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8.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9.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405" r:id="rId2"/>
    <p:sldId id="489" r:id="rId3"/>
    <p:sldId id="389" r:id="rId4"/>
    <p:sldId id="584" r:id="rId5"/>
    <p:sldId id="520" r:id="rId6"/>
    <p:sldId id="521" r:id="rId7"/>
    <p:sldId id="548" r:id="rId8"/>
    <p:sldId id="522" r:id="rId9"/>
    <p:sldId id="524" r:id="rId10"/>
    <p:sldId id="557" r:id="rId11"/>
    <p:sldId id="561" r:id="rId12"/>
    <p:sldId id="562" r:id="rId13"/>
    <p:sldId id="558" r:id="rId14"/>
    <p:sldId id="559" r:id="rId15"/>
    <p:sldId id="551" r:id="rId16"/>
    <p:sldId id="553" r:id="rId17"/>
    <p:sldId id="556" r:id="rId18"/>
    <p:sldId id="554" r:id="rId19"/>
    <p:sldId id="555" r:id="rId20"/>
    <p:sldId id="563" r:id="rId21"/>
    <p:sldId id="564" r:id="rId22"/>
    <p:sldId id="565" r:id="rId23"/>
    <p:sldId id="566" r:id="rId24"/>
    <p:sldId id="547" r:id="rId25"/>
    <p:sldId id="567" r:id="rId26"/>
    <p:sldId id="568" r:id="rId27"/>
    <p:sldId id="569" r:id="rId28"/>
    <p:sldId id="570" r:id="rId29"/>
    <p:sldId id="571" r:id="rId30"/>
    <p:sldId id="572" r:id="rId31"/>
    <p:sldId id="573" r:id="rId32"/>
    <p:sldId id="574" r:id="rId33"/>
    <p:sldId id="576" r:id="rId34"/>
    <p:sldId id="577" r:id="rId35"/>
    <p:sldId id="581" r:id="rId36"/>
    <p:sldId id="582" r:id="rId37"/>
    <p:sldId id="580" r:id="rId38"/>
    <p:sldId id="579" r:id="rId39"/>
    <p:sldId id="583" r:id="rId40"/>
    <p:sldId id="578" r:id="rId41"/>
    <p:sldId id="575" r:id="rId42"/>
  </p:sldIdLst>
  <p:sldSz cx="9144000" cy="6858000" type="screen4x3"/>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 Ge" initials="LG" lastIdx="0" clrIdx="0">
    <p:extLst>
      <p:ext uri="{19B8F6BF-5375-455C-9EA6-DF929625EA0E}">
        <p15:presenceInfo xmlns:p15="http://schemas.microsoft.com/office/powerpoint/2012/main" userId="2b97b99daa9b5e1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6239"/>
    <a:srgbClr val="DE0000"/>
    <a:srgbClr val="7757D3"/>
    <a:srgbClr val="C275E5"/>
    <a:srgbClr val="450F8D"/>
    <a:srgbClr val="2D15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83598" autoAdjust="0"/>
  </p:normalViewPr>
  <p:slideViewPr>
    <p:cSldViewPr>
      <p:cViewPr varScale="1">
        <p:scale>
          <a:sx n="73" d="100"/>
          <a:sy n="73" d="100"/>
        </p:scale>
        <p:origin x="1620" y="22"/>
      </p:cViewPr>
      <p:guideLst>
        <p:guide orient="horz" pos="2160"/>
        <p:guide pos="2880"/>
      </p:guideLst>
    </p:cSldViewPr>
  </p:slideViewPr>
  <p:notesTextViewPr>
    <p:cViewPr>
      <p:scale>
        <a:sx n="1" d="1"/>
        <a:sy n="1" d="1"/>
      </p:scale>
      <p:origin x="0" y="0"/>
    </p:cViewPr>
  </p:notesTextViewPr>
  <p:sorterViewPr>
    <p:cViewPr>
      <p:scale>
        <a:sx n="100" d="100"/>
        <a:sy n="100" d="100"/>
      </p:scale>
      <p:origin x="0" y="-621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3" rIns="99048" bIns="49523" rtlCol="0"/>
          <a:lstStyle>
            <a:lvl1pPr algn="l">
              <a:defRPr sz="1300"/>
            </a:lvl1pPr>
          </a:lstStyle>
          <a:p>
            <a:endParaRPr lang="en-US"/>
          </a:p>
        </p:txBody>
      </p:sp>
      <p:sp>
        <p:nvSpPr>
          <p:cNvPr id="3" name="Date Placeholder 2"/>
          <p:cNvSpPr>
            <a:spLocks noGrp="1"/>
          </p:cNvSpPr>
          <p:nvPr>
            <p:ph type="dt" idx="1"/>
          </p:nvPr>
        </p:nvSpPr>
        <p:spPr>
          <a:xfrm>
            <a:off x="4021294" y="0"/>
            <a:ext cx="3076363" cy="511731"/>
          </a:xfrm>
          <a:prstGeom prst="rect">
            <a:avLst/>
          </a:prstGeom>
        </p:spPr>
        <p:txBody>
          <a:bodyPr vert="horz" lIns="99048" tIns="49523" rIns="99048" bIns="49523" rtlCol="0"/>
          <a:lstStyle>
            <a:lvl1pPr algn="r">
              <a:defRPr sz="1300"/>
            </a:lvl1pPr>
          </a:lstStyle>
          <a:p>
            <a:fld id="{DE994A85-3FCE-44B6-A389-36C4E9E78E41}" type="datetimeFigureOut">
              <a:rPr lang="en-US" smtClean="0"/>
              <a:t>9/9/2022</a:t>
            </a:fld>
            <a:endParaRPr lang="en-US"/>
          </a:p>
        </p:txBody>
      </p:sp>
      <p:sp>
        <p:nvSpPr>
          <p:cNvPr id="4" name="Slide Image Placeholder 3"/>
          <p:cNvSpPr>
            <a:spLocks noGrp="1" noRot="1" noChangeAspect="1"/>
          </p:cNvSpPr>
          <p:nvPr>
            <p:ph type="sldImg" idx="2"/>
          </p:nvPr>
        </p:nvSpPr>
        <p:spPr>
          <a:xfrm>
            <a:off x="990600" y="768350"/>
            <a:ext cx="5118100" cy="3838575"/>
          </a:xfrm>
          <a:prstGeom prst="rect">
            <a:avLst/>
          </a:prstGeom>
          <a:noFill/>
          <a:ln w="12700">
            <a:solidFill>
              <a:prstClr val="black"/>
            </a:solidFill>
          </a:ln>
        </p:spPr>
        <p:txBody>
          <a:bodyPr vert="horz" lIns="99048" tIns="49523" rIns="99048" bIns="49523" rtlCol="0" anchor="ctr"/>
          <a:lstStyle/>
          <a:p>
            <a:endParaRPr lang="en-US"/>
          </a:p>
        </p:txBody>
      </p:sp>
      <p:sp>
        <p:nvSpPr>
          <p:cNvPr id="5" name="Notes Placeholder 4"/>
          <p:cNvSpPr>
            <a:spLocks noGrp="1"/>
          </p:cNvSpPr>
          <p:nvPr>
            <p:ph type="body" sz="quarter" idx="3"/>
          </p:nvPr>
        </p:nvSpPr>
        <p:spPr>
          <a:xfrm>
            <a:off x="709930" y="4861441"/>
            <a:ext cx="5679440" cy="4605576"/>
          </a:xfrm>
          <a:prstGeom prst="rect">
            <a:avLst/>
          </a:prstGeom>
        </p:spPr>
        <p:txBody>
          <a:bodyPr vert="horz" lIns="99048" tIns="49523" rIns="99048" bIns="4952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721106"/>
            <a:ext cx="3076363" cy="511731"/>
          </a:xfrm>
          <a:prstGeom prst="rect">
            <a:avLst/>
          </a:prstGeom>
        </p:spPr>
        <p:txBody>
          <a:bodyPr vert="horz" lIns="99048" tIns="49523" rIns="99048" bIns="49523" rtlCol="0" anchor="b"/>
          <a:lstStyle>
            <a:lvl1pPr algn="l">
              <a:defRPr sz="1300"/>
            </a:lvl1pPr>
          </a:lstStyle>
          <a:p>
            <a:endParaRPr lang="en-US"/>
          </a:p>
        </p:txBody>
      </p:sp>
      <p:sp>
        <p:nvSpPr>
          <p:cNvPr id="7" name="Slide Number Placeholder 6"/>
          <p:cNvSpPr>
            <a:spLocks noGrp="1"/>
          </p:cNvSpPr>
          <p:nvPr>
            <p:ph type="sldNum" sz="quarter" idx="5"/>
          </p:nvPr>
        </p:nvSpPr>
        <p:spPr>
          <a:xfrm>
            <a:off x="4021294" y="9721106"/>
            <a:ext cx="3076363" cy="511731"/>
          </a:xfrm>
          <a:prstGeom prst="rect">
            <a:avLst/>
          </a:prstGeom>
        </p:spPr>
        <p:txBody>
          <a:bodyPr vert="horz" lIns="99048" tIns="49523" rIns="99048" bIns="49523" rtlCol="0" anchor="b"/>
          <a:lstStyle>
            <a:lvl1pPr algn="r">
              <a:defRPr sz="1300"/>
            </a:lvl1pPr>
          </a:lstStyle>
          <a:p>
            <a:fld id="{D3656D66-0342-4A0D-A0C3-C764A7A24487}" type="slidenum">
              <a:rPr lang="en-US" smtClean="0"/>
              <a:t>‹#›</a:t>
            </a:fld>
            <a:endParaRPr lang="en-US"/>
          </a:p>
        </p:txBody>
      </p:sp>
    </p:spTree>
    <p:extLst>
      <p:ext uri="{BB962C8B-B14F-4D97-AF65-F5344CB8AC3E}">
        <p14:creationId xmlns:p14="http://schemas.microsoft.com/office/powerpoint/2010/main" val="23561528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I changed my title but</a:t>
            </a:r>
            <a:r>
              <a:rPr lang="en-US" sz="1300" baseline="0" dirty="0"/>
              <a:t> I will mention briefly the complex mirror symmetry that was in the original title. Also this talk has slightly more equations than what I normally like, so if you are unclear or unfamiliar with any of them, please feel free to stop me and I will explain them in detail.</a:t>
            </a:r>
            <a:endParaRPr lang="en-US" sz="1300" dirty="0"/>
          </a:p>
        </p:txBody>
      </p:sp>
      <p:sp>
        <p:nvSpPr>
          <p:cNvPr id="4" name="Slide Number Placeholder 3"/>
          <p:cNvSpPr>
            <a:spLocks noGrp="1"/>
          </p:cNvSpPr>
          <p:nvPr>
            <p:ph type="sldNum" sz="quarter" idx="10"/>
          </p:nvPr>
        </p:nvSpPr>
        <p:spPr/>
        <p:txBody>
          <a:bodyPr/>
          <a:lstStyle/>
          <a:p>
            <a:fld id="{D3656D66-0342-4A0D-A0C3-C764A7A24487}" type="slidenum">
              <a:rPr lang="en-US" smtClean="0"/>
              <a:t>1</a:t>
            </a:fld>
            <a:endParaRPr lang="en-US"/>
          </a:p>
        </p:txBody>
      </p:sp>
    </p:spTree>
    <p:extLst>
      <p:ext uri="{BB962C8B-B14F-4D97-AF65-F5344CB8AC3E}">
        <p14:creationId xmlns:p14="http://schemas.microsoft.com/office/powerpoint/2010/main" val="2858629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 will come back to the meaning of zero mode in a moment</a:t>
            </a:r>
          </a:p>
        </p:txBody>
      </p:sp>
      <p:sp>
        <p:nvSpPr>
          <p:cNvPr id="4" name="Slide Number Placeholder 3"/>
          <p:cNvSpPr>
            <a:spLocks noGrp="1"/>
          </p:cNvSpPr>
          <p:nvPr>
            <p:ph type="sldNum" sz="quarter" idx="10"/>
          </p:nvPr>
        </p:nvSpPr>
        <p:spPr/>
        <p:txBody>
          <a:bodyPr/>
          <a:lstStyle/>
          <a:p>
            <a:fld id="{D3656D66-0342-4A0D-A0C3-C764A7A24487}" type="slidenum">
              <a:rPr lang="en-US" smtClean="0"/>
              <a:t>10</a:t>
            </a:fld>
            <a:endParaRPr lang="en-US"/>
          </a:p>
        </p:txBody>
      </p:sp>
    </p:spTree>
    <p:extLst>
      <p:ext uri="{BB962C8B-B14F-4D97-AF65-F5344CB8AC3E}">
        <p14:creationId xmlns:p14="http://schemas.microsoft.com/office/powerpoint/2010/main" val="1023483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 will come back to the meaning of zero mode in a moment</a:t>
            </a:r>
          </a:p>
        </p:txBody>
      </p:sp>
      <p:sp>
        <p:nvSpPr>
          <p:cNvPr id="4" name="Slide Number Placeholder 3"/>
          <p:cNvSpPr>
            <a:spLocks noGrp="1"/>
          </p:cNvSpPr>
          <p:nvPr>
            <p:ph type="sldNum" sz="quarter" idx="10"/>
          </p:nvPr>
        </p:nvSpPr>
        <p:spPr/>
        <p:txBody>
          <a:bodyPr/>
          <a:lstStyle/>
          <a:p>
            <a:fld id="{D3656D66-0342-4A0D-A0C3-C764A7A24487}" type="slidenum">
              <a:rPr lang="en-US" smtClean="0"/>
              <a:t>11</a:t>
            </a:fld>
            <a:endParaRPr lang="en-US"/>
          </a:p>
        </p:txBody>
      </p:sp>
    </p:spTree>
    <p:extLst>
      <p:ext uri="{BB962C8B-B14F-4D97-AF65-F5344CB8AC3E}">
        <p14:creationId xmlns:p14="http://schemas.microsoft.com/office/powerpoint/2010/main" val="998629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 will come back to the meaning of zero mode in a moment</a:t>
            </a:r>
          </a:p>
        </p:txBody>
      </p:sp>
      <p:sp>
        <p:nvSpPr>
          <p:cNvPr id="4" name="Slide Number Placeholder 3"/>
          <p:cNvSpPr>
            <a:spLocks noGrp="1"/>
          </p:cNvSpPr>
          <p:nvPr>
            <p:ph type="sldNum" sz="quarter" idx="10"/>
          </p:nvPr>
        </p:nvSpPr>
        <p:spPr/>
        <p:txBody>
          <a:bodyPr/>
          <a:lstStyle/>
          <a:p>
            <a:fld id="{D3656D66-0342-4A0D-A0C3-C764A7A24487}" type="slidenum">
              <a:rPr lang="en-US" smtClean="0"/>
              <a:t>12</a:t>
            </a:fld>
            <a:endParaRPr lang="en-US"/>
          </a:p>
        </p:txBody>
      </p:sp>
    </p:spTree>
    <p:extLst>
      <p:ext uri="{BB962C8B-B14F-4D97-AF65-F5344CB8AC3E}">
        <p14:creationId xmlns:p14="http://schemas.microsoft.com/office/powerpoint/2010/main" val="7623084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What is omega? </a:t>
            </a:r>
            <a:r>
              <a:rPr lang="en-US" baseline="0" dirty="0" err="1"/>
              <a:t>Omage</a:t>
            </a:r>
            <a:r>
              <a:rPr lang="en-US" baseline="0" dirty="0"/>
              <a:t> is the energy of a state on a single lattice site</a:t>
            </a:r>
          </a:p>
        </p:txBody>
      </p:sp>
      <p:sp>
        <p:nvSpPr>
          <p:cNvPr id="4" name="Slide Number Placeholder 3"/>
          <p:cNvSpPr>
            <a:spLocks noGrp="1"/>
          </p:cNvSpPr>
          <p:nvPr>
            <p:ph type="sldNum" sz="quarter" idx="10"/>
          </p:nvPr>
        </p:nvSpPr>
        <p:spPr/>
        <p:txBody>
          <a:bodyPr/>
          <a:lstStyle/>
          <a:p>
            <a:fld id="{D3656D66-0342-4A0D-A0C3-C764A7A24487}" type="slidenum">
              <a:rPr lang="en-US" smtClean="0"/>
              <a:t>13</a:t>
            </a:fld>
            <a:endParaRPr lang="en-US"/>
          </a:p>
        </p:txBody>
      </p:sp>
    </p:spTree>
    <p:extLst>
      <p:ext uri="{BB962C8B-B14F-4D97-AF65-F5344CB8AC3E}">
        <p14:creationId xmlns:p14="http://schemas.microsoft.com/office/powerpoint/2010/main" val="34232332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dirty="0"/>
              <a:t>Because of the coupling to the reservoir, the entire lattice acquires a the NHPH symmetry I mentioned before.</a:t>
            </a:r>
            <a:endParaRPr lang="en-US" sz="1100" baseline="0" dirty="0"/>
          </a:p>
        </p:txBody>
      </p:sp>
      <p:sp>
        <p:nvSpPr>
          <p:cNvPr id="4" name="Slide Number Placeholder 3"/>
          <p:cNvSpPr>
            <a:spLocks noGrp="1"/>
          </p:cNvSpPr>
          <p:nvPr>
            <p:ph type="sldNum" sz="quarter" idx="10"/>
          </p:nvPr>
        </p:nvSpPr>
        <p:spPr/>
        <p:txBody>
          <a:bodyPr/>
          <a:lstStyle/>
          <a:p>
            <a:fld id="{13462BE3-E015-450D-8FAC-85E6BEF19BBC}" type="slidenum">
              <a:rPr lang="en-US" smtClean="0"/>
              <a:t>14</a:t>
            </a:fld>
            <a:endParaRPr lang="en-US"/>
          </a:p>
        </p:txBody>
      </p:sp>
    </p:spTree>
    <p:extLst>
      <p:ext uri="{BB962C8B-B14F-4D97-AF65-F5344CB8AC3E}">
        <p14:creationId xmlns:p14="http://schemas.microsoft.com/office/powerpoint/2010/main" val="6575070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dirty="0"/>
              <a:t>Here our interest is on the modes with zero energy</a:t>
            </a:r>
            <a:endParaRPr lang="en-US" sz="1100" baseline="0" dirty="0"/>
          </a:p>
        </p:txBody>
      </p:sp>
      <p:sp>
        <p:nvSpPr>
          <p:cNvPr id="4" name="Slide Number Placeholder 3"/>
          <p:cNvSpPr>
            <a:spLocks noGrp="1"/>
          </p:cNvSpPr>
          <p:nvPr>
            <p:ph type="sldNum" sz="quarter" idx="10"/>
          </p:nvPr>
        </p:nvSpPr>
        <p:spPr/>
        <p:txBody>
          <a:bodyPr/>
          <a:lstStyle/>
          <a:p>
            <a:fld id="{13462BE3-E015-450D-8FAC-85E6BEF19BBC}" type="slidenum">
              <a:rPr lang="en-US" smtClean="0"/>
              <a:t>15</a:t>
            </a:fld>
            <a:endParaRPr lang="en-US"/>
          </a:p>
        </p:txBody>
      </p:sp>
    </p:spTree>
    <p:extLst>
      <p:ext uri="{BB962C8B-B14F-4D97-AF65-F5344CB8AC3E}">
        <p14:creationId xmlns:p14="http://schemas.microsoft.com/office/powerpoint/2010/main" val="24004051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dirty="0"/>
              <a:t>As an example of studying non-Hermitian symmetries</a:t>
            </a:r>
            <a:r>
              <a:rPr lang="en-US" sz="1100" baseline="0" dirty="0"/>
              <a:t> in </a:t>
            </a:r>
            <a:r>
              <a:rPr lang="en-US" sz="1100" dirty="0"/>
              <a:t>a more complicated system,</a:t>
            </a:r>
            <a:r>
              <a:rPr lang="en-US" sz="1100" baseline="0" dirty="0"/>
              <a:t> let’s take a look at this case </a:t>
            </a:r>
            <a:r>
              <a:rPr lang="en-US" sz="1100" dirty="0"/>
              <a:t>with four coupled elements.</a:t>
            </a:r>
            <a:r>
              <a:rPr lang="en-US" sz="1100" baseline="0" dirty="0"/>
              <a:t> We allow the couples to be complex, and there are some detuning between two neighboring elements. It is clear that the system does not have PT-symmetry.</a:t>
            </a:r>
          </a:p>
        </p:txBody>
      </p:sp>
      <p:sp>
        <p:nvSpPr>
          <p:cNvPr id="4" name="Slide Number Placeholder 3"/>
          <p:cNvSpPr>
            <a:spLocks noGrp="1"/>
          </p:cNvSpPr>
          <p:nvPr>
            <p:ph type="sldNum" sz="quarter" idx="10"/>
          </p:nvPr>
        </p:nvSpPr>
        <p:spPr/>
        <p:txBody>
          <a:bodyPr/>
          <a:lstStyle/>
          <a:p>
            <a:fld id="{13462BE3-E015-450D-8FAC-85E6BEF19BBC}" type="slidenum">
              <a:rPr lang="en-US" smtClean="0"/>
              <a:t>16</a:t>
            </a:fld>
            <a:endParaRPr lang="en-US"/>
          </a:p>
        </p:txBody>
      </p:sp>
    </p:spTree>
    <p:extLst>
      <p:ext uri="{BB962C8B-B14F-4D97-AF65-F5344CB8AC3E}">
        <p14:creationId xmlns:p14="http://schemas.microsoft.com/office/powerpoint/2010/main" val="27609425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dirty="0"/>
              <a:t>As an example of studying non-Hermitian symmetries</a:t>
            </a:r>
            <a:r>
              <a:rPr lang="en-US" sz="1100" baseline="0" dirty="0"/>
              <a:t> in </a:t>
            </a:r>
            <a:r>
              <a:rPr lang="en-US" sz="1100" dirty="0"/>
              <a:t>a more complicated system,</a:t>
            </a:r>
            <a:r>
              <a:rPr lang="en-US" sz="1100" baseline="0" dirty="0"/>
              <a:t> let’s take a look at this case </a:t>
            </a:r>
            <a:r>
              <a:rPr lang="en-US" sz="1100" dirty="0"/>
              <a:t>with four coupled elements.</a:t>
            </a:r>
            <a:r>
              <a:rPr lang="en-US" sz="1100" baseline="0" dirty="0"/>
              <a:t> We allow the couples to be complex, and there are some detuning between two neighboring elements. It is clear that the system does not have PT-symmetry.</a:t>
            </a:r>
          </a:p>
        </p:txBody>
      </p:sp>
      <p:sp>
        <p:nvSpPr>
          <p:cNvPr id="4" name="Slide Number Placeholder 3"/>
          <p:cNvSpPr>
            <a:spLocks noGrp="1"/>
          </p:cNvSpPr>
          <p:nvPr>
            <p:ph type="sldNum" sz="quarter" idx="10"/>
          </p:nvPr>
        </p:nvSpPr>
        <p:spPr/>
        <p:txBody>
          <a:bodyPr/>
          <a:lstStyle/>
          <a:p>
            <a:fld id="{13462BE3-E015-450D-8FAC-85E6BEF19BBC}" type="slidenum">
              <a:rPr lang="en-US" smtClean="0"/>
              <a:t>17</a:t>
            </a:fld>
            <a:endParaRPr lang="en-US"/>
          </a:p>
        </p:txBody>
      </p:sp>
    </p:spTree>
    <p:extLst>
      <p:ext uri="{BB962C8B-B14F-4D97-AF65-F5344CB8AC3E}">
        <p14:creationId xmlns:p14="http://schemas.microsoft.com/office/powerpoint/2010/main" val="8540563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dirty="0"/>
              <a:t>As an example of studying non-Hermitian symmetries</a:t>
            </a:r>
            <a:r>
              <a:rPr lang="en-US" sz="1100" baseline="0" dirty="0"/>
              <a:t> in </a:t>
            </a:r>
            <a:r>
              <a:rPr lang="en-US" sz="1100" dirty="0"/>
              <a:t>a more complicated system,</a:t>
            </a:r>
            <a:r>
              <a:rPr lang="en-US" sz="1100" baseline="0" dirty="0"/>
              <a:t> let’s take a look at this case </a:t>
            </a:r>
            <a:r>
              <a:rPr lang="en-US" sz="1100" dirty="0"/>
              <a:t>with four coupled elements.</a:t>
            </a:r>
            <a:r>
              <a:rPr lang="en-US" sz="1100" baseline="0" dirty="0"/>
              <a:t> We allow the couples to be complex, and there are some detuning between two neighboring elements. It is clear that the system does not have PT-symmetry.</a:t>
            </a:r>
          </a:p>
        </p:txBody>
      </p:sp>
      <p:sp>
        <p:nvSpPr>
          <p:cNvPr id="4" name="Slide Number Placeholder 3"/>
          <p:cNvSpPr>
            <a:spLocks noGrp="1"/>
          </p:cNvSpPr>
          <p:nvPr>
            <p:ph type="sldNum" sz="quarter" idx="10"/>
          </p:nvPr>
        </p:nvSpPr>
        <p:spPr/>
        <p:txBody>
          <a:bodyPr/>
          <a:lstStyle/>
          <a:p>
            <a:fld id="{13462BE3-E015-450D-8FAC-85E6BEF19BBC}" type="slidenum">
              <a:rPr lang="en-US" smtClean="0"/>
              <a:t>18</a:t>
            </a:fld>
            <a:endParaRPr lang="en-US"/>
          </a:p>
        </p:txBody>
      </p:sp>
    </p:spTree>
    <p:extLst>
      <p:ext uri="{BB962C8B-B14F-4D97-AF65-F5344CB8AC3E}">
        <p14:creationId xmlns:p14="http://schemas.microsoft.com/office/powerpoint/2010/main" val="4627379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dirty="0"/>
              <a:t>As an example of studying non-Hermitian symmetries</a:t>
            </a:r>
            <a:r>
              <a:rPr lang="en-US" sz="1100" baseline="0" dirty="0"/>
              <a:t> in </a:t>
            </a:r>
            <a:r>
              <a:rPr lang="en-US" sz="1100" dirty="0"/>
              <a:t>a more complicated system,</a:t>
            </a:r>
            <a:r>
              <a:rPr lang="en-US" sz="1100" baseline="0" dirty="0"/>
              <a:t> let’s take a look at this case </a:t>
            </a:r>
            <a:r>
              <a:rPr lang="en-US" sz="1100" dirty="0"/>
              <a:t>with four coupled elements.</a:t>
            </a:r>
            <a:r>
              <a:rPr lang="en-US" sz="1100" baseline="0" dirty="0"/>
              <a:t> We allow the couples to be complex, and there are some detuning between two neighboring elements. It is clear that the system does not have PT-symmetry.</a:t>
            </a:r>
          </a:p>
        </p:txBody>
      </p:sp>
      <p:sp>
        <p:nvSpPr>
          <p:cNvPr id="4" name="Slide Number Placeholder 3"/>
          <p:cNvSpPr>
            <a:spLocks noGrp="1"/>
          </p:cNvSpPr>
          <p:nvPr>
            <p:ph type="sldNum" sz="quarter" idx="10"/>
          </p:nvPr>
        </p:nvSpPr>
        <p:spPr/>
        <p:txBody>
          <a:bodyPr/>
          <a:lstStyle/>
          <a:p>
            <a:fld id="{13462BE3-E015-450D-8FAC-85E6BEF19BBC}" type="slidenum">
              <a:rPr lang="en-US" smtClean="0"/>
              <a:t>19</a:t>
            </a:fld>
            <a:endParaRPr lang="en-US"/>
          </a:p>
        </p:txBody>
      </p:sp>
    </p:spTree>
    <p:extLst>
      <p:ext uri="{BB962C8B-B14F-4D97-AF65-F5344CB8AC3E}">
        <p14:creationId xmlns:p14="http://schemas.microsoft.com/office/powerpoint/2010/main" val="13751556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0600" y="768350"/>
            <a:ext cx="5118100" cy="3838575"/>
          </a:xfrm>
        </p:spPr>
      </p:sp>
      <p:sp>
        <p:nvSpPr>
          <p:cNvPr id="3" name="Notes Placeholder 2"/>
          <p:cNvSpPr>
            <a:spLocks noGrp="1"/>
          </p:cNvSpPr>
          <p:nvPr>
            <p:ph type="body" idx="1"/>
          </p:nvPr>
        </p:nvSpPr>
        <p:spPr/>
        <p:txBody>
          <a:bodyPr/>
          <a:lstStyle/>
          <a:p>
            <a:r>
              <a:rPr lang="en-US" dirty="0" err="1"/>
              <a:t>Cuny</a:t>
            </a:r>
            <a:r>
              <a:rPr lang="en-US" dirty="0"/>
              <a:t> is the largest urban university system. Unlike many other sister institutes, we</a:t>
            </a:r>
            <a:r>
              <a:rPr lang="en-US" baseline="0" dirty="0"/>
              <a:t> have one centralized graduate school. And our PhD program in physics is between 50 and 100 ranked by US News, and it’s on a rising path. With the new advanced research center now in full operational mode, our goal is to get in the top 50 in 5 years.</a:t>
            </a:r>
            <a:endParaRPr lang="en-US" dirty="0"/>
          </a:p>
        </p:txBody>
      </p:sp>
      <p:sp>
        <p:nvSpPr>
          <p:cNvPr id="4" name="Slide Number Placeholder 3"/>
          <p:cNvSpPr>
            <a:spLocks noGrp="1"/>
          </p:cNvSpPr>
          <p:nvPr>
            <p:ph type="sldNum" sz="quarter" idx="10"/>
          </p:nvPr>
        </p:nvSpPr>
        <p:spPr/>
        <p:txBody>
          <a:bodyPr/>
          <a:lstStyle/>
          <a:p>
            <a:fld id="{D3656D66-0342-4A0D-A0C3-C764A7A24487}" type="slidenum">
              <a:rPr lang="en-US" smtClean="0"/>
              <a:t>2</a:t>
            </a:fld>
            <a:endParaRPr lang="en-US"/>
          </a:p>
        </p:txBody>
      </p:sp>
    </p:spTree>
    <p:extLst>
      <p:ext uri="{BB962C8B-B14F-4D97-AF65-F5344CB8AC3E}">
        <p14:creationId xmlns:p14="http://schemas.microsoft.com/office/powerpoint/2010/main" val="26726007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dirty="0"/>
              <a:t>As an example of studying non-Hermitian symmetries</a:t>
            </a:r>
            <a:r>
              <a:rPr lang="en-US" sz="1100" baseline="0" dirty="0"/>
              <a:t> in </a:t>
            </a:r>
            <a:r>
              <a:rPr lang="en-US" sz="1100" dirty="0"/>
              <a:t>a more complicated system,</a:t>
            </a:r>
            <a:r>
              <a:rPr lang="en-US" sz="1100" baseline="0" dirty="0"/>
              <a:t> let’s take a look at this case </a:t>
            </a:r>
            <a:r>
              <a:rPr lang="en-US" sz="1100" dirty="0"/>
              <a:t>with four coupled elements.</a:t>
            </a:r>
            <a:r>
              <a:rPr lang="en-US" sz="1100" baseline="0" dirty="0"/>
              <a:t> We allow the couples to be complex, and there are some detuning between two neighboring elements. It is clear that the system does not have PT-symmetry.</a:t>
            </a:r>
          </a:p>
        </p:txBody>
      </p:sp>
      <p:sp>
        <p:nvSpPr>
          <p:cNvPr id="4" name="Slide Number Placeholder 3"/>
          <p:cNvSpPr>
            <a:spLocks noGrp="1"/>
          </p:cNvSpPr>
          <p:nvPr>
            <p:ph type="sldNum" sz="quarter" idx="10"/>
          </p:nvPr>
        </p:nvSpPr>
        <p:spPr/>
        <p:txBody>
          <a:bodyPr/>
          <a:lstStyle/>
          <a:p>
            <a:fld id="{13462BE3-E015-450D-8FAC-85E6BEF19BBC}" type="slidenum">
              <a:rPr lang="en-US" smtClean="0"/>
              <a:t>20</a:t>
            </a:fld>
            <a:endParaRPr lang="en-US"/>
          </a:p>
        </p:txBody>
      </p:sp>
    </p:spTree>
    <p:extLst>
      <p:ext uri="{BB962C8B-B14F-4D97-AF65-F5344CB8AC3E}">
        <p14:creationId xmlns:p14="http://schemas.microsoft.com/office/powerpoint/2010/main" val="27249488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dirty="0"/>
              <a:t>As an example of studying non-Hermitian symmetries</a:t>
            </a:r>
            <a:r>
              <a:rPr lang="en-US" sz="1100" baseline="0" dirty="0"/>
              <a:t> in </a:t>
            </a:r>
            <a:r>
              <a:rPr lang="en-US" sz="1100" dirty="0"/>
              <a:t>a more complicated system,</a:t>
            </a:r>
            <a:r>
              <a:rPr lang="en-US" sz="1100" baseline="0" dirty="0"/>
              <a:t> let’s take a look at this case </a:t>
            </a:r>
            <a:r>
              <a:rPr lang="en-US" sz="1100" dirty="0"/>
              <a:t>with four coupled elements.</a:t>
            </a:r>
            <a:r>
              <a:rPr lang="en-US" sz="1100" baseline="0" dirty="0"/>
              <a:t> We allow the couples to be complex, and there are some detuning between two neighboring elements. It is clear that the system does not have PT-symmetry.</a:t>
            </a:r>
          </a:p>
        </p:txBody>
      </p:sp>
      <p:sp>
        <p:nvSpPr>
          <p:cNvPr id="4" name="Slide Number Placeholder 3"/>
          <p:cNvSpPr>
            <a:spLocks noGrp="1"/>
          </p:cNvSpPr>
          <p:nvPr>
            <p:ph type="sldNum" sz="quarter" idx="10"/>
          </p:nvPr>
        </p:nvSpPr>
        <p:spPr/>
        <p:txBody>
          <a:bodyPr/>
          <a:lstStyle/>
          <a:p>
            <a:fld id="{13462BE3-E015-450D-8FAC-85E6BEF19BBC}" type="slidenum">
              <a:rPr lang="en-US" smtClean="0"/>
              <a:t>21</a:t>
            </a:fld>
            <a:endParaRPr lang="en-US"/>
          </a:p>
        </p:txBody>
      </p:sp>
    </p:spTree>
    <p:extLst>
      <p:ext uri="{BB962C8B-B14F-4D97-AF65-F5344CB8AC3E}">
        <p14:creationId xmlns:p14="http://schemas.microsoft.com/office/powerpoint/2010/main" val="12348065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dirty="0"/>
              <a:t>As an example of studying non-Hermitian symmetries</a:t>
            </a:r>
            <a:r>
              <a:rPr lang="en-US" sz="1100" baseline="0" dirty="0"/>
              <a:t> in </a:t>
            </a:r>
            <a:r>
              <a:rPr lang="en-US" sz="1100" dirty="0"/>
              <a:t>a more complicated system,</a:t>
            </a:r>
            <a:r>
              <a:rPr lang="en-US" sz="1100" baseline="0" dirty="0"/>
              <a:t> let’s take a look at this case </a:t>
            </a:r>
            <a:r>
              <a:rPr lang="en-US" sz="1100" dirty="0"/>
              <a:t>with four coupled elements.</a:t>
            </a:r>
            <a:r>
              <a:rPr lang="en-US" sz="1100" baseline="0" dirty="0"/>
              <a:t> We allow the couples to be complex, and there are some detuning between two neighboring elements. It is clear that the system does not have PT-symmetry.</a:t>
            </a:r>
          </a:p>
        </p:txBody>
      </p:sp>
      <p:sp>
        <p:nvSpPr>
          <p:cNvPr id="4" name="Slide Number Placeholder 3"/>
          <p:cNvSpPr>
            <a:spLocks noGrp="1"/>
          </p:cNvSpPr>
          <p:nvPr>
            <p:ph type="sldNum" sz="quarter" idx="10"/>
          </p:nvPr>
        </p:nvSpPr>
        <p:spPr/>
        <p:txBody>
          <a:bodyPr/>
          <a:lstStyle/>
          <a:p>
            <a:fld id="{13462BE3-E015-450D-8FAC-85E6BEF19BBC}" type="slidenum">
              <a:rPr lang="en-US" smtClean="0"/>
              <a:t>22</a:t>
            </a:fld>
            <a:endParaRPr lang="en-US"/>
          </a:p>
        </p:txBody>
      </p:sp>
    </p:spTree>
    <p:extLst>
      <p:ext uri="{BB962C8B-B14F-4D97-AF65-F5344CB8AC3E}">
        <p14:creationId xmlns:p14="http://schemas.microsoft.com/office/powerpoint/2010/main" val="6048106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dirty="0"/>
              <a:t>As an example of studying non-Hermitian symmetries</a:t>
            </a:r>
            <a:r>
              <a:rPr lang="en-US" sz="1100" baseline="0" dirty="0"/>
              <a:t> in </a:t>
            </a:r>
            <a:r>
              <a:rPr lang="en-US" sz="1100" dirty="0"/>
              <a:t>a more complicated system,</a:t>
            </a:r>
            <a:r>
              <a:rPr lang="en-US" sz="1100" baseline="0" dirty="0"/>
              <a:t> let’s take a look at this case </a:t>
            </a:r>
            <a:r>
              <a:rPr lang="en-US" sz="1100" dirty="0"/>
              <a:t>with four coupled elements.</a:t>
            </a:r>
            <a:r>
              <a:rPr lang="en-US" sz="1100" baseline="0" dirty="0"/>
              <a:t> We allow the couples to be complex, and there are some detuning between two neighboring elements. It is clear that the system does not have PT-symmetry.</a:t>
            </a:r>
          </a:p>
        </p:txBody>
      </p:sp>
      <p:sp>
        <p:nvSpPr>
          <p:cNvPr id="4" name="Slide Number Placeholder 3"/>
          <p:cNvSpPr>
            <a:spLocks noGrp="1"/>
          </p:cNvSpPr>
          <p:nvPr>
            <p:ph type="sldNum" sz="quarter" idx="10"/>
          </p:nvPr>
        </p:nvSpPr>
        <p:spPr/>
        <p:txBody>
          <a:bodyPr/>
          <a:lstStyle/>
          <a:p>
            <a:fld id="{13462BE3-E015-450D-8FAC-85E6BEF19BBC}" type="slidenum">
              <a:rPr lang="en-US" smtClean="0"/>
              <a:t>23</a:t>
            </a:fld>
            <a:endParaRPr lang="en-US"/>
          </a:p>
        </p:txBody>
      </p:sp>
    </p:spTree>
    <p:extLst>
      <p:ext uri="{BB962C8B-B14F-4D97-AF65-F5344CB8AC3E}">
        <p14:creationId xmlns:p14="http://schemas.microsoft.com/office/powerpoint/2010/main" val="16584845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dirty="0"/>
              <a:t>As an example of studying non-Hermitian symmetries</a:t>
            </a:r>
            <a:r>
              <a:rPr lang="en-US" sz="1100" baseline="0" dirty="0"/>
              <a:t> in </a:t>
            </a:r>
            <a:r>
              <a:rPr lang="en-US" sz="1100" dirty="0"/>
              <a:t>a more complicated system,</a:t>
            </a:r>
            <a:r>
              <a:rPr lang="en-US" sz="1100" baseline="0" dirty="0"/>
              <a:t> let’s take a look at this case </a:t>
            </a:r>
            <a:r>
              <a:rPr lang="en-US" sz="1100" dirty="0"/>
              <a:t>with four coupled elements.</a:t>
            </a:r>
            <a:r>
              <a:rPr lang="en-US" sz="1100" baseline="0" dirty="0"/>
              <a:t> We allow the couples to be complex, and there are some detuning between two neighboring elements. It is clear that the system does not have PT-symmetry.</a:t>
            </a:r>
          </a:p>
        </p:txBody>
      </p:sp>
      <p:sp>
        <p:nvSpPr>
          <p:cNvPr id="4" name="Slide Number Placeholder 3"/>
          <p:cNvSpPr>
            <a:spLocks noGrp="1"/>
          </p:cNvSpPr>
          <p:nvPr>
            <p:ph type="sldNum" sz="quarter" idx="10"/>
          </p:nvPr>
        </p:nvSpPr>
        <p:spPr/>
        <p:txBody>
          <a:bodyPr/>
          <a:lstStyle/>
          <a:p>
            <a:fld id="{13462BE3-E015-450D-8FAC-85E6BEF19BBC}" type="slidenum">
              <a:rPr lang="en-US" smtClean="0"/>
              <a:t>25</a:t>
            </a:fld>
            <a:endParaRPr lang="en-US"/>
          </a:p>
        </p:txBody>
      </p:sp>
    </p:spTree>
    <p:extLst>
      <p:ext uri="{BB962C8B-B14F-4D97-AF65-F5344CB8AC3E}">
        <p14:creationId xmlns:p14="http://schemas.microsoft.com/office/powerpoint/2010/main" val="36357479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dirty="0"/>
              <a:t>There are many ways to do it, and one way is to … The key question here is: can we move my physical state on these spheres INDEPENDENTLY</a:t>
            </a:r>
            <a:endParaRPr lang="en-US" sz="1100" baseline="0" dirty="0"/>
          </a:p>
        </p:txBody>
      </p:sp>
      <p:sp>
        <p:nvSpPr>
          <p:cNvPr id="4" name="Slide Number Placeholder 3"/>
          <p:cNvSpPr>
            <a:spLocks noGrp="1"/>
          </p:cNvSpPr>
          <p:nvPr>
            <p:ph type="sldNum" sz="quarter" idx="10"/>
          </p:nvPr>
        </p:nvSpPr>
        <p:spPr/>
        <p:txBody>
          <a:bodyPr/>
          <a:lstStyle/>
          <a:p>
            <a:fld id="{13462BE3-E015-450D-8FAC-85E6BEF19BBC}" type="slidenum">
              <a:rPr lang="en-US" smtClean="0"/>
              <a:t>26</a:t>
            </a:fld>
            <a:endParaRPr lang="en-US"/>
          </a:p>
        </p:txBody>
      </p:sp>
    </p:spTree>
    <p:extLst>
      <p:ext uri="{BB962C8B-B14F-4D97-AF65-F5344CB8AC3E}">
        <p14:creationId xmlns:p14="http://schemas.microsoft.com/office/powerpoint/2010/main" val="9282987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dirty="0"/>
              <a:t>As an example of studying non-Hermitian symmetries</a:t>
            </a:r>
            <a:r>
              <a:rPr lang="en-US" sz="1100" baseline="0" dirty="0"/>
              <a:t> in </a:t>
            </a:r>
            <a:r>
              <a:rPr lang="en-US" sz="1100" dirty="0"/>
              <a:t>a more complicated system,</a:t>
            </a:r>
            <a:r>
              <a:rPr lang="en-US" sz="1100" baseline="0" dirty="0"/>
              <a:t> let’s take a look at this case </a:t>
            </a:r>
            <a:r>
              <a:rPr lang="en-US" sz="1100" dirty="0"/>
              <a:t>with four coupled elements.</a:t>
            </a:r>
            <a:r>
              <a:rPr lang="en-US" sz="1100" baseline="0" dirty="0"/>
              <a:t> We allow the couples to be complex, and there are some detuning between two neighboring elements. It is clear that the system does not have PT-symmetry.</a:t>
            </a:r>
          </a:p>
        </p:txBody>
      </p:sp>
      <p:sp>
        <p:nvSpPr>
          <p:cNvPr id="4" name="Slide Number Placeholder 3"/>
          <p:cNvSpPr>
            <a:spLocks noGrp="1"/>
          </p:cNvSpPr>
          <p:nvPr>
            <p:ph type="sldNum" sz="quarter" idx="10"/>
          </p:nvPr>
        </p:nvSpPr>
        <p:spPr/>
        <p:txBody>
          <a:bodyPr/>
          <a:lstStyle/>
          <a:p>
            <a:fld id="{13462BE3-E015-450D-8FAC-85E6BEF19BBC}" type="slidenum">
              <a:rPr lang="en-US" smtClean="0"/>
              <a:t>27</a:t>
            </a:fld>
            <a:endParaRPr lang="en-US"/>
          </a:p>
        </p:txBody>
      </p:sp>
    </p:spTree>
    <p:extLst>
      <p:ext uri="{BB962C8B-B14F-4D97-AF65-F5344CB8AC3E}">
        <p14:creationId xmlns:p14="http://schemas.microsoft.com/office/powerpoint/2010/main" val="14475812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dirty="0"/>
              <a:t>As an example of studying non-Hermitian symmetries</a:t>
            </a:r>
            <a:r>
              <a:rPr lang="en-US" sz="1100" baseline="0" dirty="0"/>
              <a:t> in </a:t>
            </a:r>
            <a:r>
              <a:rPr lang="en-US" sz="1100" dirty="0"/>
              <a:t>a more complicated system,</a:t>
            </a:r>
            <a:r>
              <a:rPr lang="en-US" sz="1100" baseline="0" dirty="0"/>
              <a:t> let’s take a look at this case </a:t>
            </a:r>
            <a:r>
              <a:rPr lang="en-US" sz="1100" dirty="0"/>
              <a:t>with four coupled elements.</a:t>
            </a:r>
            <a:r>
              <a:rPr lang="en-US" sz="1100" baseline="0" dirty="0"/>
              <a:t> We allow the couples to be complex, and there are some detuning between two neighboring elements. It is clear that the system does not have PT-symmetry.</a:t>
            </a:r>
          </a:p>
        </p:txBody>
      </p:sp>
      <p:sp>
        <p:nvSpPr>
          <p:cNvPr id="4" name="Slide Number Placeholder 3"/>
          <p:cNvSpPr>
            <a:spLocks noGrp="1"/>
          </p:cNvSpPr>
          <p:nvPr>
            <p:ph type="sldNum" sz="quarter" idx="10"/>
          </p:nvPr>
        </p:nvSpPr>
        <p:spPr/>
        <p:txBody>
          <a:bodyPr/>
          <a:lstStyle/>
          <a:p>
            <a:fld id="{13462BE3-E015-450D-8FAC-85E6BEF19BBC}" type="slidenum">
              <a:rPr lang="en-US" smtClean="0"/>
              <a:t>28</a:t>
            </a:fld>
            <a:endParaRPr lang="en-US"/>
          </a:p>
        </p:txBody>
      </p:sp>
    </p:spTree>
    <p:extLst>
      <p:ext uri="{BB962C8B-B14F-4D97-AF65-F5344CB8AC3E}">
        <p14:creationId xmlns:p14="http://schemas.microsoft.com/office/powerpoint/2010/main" val="14188451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dirty="0"/>
              <a:t>As an example of studying non-Hermitian symmetries</a:t>
            </a:r>
            <a:r>
              <a:rPr lang="en-US" sz="1100" baseline="0" dirty="0"/>
              <a:t> in </a:t>
            </a:r>
            <a:r>
              <a:rPr lang="en-US" sz="1100" dirty="0"/>
              <a:t>a more complicated system,</a:t>
            </a:r>
            <a:r>
              <a:rPr lang="en-US" sz="1100" baseline="0" dirty="0"/>
              <a:t> let’s take a look at this case </a:t>
            </a:r>
            <a:r>
              <a:rPr lang="en-US" sz="1100" dirty="0"/>
              <a:t>with four coupled elements.</a:t>
            </a:r>
            <a:r>
              <a:rPr lang="en-US" sz="1100" baseline="0" dirty="0"/>
              <a:t> We allow the couples to be complex, and there are some detuning between two neighboring elements. It is clear that the system does not have PT-symmetry.</a:t>
            </a:r>
          </a:p>
        </p:txBody>
      </p:sp>
      <p:sp>
        <p:nvSpPr>
          <p:cNvPr id="4" name="Slide Number Placeholder 3"/>
          <p:cNvSpPr>
            <a:spLocks noGrp="1"/>
          </p:cNvSpPr>
          <p:nvPr>
            <p:ph type="sldNum" sz="quarter" idx="10"/>
          </p:nvPr>
        </p:nvSpPr>
        <p:spPr/>
        <p:txBody>
          <a:bodyPr/>
          <a:lstStyle/>
          <a:p>
            <a:fld id="{13462BE3-E015-450D-8FAC-85E6BEF19BBC}" type="slidenum">
              <a:rPr lang="en-US" smtClean="0"/>
              <a:t>29</a:t>
            </a:fld>
            <a:endParaRPr lang="en-US"/>
          </a:p>
        </p:txBody>
      </p:sp>
    </p:spTree>
    <p:extLst>
      <p:ext uri="{BB962C8B-B14F-4D97-AF65-F5344CB8AC3E}">
        <p14:creationId xmlns:p14="http://schemas.microsoft.com/office/powerpoint/2010/main" val="35254226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endParaRPr lang="en-US" sz="1100" baseline="0" dirty="0"/>
          </a:p>
        </p:txBody>
      </p:sp>
      <p:sp>
        <p:nvSpPr>
          <p:cNvPr id="4" name="Slide Number Placeholder 3"/>
          <p:cNvSpPr>
            <a:spLocks noGrp="1"/>
          </p:cNvSpPr>
          <p:nvPr>
            <p:ph type="sldNum" sz="quarter" idx="10"/>
          </p:nvPr>
        </p:nvSpPr>
        <p:spPr/>
        <p:txBody>
          <a:bodyPr/>
          <a:lstStyle/>
          <a:p>
            <a:fld id="{13462BE3-E015-450D-8FAC-85E6BEF19BBC}" type="slidenum">
              <a:rPr lang="en-US" smtClean="0"/>
              <a:t>30</a:t>
            </a:fld>
            <a:endParaRPr lang="en-US"/>
          </a:p>
        </p:txBody>
      </p:sp>
    </p:spTree>
    <p:extLst>
      <p:ext uri="{BB962C8B-B14F-4D97-AF65-F5344CB8AC3E}">
        <p14:creationId xmlns:p14="http://schemas.microsoft.com/office/powerpoint/2010/main" val="27152025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656D66-0342-4A0D-A0C3-C764A7A24487}" type="slidenum">
              <a:rPr lang="en-US" smtClean="0"/>
              <a:t>3</a:t>
            </a:fld>
            <a:endParaRPr lang="en-US"/>
          </a:p>
        </p:txBody>
      </p:sp>
    </p:spTree>
    <p:extLst>
      <p:ext uri="{BB962C8B-B14F-4D97-AF65-F5344CB8AC3E}">
        <p14:creationId xmlns:p14="http://schemas.microsoft.com/office/powerpoint/2010/main" val="2978905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baseline="0" dirty="0"/>
              <a:t>Lowest threshold mode</a:t>
            </a:r>
          </a:p>
        </p:txBody>
      </p:sp>
      <p:sp>
        <p:nvSpPr>
          <p:cNvPr id="4" name="Slide Number Placeholder 3"/>
          <p:cNvSpPr>
            <a:spLocks noGrp="1"/>
          </p:cNvSpPr>
          <p:nvPr>
            <p:ph type="sldNum" sz="quarter" idx="10"/>
          </p:nvPr>
        </p:nvSpPr>
        <p:spPr/>
        <p:txBody>
          <a:bodyPr/>
          <a:lstStyle/>
          <a:p>
            <a:fld id="{13462BE3-E015-450D-8FAC-85E6BEF19BBC}" type="slidenum">
              <a:rPr lang="en-US" smtClean="0"/>
              <a:t>31</a:t>
            </a:fld>
            <a:endParaRPr lang="en-US"/>
          </a:p>
        </p:txBody>
      </p:sp>
    </p:spTree>
    <p:extLst>
      <p:ext uri="{BB962C8B-B14F-4D97-AF65-F5344CB8AC3E}">
        <p14:creationId xmlns:p14="http://schemas.microsoft.com/office/powerpoint/2010/main" val="39613509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656D66-0342-4A0D-A0C3-C764A7A24487}" type="slidenum">
              <a:rPr lang="en-US" smtClean="0"/>
              <a:t>32</a:t>
            </a:fld>
            <a:endParaRPr lang="en-US"/>
          </a:p>
        </p:txBody>
      </p:sp>
    </p:spTree>
    <p:extLst>
      <p:ext uri="{BB962C8B-B14F-4D97-AF65-F5344CB8AC3E}">
        <p14:creationId xmlns:p14="http://schemas.microsoft.com/office/powerpoint/2010/main" val="28775792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656D66-0342-4A0D-A0C3-C764A7A24487}" type="slidenum">
              <a:rPr lang="en-US" smtClean="0"/>
              <a:t>36</a:t>
            </a:fld>
            <a:endParaRPr lang="en-US"/>
          </a:p>
        </p:txBody>
      </p:sp>
    </p:spTree>
    <p:extLst>
      <p:ext uri="{BB962C8B-B14F-4D97-AF65-F5344CB8AC3E}">
        <p14:creationId xmlns:p14="http://schemas.microsoft.com/office/powerpoint/2010/main" val="7872481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656D66-0342-4A0D-A0C3-C764A7A24487}" type="slidenum">
              <a:rPr lang="en-US" smtClean="0"/>
              <a:t>40</a:t>
            </a:fld>
            <a:endParaRPr lang="en-US"/>
          </a:p>
        </p:txBody>
      </p:sp>
    </p:spTree>
    <p:extLst>
      <p:ext uri="{BB962C8B-B14F-4D97-AF65-F5344CB8AC3E}">
        <p14:creationId xmlns:p14="http://schemas.microsoft.com/office/powerpoint/2010/main" val="7599427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656D66-0342-4A0D-A0C3-C764A7A24487}" type="slidenum">
              <a:rPr lang="en-US" smtClean="0"/>
              <a:t>41</a:t>
            </a:fld>
            <a:endParaRPr lang="en-US"/>
          </a:p>
        </p:txBody>
      </p:sp>
    </p:spTree>
    <p:extLst>
      <p:ext uri="{BB962C8B-B14F-4D97-AF65-F5344CB8AC3E}">
        <p14:creationId xmlns:p14="http://schemas.microsoft.com/office/powerpoint/2010/main" val="18634774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656D66-0342-4A0D-A0C3-C764A7A24487}" type="slidenum">
              <a:rPr lang="en-US" smtClean="0"/>
              <a:t>4</a:t>
            </a:fld>
            <a:endParaRPr lang="en-US"/>
          </a:p>
        </p:txBody>
      </p:sp>
    </p:spTree>
    <p:extLst>
      <p:ext uri="{BB962C8B-B14F-4D97-AF65-F5344CB8AC3E}">
        <p14:creationId xmlns:p14="http://schemas.microsoft.com/office/powerpoint/2010/main" val="16012529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dirty="0"/>
              <a:t>Before I discuss these two symmetries, I’d like to give you a teaser by</a:t>
            </a:r>
            <a:r>
              <a:rPr lang="en-US" sz="1100" baseline="0" dirty="0"/>
              <a:t> imposing a seemingly trivial question. So here is a 2x2 non-Hermitian Hamiltonian that I believe most of the audience are familiar with. It can describe, for example, two coupled waveguides with gain and loss or different losses, and two coupled optical cavities with gain and loss. So the question I would like you to think about is </a:t>
            </a:r>
            <a:r>
              <a:rPr lang="en-US" sz="1100" dirty="0"/>
              <a:t>what</a:t>
            </a:r>
            <a:r>
              <a:rPr lang="en-US" sz="1100" baseline="0" dirty="0"/>
              <a:t> symmetries this simple 2x2 non-Hermitian Hamiltonian have?</a:t>
            </a:r>
          </a:p>
        </p:txBody>
      </p:sp>
      <p:sp>
        <p:nvSpPr>
          <p:cNvPr id="4" name="Slide Number Placeholder 3"/>
          <p:cNvSpPr>
            <a:spLocks noGrp="1"/>
          </p:cNvSpPr>
          <p:nvPr>
            <p:ph type="sldNum" sz="quarter" idx="10"/>
          </p:nvPr>
        </p:nvSpPr>
        <p:spPr/>
        <p:txBody>
          <a:bodyPr/>
          <a:lstStyle/>
          <a:p>
            <a:fld id="{13462BE3-E015-450D-8FAC-85E6BEF19BBC}" type="slidenum">
              <a:rPr lang="en-US" smtClean="0"/>
              <a:t>5</a:t>
            </a:fld>
            <a:endParaRPr lang="en-US"/>
          </a:p>
        </p:txBody>
      </p:sp>
    </p:spTree>
    <p:extLst>
      <p:ext uri="{BB962C8B-B14F-4D97-AF65-F5344CB8AC3E}">
        <p14:creationId xmlns:p14="http://schemas.microsoft.com/office/powerpoint/2010/main" val="6343496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dirty="0"/>
              <a:t>Like I said, this question</a:t>
            </a:r>
            <a:r>
              <a:rPr lang="en-US" sz="1100" baseline="0" dirty="0"/>
              <a:t> seems trivial, right? We are at a PT conference, so naturally this Hamiltonian has PT symmetry, where </a:t>
            </a:r>
            <a:r>
              <a:rPr lang="en-US" sz="1100" baseline="0" dirty="0" err="1"/>
              <a:t>pt</a:t>
            </a:r>
            <a:r>
              <a:rPr lang="en-US" sz="1100" baseline="0" dirty="0"/>
              <a:t> symmetry is guaranteed by this commutation relation and the parity operator takes the form of the Pauli matrix </a:t>
            </a:r>
            <a:r>
              <a:rPr lang="en-US" sz="1100" baseline="0" dirty="0" err="1"/>
              <a:t>sigma_x</a:t>
            </a:r>
            <a:r>
              <a:rPr lang="en-US" sz="1100" baseline="0" dirty="0"/>
              <a:t>. What I want to emphasize is that PT is only one symmetry of this Hamiltonian. Another symmetry is what I call the non-</a:t>
            </a:r>
            <a:r>
              <a:rPr lang="en-US" sz="1100" baseline="0" dirty="0" err="1"/>
              <a:t>Hermtian</a:t>
            </a:r>
            <a:r>
              <a:rPr lang="en-US" sz="1100" baseline="0" dirty="0"/>
              <a:t>-particle hole symmetry, which is warranted by this </a:t>
            </a:r>
            <a:r>
              <a:rPr lang="en-US" sz="1100" baseline="0" dirty="0" err="1"/>
              <a:t>anticommutation</a:t>
            </a:r>
            <a:r>
              <a:rPr lang="en-US" sz="1100" baseline="0" dirty="0"/>
              <a:t> relation. C is the chiral operator taking the form of the Pauli matrix </a:t>
            </a:r>
            <a:r>
              <a:rPr lang="en-US" sz="1100" baseline="0" dirty="0" err="1"/>
              <a:t>sigma_z</a:t>
            </a:r>
            <a:r>
              <a:rPr lang="en-US" sz="1100" baseline="0" dirty="0"/>
              <a:t>. I will come back and discuss why non-Hermitian particle-hole symmetry is interesting, </a:t>
            </a:r>
          </a:p>
          <a:p>
            <a:pPr defTabSz="990478"/>
            <a:r>
              <a:rPr lang="en-US" sz="1100" baseline="0" dirty="0"/>
              <a:t>And here I will just mention one of its consequences. In Lang Yang’s talk she mentioned that the coupling between two identical cavities normally causes the frequencies of the </a:t>
            </a:r>
            <a:r>
              <a:rPr lang="en-US" sz="1100" baseline="0" dirty="0" err="1"/>
              <a:t>supermodes</a:t>
            </a:r>
            <a:r>
              <a:rPr lang="en-US" sz="1100" baseline="0" dirty="0"/>
              <a:t> to shift away from the frequency of the uncoupled modes, but one exceptional is for the </a:t>
            </a:r>
            <a:r>
              <a:rPr lang="en-US" sz="1100" baseline="0" dirty="0" err="1"/>
              <a:t>supermodes</a:t>
            </a:r>
            <a:r>
              <a:rPr lang="en-US" sz="1100" baseline="0" dirty="0"/>
              <a:t> of this Hamiltonian in the PT broken phase. What I pointed out in this paper is that this behavior is not a property of PT but rather the consequence of NHPH symmetry. This is actually the simplest example of a photonic zero mode due to NHPH symmetry, which I will discuss later.</a:t>
            </a:r>
          </a:p>
        </p:txBody>
      </p:sp>
      <p:sp>
        <p:nvSpPr>
          <p:cNvPr id="4" name="Slide Number Placeholder 3"/>
          <p:cNvSpPr>
            <a:spLocks noGrp="1"/>
          </p:cNvSpPr>
          <p:nvPr>
            <p:ph type="sldNum" sz="quarter" idx="10"/>
          </p:nvPr>
        </p:nvSpPr>
        <p:spPr/>
        <p:txBody>
          <a:bodyPr/>
          <a:lstStyle/>
          <a:p>
            <a:fld id="{13462BE3-E015-450D-8FAC-85E6BEF19BBC}" type="slidenum">
              <a:rPr lang="en-US" smtClean="0"/>
              <a:t>6</a:t>
            </a:fld>
            <a:endParaRPr lang="en-US"/>
          </a:p>
        </p:txBody>
      </p:sp>
    </p:spTree>
    <p:extLst>
      <p:ext uri="{BB962C8B-B14F-4D97-AF65-F5344CB8AC3E}">
        <p14:creationId xmlns:p14="http://schemas.microsoft.com/office/powerpoint/2010/main" val="18144720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dirty="0"/>
              <a:t>Like I said, this question</a:t>
            </a:r>
            <a:r>
              <a:rPr lang="en-US" sz="1100" baseline="0" dirty="0"/>
              <a:t> seems trivial, right? We are at a PT conference, so naturally this Hamiltonian has PT symmetry, where </a:t>
            </a:r>
            <a:r>
              <a:rPr lang="en-US" sz="1100" baseline="0" dirty="0" err="1"/>
              <a:t>pt</a:t>
            </a:r>
            <a:r>
              <a:rPr lang="en-US" sz="1100" baseline="0" dirty="0"/>
              <a:t> symmetry is guaranteed by this commutation relation and the parity operator takes the form of the Pauli matrix </a:t>
            </a:r>
            <a:r>
              <a:rPr lang="en-US" sz="1100" baseline="0" dirty="0" err="1"/>
              <a:t>sigma_x</a:t>
            </a:r>
            <a:r>
              <a:rPr lang="en-US" sz="1100" baseline="0" dirty="0"/>
              <a:t>. What I want to emphasize is that PT is only one symmetry of this Hamiltonian. Another symmetry is what I call the non-</a:t>
            </a:r>
            <a:r>
              <a:rPr lang="en-US" sz="1100" baseline="0" dirty="0" err="1"/>
              <a:t>Hermtian</a:t>
            </a:r>
            <a:r>
              <a:rPr lang="en-US" sz="1100" baseline="0" dirty="0"/>
              <a:t>-particle hole symmetry, which is warranted by this </a:t>
            </a:r>
            <a:r>
              <a:rPr lang="en-US" sz="1100" baseline="0" dirty="0" err="1"/>
              <a:t>anticommutation</a:t>
            </a:r>
            <a:r>
              <a:rPr lang="en-US" sz="1100" baseline="0" dirty="0"/>
              <a:t> relation. C is the chiral operator taking the form of the Pauli matrix </a:t>
            </a:r>
            <a:r>
              <a:rPr lang="en-US" sz="1100" baseline="0" dirty="0" err="1"/>
              <a:t>sigma_z</a:t>
            </a:r>
            <a:r>
              <a:rPr lang="en-US" sz="1100" baseline="0" dirty="0"/>
              <a:t>. I will come back and discuss why non-Hermitian particle-hole symmetry is interesting, </a:t>
            </a:r>
          </a:p>
          <a:p>
            <a:pPr defTabSz="990478"/>
            <a:r>
              <a:rPr lang="en-US" sz="1100" baseline="0" dirty="0"/>
              <a:t>And here I will just mention one of its consequences. In Lang Yang’s talk she mentioned that the coupling between two identical cavities normally causes the frequencies of the </a:t>
            </a:r>
            <a:r>
              <a:rPr lang="en-US" sz="1100" baseline="0" dirty="0" err="1"/>
              <a:t>supermodes</a:t>
            </a:r>
            <a:r>
              <a:rPr lang="en-US" sz="1100" baseline="0" dirty="0"/>
              <a:t> to shift away from the frequency of the uncoupled modes, but one exceptional is for the </a:t>
            </a:r>
            <a:r>
              <a:rPr lang="en-US" sz="1100" baseline="0" dirty="0" err="1"/>
              <a:t>supermodes</a:t>
            </a:r>
            <a:r>
              <a:rPr lang="en-US" sz="1100" baseline="0" dirty="0"/>
              <a:t> of this Hamiltonian in the PT broken phase. What I pointed out in this paper is that this behavior is not a property of PT but rather the consequence of NHPH symmetry. This is actually the simplest example of a photonic zero mode due to NHPH symmetry, which I will discuss later.</a:t>
            </a:r>
          </a:p>
        </p:txBody>
      </p:sp>
      <p:sp>
        <p:nvSpPr>
          <p:cNvPr id="4" name="Slide Number Placeholder 3"/>
          <p:cNvSpPr>
            <a:spLocks noGrp="1"/>
          </p:cNvSpPr>
          <p:nvPr>
            <p:ph type="sldNum" sz="quarter" idx="10"/>
          </p:nvPr>
        </p:nvSpPr>
        <p:spPr/>
        <p:txBody>
          <a:bodyPr/>
          <a:lstStyle/>
          <a:p>
            <a:fld id="{13462BE3-E015-450D-8FAC-85E6BEF19BBC}" type="slidenum">
              <a:rPr lang="en-US" smtClean="0"/>
              <a:t>7</a:t>
            </a:fld>
            <a:endParaRPr lang="en-US"/>
          </a:p>
        </p:txBody>
      </p:sp>
    </p:spTree>
    <p:extLst>
      <p:ext uri="{BB962C8B-B14F-4D97-AF65-F5344CB8AC3E}">
        <p14:creationId xmlns:p14="http://schemas.microsoft.com/office/powerpoint/2010/main" val="1855774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dirty="0"/>
              <a:t>This product rule is just one way that chiral symmetry arises in non-Hermitian systems. We will see later that they are other ways to construct chiral symmetries in non-Hermitian systems, for example, using the Clifford algebra, and in a four-level system, the Dirac matrices.</a:t>
            </a:r>
          </a:p>
        </p:txBody>
      </p:sp>
      <p:sp>
        <p:nvSpPr>
          <p:cNvPr id="4" name="Slide Number Placeholder 3"/>
          <p:cNvSpPr>
            <a:spLocks noGrp="1"/>
          </p:cNvSpPr>
          <p:nvPr>
            <p:ph type="sldNum" sz="quarter" idx="10"/>
          </p:nvPr>
        </p:nvSpPr>
        <p:spPr/>
        <p:txBody>
          <a:bodyPr/>
          <a:lstStyle/>
          <a:p>
            <a:fld id="{13462BE3-E015-450D-8FAC-85E6BEF19BBC}" type="slidenum">
              <a:rPr lang="en-US" smtClean="0"/>
              <a:t>8</a:t>
            </a:fld>
            <a:endParaRPr lang="en-US"/>
          </a:p>
        </p:txBody>
      </p:sp>
    </p:spTree>
    <p:extLst>
      <p:ext uri="{BB962C8B-B14F-4D97-AF65-F5344CB8AC3E}">
        <p14:creationId xmlns:p14="http://schemas.microsoft.com/office/powerpoint/2010/main" val="10925169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78"/>
            <a:r>
              <a:rPr lang="en-US" sz="1100" dirty="0"/>
              <a:t>As an example of studying non-Hermitian symmetries</a:t>
            </a:r>
            <a:r>
              <a:rPr lang="en-US" sz="1100" baseline="0" dirty="0"/>
              <a:t> in </a:t>
            </a:r>
            <a:r>
              <a:rPr lang="en-US" sz="1100" dirty="0"/>
              <a:t>a more complicated system,</a:t>
            </a:r>
            <a:r>
              <a:rPr lang="en-US" sz="1100" baseline="0" dirty="0"/>
              <a:t> let’s take a look at this case </a:t>
            </a:r>
            <a:r>
              <a:rPr lang="en-US" sz="1100" dirty="0"/>
              <a:t>with four coupled elements.</a:t>
            </a:r>
            <a:r>
              <a:rPr lang="en-US" sz="1100" baseline="0" dirty="0"/>
              <a:t> We allow the couples to be complex, and there are some detuning between two neighboring elements. It is clear that the system does not have PT-symmetry.</a:t>
            </a:r>
          </a:p>
        </p:txBody>
      </p:sp>
      <p:sp>
        <p:nvSpPr>
          <p:cNvPr id="4" name="Slide Number Placeholder 3"/>
          <p:cNvSpPr>
            <a:spLocks noGrp="1"/>
          </p:cNvSpPr>
          <p:nvPr>
            <p:ph type="sldNum" sz="quarter" idx="10"/>
          </p:nvPr>
        </p:nvSpPr>
        <p:spPr/>
        <p:txBody>
          <a:bodyPr/>
          <a:lstStyle/>
          <a:p>
            <a:fld id="{13462BE3-E015-450D-8FAC-85E6BEF19BBC}" type="slidenum">
              <a:rPr lang="en-US" smtClean="0"/>
              <a:t>9</a:t>
            </a:fld>
            <a:endParaRPr lang="en-US"/>
          </a:p>
        </p:txBody>
      </p:sp>
    </p:spTree>
    <p:extLst>
      <p:ext uri="{BB962C8B-B14F-4D97-AF65-F5344CB8AC3E}">
        <p14:creationId xmlns:p14="http://schemas.microsoft.com/office/powerpoint/2010/main" val="39850640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7C36D00-967A-4A39-9515-7A6B2CA13FE1}" type="datetime1">
              <a:rPr lang="en-US" smtClean="0"/>
              <a:t>9/9/2022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153DF3-6A72-4AE0-9D87-630063629155}" type="slidenum">
              <a:rPr lang="en-US" smtClean="0"/>
              <a:t>‹#›</a:t>
            </a:fld>
            <a:endParaRPr lang="en-US"/>
          </a:p>
        </p:txBody>
      </p:sp>
    </p:spTree>
    <p:extLst>
      <p:ext uri="{BB962C8B-B14F-4D97-AF65-F5344CB8AC3E}">
        <p14:creationId xmlns:p14="http://schemas.microsoft.com/office/powerpoint/2010/main" val="14477207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1970A63-791E-4BE8-8B72-3A44D9618C34}" type="datetime1">
              <a:rPr lang="en-US" smtClean="0"/>
              <a:t>9/9/2022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153DF3-6A72-4AE0-9D87-630063629155}" type="slidenum">
              <a:rPr lang="en-US" smtClean="0"/>
              <a:t>‹#›</a:t>
            </a:fld>
            <a:endParaRPr lang="en-US"/>
          </a:p>
        </p:txBody>
      </p:sp>
    </p:spTree>
    <p:extLst>
      <p:ext uri="{BB962C8B-B14F-4D97-AF65-F5344CB8AC3E}">
        <p14:creationId xmlns:p14="http://schemas.microsoft.com/office/powerpoint/2010/main" val="32529559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86B49AC-0043-4D34-BEE2-469741FCE151}" type="datetime1">
              <a:rPr lang="en-US" smtClean="0"/>
              <a:t>9/9/2022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153DF3-6A72-4AE0-9D87-630063629155}" type="slidenum">
              <a:rPr lang="en-US" smtClean="0"/>
              <a:t>‹#›</a:t>
            </a:fld>
            <a:endParaRPr lang="en-US"/>
          </a:p>
        </p:txBody>
      </p:sp>
    </p:spTree>
    <p:extLst>
      <p:ext uri="{BB962C8B-B14F-4D97-AF65-F5344CB8AC3E}">
        <p14:creationId xmlns:p14="http://schemas.microsoft.com/office/powerpoint/2010/main" val="1058687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E6267B-13B6-42D7-A606-D71D44AD502E}" type="datetime1">
              <a:rPr lang="en-US" smtClean="0"/>
              <a:t>9/9/2022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153DF3-6A72-4AE0-9D87-630063629155}" type="slidenum">
              <a:rPr lang="en-US" smtClean="0"/>
              <a:t>‹#›</a:t>
            </a:fld>
            <a:endParaRPr lang="en-US"/>
          </a:p>
        </p:txBody>
      </p:sp>
    </p:spTree>
    <p:extLst>
      <p:ext uri="{BB962C8B-B14F-4D97-AF65-F5344CB8AC3E}">
        <p14:creationId xmlns:p14="http://schemas.microsoft.com/office/powerpoint/2010/main" val="2205587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2DD5EE0-3404-4177-9874-FEDDCB3E6D21}" type="datetime1">
              <a:rPr lang="en-US" smtClean="0"/>
              <a:t>9/9/2022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153DF3-6A72-4AE0-9D87-630063629155}" type="slidenum">
              <a:rPr lang="en-US" smtClean="0"/>
              <a:t>‹#›</a:t>
            </a:fld>
            <a:endParaRPr lang="en-US"/>
          </a:p>
        </p:txBody>
      </p:sp>
    </p:spTree>
    <p:extLst>
      <p:ext uri="{BB962C8B-B14F-4D97-AF65-F5344CB8AC3E}">
        <p14:creationId xmlns:p14="http://schemas.microsoft.com/office/powerpoint/2010/main" val="1223854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D7E00C6-145B-4108-83CF-37C81A4C9730}" type="datetime1">
              <a:rPr lang="en-US" smtClean="0"/>
              <a:t>9/9/2022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153DF3-6A72-4AE0-9D87-630063629155}" type="slidenum">
              <a:rPr lang="en-US" smtClean="0"/>
              <a:t>‹#›</a:t>
            </a:fld>
            <a:endParaRPr lang="en-US"/>
          </a:p>
        </p:txBody>
      </p:sp>
    </p:spTree>
    <p:extLst>
      <p:ext uri="{BB962C8B-B14F-4D97-AF65-F5344CB8AC3E}">
        <p14:creationId xmlns:p14="http://schemas.microsoft.com/office/powerpoint/2010/main" val="4265795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8A1831B-3B78-4F2F-92E9-E390472ED1DC}" type="datetime1">
              <a:rPr lang="en-US" smtClean="0"/>
              <a:t>9/9/2022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153DF3-6A72-4AE0-9D87-630063629155}" type="slidenum">
              <a:rPr lang="en-US" smtClean="0"/>
              <a:t>‹#›</a:t>
            </a:fld>
            <a:endParaRPr lang="en-US"/>
          </a:p>
        </p:txBody>
      </p:sp>
    </p:spTree>
    <p:extLst>
      <p:ext uri="{BB962C8B-B14F-4D97-AF65-F5344CB8AC3E}">
        <p14:creationId xmlns:p14="http://schemas.microsoft.com/office/powerpoint/2010/main" val="20481963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3FE8B0E-4BB9-4365-97E7-49299DE26BE8}" type="datetime1">
              <a:rPr lang="en-US" smtClean="0"/>
              <a:t>9/9/2022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153DF3-6A72-4AE0-9D87-630063629155}" type="slidenum">
              <a:rPr lang="en-US" smtClean="0"/>
              <a:t>‹#›</a:t>
            </a:fld>
            <a:endParaRPr lang="en-US"/>
          </a:p>
        </p:txBody>
      </p:sp>
    </p:spTree>
    <p:extLst>
      <p:ext uri="{BB962C8B-B14F-4D97-AF65-F5344CB8AC3E}">
        <p14:creationId xmlns:p14="http://schemas.microsoft.com/office/powerpoint/2010/main" val="221035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CAF557-A06B-43A1-8E56-FD602F28FA23}" type="datetime1">
              <a:rPr lang="en-US" smtClean="0"/>
              <a:t>9/9/2022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153DF3-6A72-4AE0-9D87-630063629155}" type="slidenum">
              <a:rPr lang="en-US" smtClean="0"/>
              <a:t>‹#›</a:t>
            </a:fld>
            <a:endParaRPr lang="en-US"/>
          </a:p>
        </p:txBody>
      </p:sp>
    </p:spTree>
    <p:extLst>
      <p:ext uri="{BB962C8B-B14F-4D97-AF65-F5344CB8AC3E}">
        <p14:creationId xmlns:p14="http://schemas.microsoft.com/office/powerpoint/2010/main" val="4258821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5957DEB-A7DE-4E3C-A975-391275DD99FE}" type="datetime1">
              <a:rPr lang="en-US" smtClean="0"/>
              <a:t>9/9/2022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153DF3-6A72-4AE0-9D87-630063629155}" type="slidenum">
              <a:rPr lang="en-US" smtClean="0"/>
              <a:t>‹#›</a:t>
            </a:fld>
            <a:endParaRPr lang="en-US"/>
          </a:p>
        </p:txBody>
      </p:sp>
    </p:spTree>
    <p:extLst>
      <p:ext uri="{BB962C8B-B14F-4D97-AF65-F5344CB8AC3E}">
        <p14:creationId xmlns:p14="http://schemas.microsoft.com/office/powerpoint/2010/main" val="8607171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A0A4095-B67D-4CA5-94E2-9869A73775FF}" type="datetime1">
              <a:rPr lang="en-US" smtClean="0"/>
              <a:t>9/9/2022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153DF3-6A72-4AE0-9D87-630063629155}" type="slidenum">
              <a:rPr lang="en-US" smtClean="0"/>
              <a:t>‹#›</a:t>
            </a:fld>
            <a:endParaRPr lang="en-US"/>
          </a:p>
        </p:txBody>
      </p:sp>
    </p:spTree>
    <p:extLst>
      <p:ext uri="{BB962C8B-B14F-4D97-AF65-F5344CB8AC3E}">
        <p14:creationId xmlns:p14="http://schemas.microsoft.com/office/powerpoint/2010/main" val="30067255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8000">
              <a:schemeClr val="accent1">
                <a:tint val="44500"/>
                <a:satMod val="160000"/>
                <a:alpha val="0"/>
              </a:schemeClr>
            </a:gs>
            <a:gs pos="0">
              <a:srgbClr val="2D1587"/>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834A38-7977-456A-99E4-F4DBC39B95EB}" type="datetime1">
              <a:rPr lang="en-US" smtClean="0"/>
              <a:t>9/9/2022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153DF3-6A72-4AE0-9D87-630063629155}" type="slidenum">
              <a:rPr lang="en-US" smtClean="0"/>
              <a:t>‹#›</a:t>
            </a:fld>
            <a:endParaRPr lang="en-US"/>
          </a:p>
        </p:txBody>
      </p:sp>
    </p:spTree>
    <p:extLst>
      <p:ext uri="{BB962C8B-B14F-4D97-AF65-F5344CB8AC3E}">
        <p14:creationId xmlns:p14="http://schemas.microsoft.com/office/powerpoint/2010/main" val="18647193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3" Type="http://schemas.openxmlformats.org/officeDocument/2006/relationships/image" Target="../media/image460.png"/><Relationship Id="rId18" Type="http://schemas.openxmlformats.org/officeDocument/2006/relationships/image" Target="../media/image510.png"/><Relationship Id="rId3" Type="http://schemas.openxmlformats.org/officeDocument/2006/relationships/image" Target="../media/image24.png"/><Relationship Id="rId12" Type="http://schemas.openxmlformats.org/officeDocument/2006/relationships/image" Target="../media/image45.png"/><Relationship Id="rId17" Type="http://schemas.openxmlformats.org/officeDocument/2006/relationships/image" Target="../media/image500.png"/><Relationship Id="rId2" Type="http://schemas.openxmlformats.org/officeDocument/2006/relationships/notesSlide" Target="../notesSlides/notesSlide11.xml"/><Relationship Id="rId16" Type="http://schemas.openxmlformats.org/officeDocument/2006/relationships/image" Target="../media/image490.png"/><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440.png"/><Relationship Id="rId5" Type="http://schemas.openxmlformats.org/officeDocument/2006/relationships/image" Target="../media/image26.png"/><Relationship Id="rId15" Type="http://schemas.openxmlformats.org/officeDocument/2006/relationships/image" Target="../media/image480.png"/><Relationship Id="rId10" Type="http://schemas.openxmlformats.org/officeDocument/2006/relationships/image" Target="../media/image430.png"/><Relationship Id="rId4" Type="http://schemas.openxmlformats.org/officeDocument/2006/relationships/image" Target="../media/image25.png"/><Relationship Id="rId14" Type="http://schemas.openxmlformats.org/officeDocument/2006/relationships/image" Target="../media/image470.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slideLayout" Target="../slideLayouts/slideLayout2.xml"/><Relationship Id="rId7" Type="http://schemas.openxmlformats.org/officeDocument/2006/relationships/image" Target="../media/image31.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30.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notesSlide" Target="../notesSlides/notesSlide13.xml"/><Relationship Id="rId9"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43.png"/><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2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29.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4.png"/><Relationship Id="rId3" Type="http://schemas.openxmlformats.org/officeDocument/2006/relationships/tags" Target="../tags/tag22.xml"/><Relationship Id="rId7" Type="http://schemas.openxmlformats.org/officeDocument/2006/relationships/notesSlide" Target="../notesSlides/notesSlide28.xml"/><Relationship Id="rId12" Type="http://schemas.openxmlformats.org/officeDocument/2006/relationships/image" Target="../media/image63.pn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slideLayout" Target="../slideLayouts/slideLayout2.xml"/><Relationship Id="rId11" Type="http://schemas.openxmlformats.org/officeDocument/2006/relationships/image" Target="../media/image62.png"/><Relationship Id="rId5" Type="http://schemas.openxmlformats.org/officeDocument/2006/relationships/tags" Target="../tags/tag24.xml"/><Relationship Id="rId15" Type="http://schemas.openxmlformats.org/officeDocument/2006/relationships/image" Target="../media/image66.png"/><Relationship Id="rId10" Type="http://schemas.openxmlformats.org/officeDocument/2006/relationships/image" Target="../media/image61.png"/><Relationship Id="rId4" Type="http://schemas.openxmlformats.org/officeDocument/2006/relationships/tags" Target="../tags/tag23.xml"/><Relationship Id="rId9" Type="http://schemas.openxmlformats.org/officeDocument/2006/relationships/image" Target="../media/image59.png"/><Relationship Id="rId14" Type="http://schemas.openxmlformats.org/officeDocument/2006/relationships/image" Target="../media/image6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1.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78.png"/></Relationships>
</file>

<file path=ppt/slides/_rels/slide3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390.png"/><Relationship Id="rId3" Type="http://schemas.openxmlformats.org/officeDocument/2006/relationships/image" Target="../media/image83.png"/><Relationship Id="rId7" Type="http://schemas.openxmlformats.org/officeDocument/2006/relationships/image" Target="../media/image380.png"/><Relationship Id="rId2" Type="http://schemas.openxmlformats.org/officeDocument/2006/relationships/image" Target="../media/image82.png"/><Relationship Id="rId1" Type="http://schemas.openxmlformats.org/officeDocument/2006/relationships/slideLayout" Target="../slideLayouts/slideLayout2.xml"/><Relationship Id="rId6" Type="http://schemas.openxmlformats.org/officeDocument/2006/relationships/image" Target="../media/image370.png"/><Relationship Id="rId5" Type="http://schemas.openxmlformats.org/officeDocument/2006/relationships/image" Target="../media/image360.png"/><Relationship Id="rId9" Type="http://schemas.openxmlformats.org/officeDocument/2006/relationships/image" Target="../media/image84.png"/></Relationships>
</file>

<file path=ppt/slides/_rels/slide3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3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89.png"/><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90.png"/></Relationships>
</file>

<file path=ppt/slides/_rels/slide41.xml.rels><?xml version="1.0" encoding="UTF-8" standalone="yes"?>
<Relationships xmlns="http://schemas.openxmlformats.org/package/2006/relationships"><Relationship Id="rId3" Type="http://schemas.openxmlformats.org/officeDocument/2006/relationships/image" Target="../media/image94.gi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4.xml"/><Relationship Id="rId7" Type="http://schemas.openxmlformats.org/officeDocument/2006/relationships/image" Target="../media/image14.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3.png"/><Relationship Id="rId5" Type="http://schemas.openxmlformats.org/officeDocument/2006/relationships/notesSlide" Target="../notesSlides/notesSlide6.xml"/><Relationship Id="rId4" Type="http://schemas.openxmlformats.org/officeDocument/2006/relationships/slideLayout" Target="../slideLayouts/slideLayout2.xml"/><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image" Target="../media/image16.png"/><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image" Target="../media/image10.png"/><Relationship Id="rId2" Type="http://schemas.openxmlformats.org/officeDocument/2006/relationships/tags" Target="../tags/tag6.xml"/><Relationship Id="rId16" Type="http://schemas.openxmlformats.org/officeDocument/2006/relationships/image" Target="../media/image19.png"/><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image" Target="../media/image14.png"/><Relationship Id="rId5" Type="http://schemas.openxmlformats.org/officeDocument/2006/relationships/tags" Target="../tags/tag9.xml"/><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tags" Target="../tags/tag8.xml"/><Relationship Id="rId9" Type="http://schemas.openxmlformats.org/officeDocument/2006/relationships/notesSlide" Target="../notesSlides/notesSlide7.xml"/><Relationship Id="rId14" Type="http://schemas.openxmlformats.org/officeDocument/2006/relationships/image" Target="../media/image17.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tags" Target="../tags/tag14.xml"/><Relationship Id="rId7" Type="http://schemas.openxmlformats.org/officeDocument/2006/relationships/image" Target="../media/image20.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8.xml"/><Relationship Id="rId5" Type="http://schemas.openxmlformats.org/officeDocument/2006/relationships/slideLayout" Target="../slideLayouts/slideLayout2.xml"/><Relationship Id="rId10" Type="http://schemas.openxmlformats.org/officeDocument/2006/relationships/image" Target="../media/image22.png"/><Relationship Id="rId4" Type="http://schemas.openxmlformats.org/officeDocument/2006/relationships/tags" Target="../tags/tag15.xml"/><Relationship Id="rId9"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61000">
              <a:schemeClr val="accent1">
                <a:tint val="44500"/>
                <a:satMod val="160000"/>
                <a:alpha val="0"/>
              </a:schemeClr>
            </a:gs>
            <a:gs pos="0">
              <a:srgbClr val="2D158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9556" y="1329690"/>
            <a:ext cx="8513444" cy="1470025"/>
          </a:xfrm>
        </p:spPr>
        <p:txBody>
          <a:bodyPr>
            <a:normAutofit fontScale="90000"/>
          </a:bodyPr>
          <a:lstStyle/>
          <a:p>
            <a:r>
              <a:rPr lang="en-US" sz="5400" dirty="0">
                <a:solidFill>
                  <a:schemeClr val="bg1"/>
                </a:solidFill>
              </a:rPr>
              <a:t>First-principle control of novel photonic resonances</a:t>
            </a:r>
            <a:endParaRPr lang="en-US" sz="4200" dirty="0">
              <a:solidFill>
                <a:schemeClr val="bg1"/>
              </a:solidFill>
              <a:effectLst>
                <a:outerShdw blurRad="165100" dist="38100" dir="2700000" sx="101000" sy="101000" algn="tl" rotWithShape="0">
                  <a:prstClr val="black">
                    <a:alpha val="40000"/>
                  </a:prstClr>
                </a:outerShdw>
              </a:effectLst>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1200" y="360424"/>
            <a:ext cx="3276600" cy="770513"/>
          </a:xfrm>
          <a:prstGeom prst="rect">
            <a:avLst/>
          </a:prstGeom>
        </p:spPr>
      </p:pic>
      <p:grpSp>
        <p:nvGrpSpPr>
          <p:cNvPr id="12" name="Group 11"/>
          <p:cNvGrpSpPr/>
          <p:nvPr/>
        </p:nvGrpSpPr>
        <p:grpSpPr>
          <a:xfrm>
            <a:off x="3505200" y="279658"/>
            <a:ext cx="1627936" cy="878767"/>
            <a:chOff x="1828800" y="340432"/>
            <a:chExt cx="1627936" cy="878767"/>
          </a:xfrm>
        </p:grpSpPr>
        <p:sp>
          <p:nvSpPr>
            <p:cNvPr id="13" name="TextBox 12"/>
            <p:cNvSpPr txBox="1"/>
            <p:nvPr/>
          </p:nvSpPr>
          <p:spPr>
            <a:xfrm>
              <a:off x="2099954" y="360422"/>
              <a:ext cx="1356782" cy="794833"/>
            </a:xfrm>
            <a:prstGeom prst="rect">
              <a:avLst/>
            </a:prstGeom>
            <a:noFill/>
          </p:spPr>
          <p:txBody>
            <a:bodyPr wrap="none" rtlCol="0">
              <a:spAutoFit/>
            </a:bodyPr>
            <a:lstStyle/>
            <a:p>
              <a:pPr>
                <a:lnSpc>
                  <a:spcPts val="1800"/>
                </a:lnSpc>
              </a:pPr>
              <a:r>
                <a:rPr lang="en-US" sz="2000" dirty="0">
                  <a:solidFill>
                    <a:schemeClr val="bg1"/>
                  </a:solidFill>
                </a:rPr>
                <a:t>THE</a:t>
              </a:r>
            </a:p>
            <a:p>
              <a:pPr>
                <a:lnSpc>
                  <a:spcPts val="1800"/>
                </a:lnSpc>
              </a:pPr>
              <a:r>
                <a:rPr lang="en-US" sz="2000" dirty="0">
                  <a:solidFill>
                    <a:schemeClr val="bg1"/>
                  </a:solidFill>
                </a:rPr>
                <a:t>GRADUATE</a:t>
              </a:r>
            </a:p>
            <a:p>
              <a:pPr>
                <a:lnSpc>
                  <a:spcPts val="1800"/>
                </a:lnSpc>
              </a:pPr>
              <a:r>
                <a:rPr lang="en-US" sz="2000" dirty="0">
                  <a:solidFill>
                    <a:schemeClr val="bg1"/>
                  </a:solidFill>
                </a:rPr>
                <a:t>CENTER</a:t>
              </a:r>
            </a:p>
          </p:txBody>
        </p:sp>
        <p:sp>
          <p:nvSpPr>
            <p:cNvPr id="14" name="TextBox 13"/>
            <p:cNvSpPr txBox="1"/>
            <p:nvPr/>
          </p:nvSpPr>
          <p:spPr>
            <a:xfrm rot="5400000">
              <a:off x="1558693" y="610539"/>
              <a:ext cx="878767" cy="338554"/>
            </a:xfrm>
            <a:prstGeom prst="rect">
              <a:avLst/>
            </a:prstGeom>
            <a:noFill/>
          </p:spPr>
          <p:txBody>
            <a:bodyPr wrap="none" rtlCol="0">
              <a:spAutoFit/>
            </a:bodyPr>
            <a:lstStyle/>
            <a:p>
              <a:r>
                <a:rPr lang="en-US" sz="800" dirty="0">
                  <a:solidFill>
                    <a:schemeClr val="bg1"/>
                  </a:solidFill>
                </a:rPr>
                <a:t>CITY UNIVERSITY</a:t>
              </a:r>
            </a:p>
            <a:p>
              <a:r>
                <a:rPr lang="en-US" sz="800" dirty="0">
                  <a:solidFill>
                    <a:schemeClr val="bg1"/>
                  </a:solidFill>
                </a:rPr>
                <a:t>OF NEW YROK</a:t>
              </a:r>
            </a:p>
          </p:txBody>
        </p:sp>
      </p:grpSp>
      <p:pic>
        <p:nvPicPr>
          <p:cNvPr id="15" name="Picture 14"/>
          <p:cNvPicPr>
            <a:picLocks noChangeAspect="1"/>
          </p:cNvPicPr>
          <p:nvPr/>
        </p:nvPicPr>
        <p:blipFill>
          <a:blip r:embed="rId4"/>
          <a:stretch>
            <a:fillRect/>
          </a:stretch>
        </p:blipFill>
        <p:spPr>
          <a:xfrm>
            <a:off x="643467" y="204018"/>
            <a:ext cx="1848022" cy="1083323"/>
          </a:xfrm>
          <a:prstGeom prst="rect">
            <a:avLst/>
          </a:prstGeom>
        </p:spPr>
      </p:pic>
      <p:sp>
        <p:nvSpPr>
          <p:cNvPr id="16" name="TextBox 15"/>
          <p:cNvSpPr txBox="1"/>
          <p:nvPr/>
        </p:nvSpPr>
        <p:spPr>
          <a:xfrm>
            <a:off x="1828802" y="2799717"/>
            <a:ext cx="5245603" cy="954107"/>
          </a:xfrm>
          <a:prstGeom prst="rect">
            <a:avLst/>
          </a:prstGeom>
          <a:noFill/>
        </p:spPr>
        <p:txBody>
          <a:bodyPr wrap="none" rtlCol="0">
            <a:spAutoFit/>
          </a:bodyPr>
          <a:lstStyle/>
          <a:p>
            <a:pPr algn="ctr"/>
            <a:r>
              <a:rPr lang="en-US" sz="2800" dirty="0"/>
              <a:t>Li Ge</a:t>
            </a:r>
          </a:p>
          <a:p>
            <a:pPr algn="ctr"/>
            <a:r>
              <a:rPr lang="en-US" sz="2800" dirty="0"/>
              <a:t>City University of New York (CUNY)</a:t>
            </a:r>
          </a:p>
        </p:txBody>
      </p:sp>
      <p:pic>
        <p:nvPicPr>
          <p:cNvPr id="17" name="Picture 16"/>
          <p:cNvPicPr>
            <a:picLocks noChangeAspect="1"/>
          </p:cNvPicPr>
          <p:nvPr/>
        </p:nvPicPr>
        <p:blipFill>
          <a:blip r:embed="rId5">
            <a:extLst>
              <a:ext uri="{28A0092B-C50C-407E-A947-70E740481C1C}">
                <a14:useLocalDpi xmlns:a14="http://schemas.microsoft.com/office/drawing/2010/main" val="0"/>
              </a:ext>
            </a:extLst>
          </a:blip>
          <a:srcRect/>
          <a:stretch/>
        </p:blipFill>
        <p:spPr>
          <a:xfrm>
            <a:off x="6463787" y="4262753"/>
            <a:ext cx="1959909" cy="1833249"/>
          </a:xfrm>
          <a:prstGeom prst="rect">
            <a:avLst/>
          </a:prstGeom>
          <a:effectLst>
            <a:outerShdw blurRad="101600" dist="38100" dir="2700000" sx="103000" sy="103000" algn="ctr" rotWithShape="0">
              <a:srgbClr val="000000">
                <a:alpha val="40000"/>
              </a:srgbClr>
            </a:outerShdw>
            <a:reflection blurRad="6350" stA="52000" endPos="35000" dist="50800" dir="5400000" sy="-100000" algn="bl" rotWithShape="0"/>
          </a:effectLst>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762002" y="4582809"/>
            <a:ext cx="2133600" cy="1243735"/>
          </a:xfrm>
          <a:prstGeom prst="rect">
            <a:avLst/>
          </a:prstGeom>
          <a:effectLst>
            <a:outerShdw blurRad="101600" dist="38100" dir="8100000" sx="103000" sy="103000" algn="tr" rotWithShape="0">
              <a:prstClr val="black">
                <a:alpha val="40000"/>
              </a:prstClr>
            </a:outerShdw>
            <a:reflection blurRad="6350" stA="37000" endPos="35000" dist="50800" dir="5400000" sy="-100000" algn="bl" rotWithShape="0"/>
          </a:effectLst>
        </p:spPr>
      </p:pic>
      <p:pic>
        <p:nvPicPr>
          <p:cNvPr id="19" name="Picture 18"/>
          <p:cNvPicPr>
            <a:picLocks noChangeAspect="1"/>
          </p:cNvPicPr>
          <p:nvPr/>
        </p:nvPicPr>
        <p:blipFill>
          <a:blip r:embed="rId7"/>
          <a:stretch>
            <a:fillRect/>
          </a:stretch>
        </p:blipFill>
        <p:spPr>
          <a:xfrm>
            <a:off x="3609108" y="4031259"/>
            <a:ext cx="2258292" cy="1912341"/>
          </a:xfrm>
          <a:prstGeom prst="rect">
            <a:avLst/>
          </a:prstGeom>
          <a:effectLst>
            <a:outerShdw blurRad="50800" dist="38100" dir="5400000" algn="t" rotWithShape="0">
              <a:prstClr val="black">
                <a:alpha val="40000"/>
              </a:prstClr>
            </a:outerShdw>
            <a:reflection blurRad="6350" stA="41000" endPos="30000" dist="50800" dir="5400000" sy="-100000" algn="bl" rotWithShape="0"/>
          </a:effectLst>
        </p:spPr>
      </p:pic>
      <p:sp>
        <p:nvSpPr>
          <p:cNvPr id="4" name="Slide Number Placeholder 3"/>
          <p:cNvSpPr>
            <a:spLocks noGrp="1"/>
          </p:cNvSpPr>
          <p:nvPr>
            <p:ph type="sldNum" sz="quarter" idx="12"/>
          </p:nvPr>
        </p:nvSpPr>
        <p:spPr/>
        <p:txBody>
          <a:bodyPr/>
          <a:lstStyle/>
          <a:p>
            <a:fld id="{52153DF3-6A72-4AE0-9D87-630063629155}" type="slidenum">
              <a:rPr lang="en-US" smtClean="0"/>
              <a:t>1</a:t>
            </a:fld>
            <a:endParaRPr lang="en-US"/>
          </a:p>
        </p:txBody>
      </p:sp>
    </p:spTree>
    <p:extLst>
      <p:ext uri="{BB962C8B-B14F-4D97-AF65-F5344CB8AC3E}">
        <p14:creationId xmlns:p14="http://schemas.microsoft.com/office/powerpoint/2010/main" val="24138669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1"/>
          <p:cNvSpPr>
            <a:spLocks noGrp="1"/>
          </p:cNvSpPr>
          <p:nvPr>
            <p:ph idx="1"/>
          </p:nvPr>
        </p:nvSpPr>
        <p:spPr>
          <a:xfrm>
            <a:off x="457200" y="1646237"/>
            <a:ext cx="8458200" cy="5364163"/>
          </a:xfrm>
        </p:spPr>
        <p:txBody>
          <a:bodyPr>
            <a:normAutofit/>
          </a:bodyPr>
          <a:lstStyle/>
          <a:p>
            <a:pPr marL="0" indent="0">
              <a:buNone/>
            </a:pPr>
            <a:endParaRPr lang="en-US" sz="2800" dirty="0"/>
          </a:p>
          <a:p>
            <a:pPr marL="400050" lvl="1" indent="0">
              <a:buNone/>
            </a:pPr>
            <a:endParaRPr lang="en-US" dirty="0"/>
          </a:p>
          <a:p>
            <a:pPr marL="400050" lvl="1" indent="0">
              <a:buNone/>
            </a:pPr>
            <a:endParaRPr lang="en-US" sz="2400" dirty="0"/>
          </a:p>
          <a:p>
            <a:pPr marL="400050" lvl="1" indent="0">
              <a:buNone/>
            </a:pPr>
            <a:endParaRPr lang="en-US" sz="2400" dirty="0"/>
          </a:p>
          <a:p>
            <a:r>
              <a:rPr lang="en-US" sz="2800" dirty="0"/>
              <a:t>1D </a:t>
            </a:r>
            <a:r>
              <a:rPr lang="en-US" sz="2800" dirty="0" err="1"/>
              <a:t>Su</a:t>
            </a:r>
            <a:r>
              <a:rPr lang="en-US" sz="2800" dirty="0"/>
              <a:t>-Schrieffer-</a:t>
            </a:r>
            <a:r>
              <a:rPr lang="en-US" sz="2800" dirty="0" err="1"/>
              <a:t>Heeger</a:t>
            </a:r>
            <a:r>
              <a:rPr lang="en-US" sz="2800" dirty="0"/>
              <a:t> (SSH) model</a:t>
            </a:r>
            <a:endParaRPr lang="el-GR" sz="2800" dirty="0"/>
          </a:p>
          <a:p>
            <a:endParaRPr lang="en-US" sz="2800" dirty="0"/>
          </a:p>
          <a:p>
            <a:pPr marL="400050" lvl="1" indent="0">
              <a:buNone/>
            </a:pPr>
            <a:endParaRPr lang="en-US" sz="2400" dirty="0"/>
          </a:p>
        </p:txBody>
      </p:sp>
      <p:sp>
        <p:nvSpPr>
          <p:cNvPr id="4" name="Slide Number Placeholder 3"/>
          <p:cNvSpPr>
            <a:spLocks noGrp="1"/>
          </p:cNvSpPr>
          <p:nvPr>
            <p:ph type="sldNum" sz="quarter" idx="12"/>
          </p:nvPr>
        </p:nvSpPr>
        <p:spPr/>
        <p:txBody>
          <a:bodyPr/>
          <a:lstStyle/>
          <a:p>
            <a:fld id="{52153DF3-6A72-4AE0-9D87-630063629155}" type="slidenum">
              <a:rPr lang="en-US" smtClean="0"/>
              <a:t>10</a:t>
            </a:fld>
            <a:endParaRPr lang="en-US" dirty="0"/>
          </a:p>
        </p:txBody>
      </p:sp>
      <p:sp>
        <p:nvSpPr>
          <p:cNvPr id="43" name="Content Placeholder 2 1"/>
          <p:cNvSpPr txBox="1">
            <a:spLocks/>
          </p:cNvSpPr>
          <p:nvPr/>
        </p:nvSpPr>
        <p:spPr>
          <a:xfrm>
            <a:off x="437827" y="4109387"/>
            <a:ext cx="8458200" cy="30781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400" dirty="0"/>
              <a:t>Zero mode protected by chiral symmetry and topology</a:t>
            </a:r>
          </a:p>
          <a:p>
            <a:endParaRPr lang="el-GR" sz="2800" dirty="0"/>
          </a:p>
          <a:p>
            <a:endParaRPr lang="en-US" sz="2800" dirty="0"/>
          </a:p>
          <a:p>
            <a:endParaRPr lang="el-GR" sz="1200" dirty="0"/>
          </a:p>
          <a:p>
            <a:pPr marL="457200" lvl="1" indent="0">
              <a:buNone/>
            </a:pPr>
            <a:r>
              <a:rPr lang="en-US" sz="2400" dirty="0"/>
              <a:t> </a:t>
            </a:r>
            <a:endParaRPr lang="en-US" dirty="0"/>
          </a:p>
        </p:txBody>
      </p:sp>
      <p:sp>
        <p:nvSpPr>
          <p:cNvPr id="8" name="Title 1">
            <a:extLst>
              <a:ext uri="{FF2B5EF4-FFF2-40B4-BE49-F238E27FC236}">
                <a16:creationId xmlns:a16="http://schemas.microsoft.com/office/drawing/2014/main" id="{F2B644B2-691F-74FC-2358-FADBF6413F59}"/>
              </a:ext>
            </a:extLst>
          </p:cNvPr>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pic>
        <p:nvPicPr>
          <p:cNvPr id="10" name="Picture 9">
            <a:extLst>
              <a:ext uri="{FF2B5EF4-FFF2-40B4-BE49-F238E27FC236}">
                <a16:creationId xmlns:a16="http://schemas.microsoft.com/office/drawing/2014/main" id="{E563A8E8-DE28-0DA2-4A4D-457CFE782C21}"/>
              </a:ext>
            </a:extLst>
          </p:cNvPr>
          <p:cNvPicPr>
            <a:picLocks noChangeAspect="1"/>
          </p:cNvPicPr>
          <p:nvPr/>
        </p:nvPicPr>
        <p:blipFill>
          <a:blip r:embed="rId3"/>
          <a:stretch>
            <a:fillRect/>
          </a:stretch>
        </p:blipFill>
        <p:spPr>
          <a:xfrm>
            <a:off x="3194261" y="1639578"/>
            <a:ext cx="2320725" cy="1760248"/>
          </a:xfrm>
          <a:prstGeom prst="rect">
            <a:avLst/>
          </a:prstGeom>
        </p:spPr>
      </p:pic>
    </p:spTree>
    <p:extLst>
      <p:ext uri="{BB962C8B-B14F-4D97-AF65-F5344CB8AC3E}">
        <p14:creationId xmlns:p14="http://schemas.microsoft.com/office/powerpoint/2010/main" val="383444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1"/>
          <p:cNvSpPr>
            <a:spLocks noGrp="1"/>
          </p:cNvSpPr>
          <p:nvPr>
            <p:ph idx="1"/>
          </p:nvPr>
        </p:nvSpPr>
        <p:spPr>
          <a:xfrm>
            <a:off x="457200" y="1646237"/>
            <a:ext cx="8458200" cy="5364163"/>
          </a:xfrm>
        </p:spPr>
        <p:txBody>
          <a:bodyPr>
            <a:normAutofit/>
          </a:bodyPr>
          <a:lstStyle/>
          <a:p>
            <a:pPr marL="0" indent="0">
              <a:buNone/>
            </a:pPr>
            <a:endParaRPr lang="en-US" sz="2800" dirty="0"/>
          </a:p>
          <a:p>
            <a:pPr marL="400050" lvl="1" indent="0">
              <a:buNone/>
            </a:pPr>
            <a:endParaRPr lang="en-US" dirty="0"/>
          </a:p>
          <a:p>
            <a:pPr marL="400050" lvl="1" indent="0">
              <a:buNone/>
            </a:pPr>
            <a:endParaRPr lang="en-US" sz="2400" dirty="0"/>
          </a:p>
          <a:p>
            <a:pPr marL="400050" lvl="1" indent="0">
              <a:buNone/>
            </a:pPr>
            <a:endParaRPr lang="en-US" sz="2400" dirty="0"/>
          </a:p>
          <a:p>
            <a:r>
              <a:rPr lang="en-US" sz="2800" dirty="0"/>
              <a:t>1D </a:t>
            </a:r>
            <a:r>
              <a:rPr lang="en-US" sz="2800" dirty="0" err="1"/>
              <a:t>Su</a:t>
            </a:r>
            <a:r>
              <a:rPr lang="en-US" sz="2800" dirty="0"/>
              <a:t>-Schrieffer-</a:t>
            </a:r>
            <a:r>
              <a:rPr lang="en-US" sz="2800" dirty="0" err="1"/>
              <a:t>Heeger</a:t>
            </a:r>
            <a:r>
              <a:rPr lang="en-US" sz="2800" dirty="0"/>
              <a:t> (SSH) model</a:t>
            </a:r>
            <a:endParaRPr lang="el-GR" sz="2800" dirty="0"/>
          </a:p>
          <a:p>
            <a:endParaRPr lang="en-US" sz="2800" dirty="0"/>
          </a:p>
        </p:txBody>
      </p:sp>
      <p:sp>
        <p:nvSpPr>
          <p:cNvPr id="4" name="Slide Number Placeholder 3"/>
          <p:cNvSpPr>
            <a:spLocks noGrp="1"/>
          </p:cNvSpPr>
          <p:nvPr>
            <p:ph type="sldNum" sz="quarter" idx="12"/>
          </p:nvPr>
        </p:nvSpPr>
        <p:spPr/>
        <p:txBody>
          <a:bodyPr/>
          <a:lstStyle/>
          <a:p>
            <a:fld id="{52153DF3-6A72-4AE0-9D87-630063629155}" type="slidenum">
              <a:rPr lang="en-US" smtClean="0"/>
              <a:t>11</a:t>
            </a:fld>
            <a:endParaRPr lang="en-US" dirty="0"/>
          </a:p>
        </p:txBody>
      </p:sp>
      <p:sp>
        <p:nvSpPr>
          <p:cNvPr id="43" name="Content Placeholder 2 1"/>
          <p:cNvSpPr txBox="1">
            <a:spLocks/>
          </p:cNvSpPr>
          <p:nvPr/>
        </p:nvSpPr>
        <p:spPr>
          <a:xfrm>
            <a:off x="437827" y="4109387"/>
            <a:ext cx="8458200" cy="30781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400" dirty="0"/>
              <a:t>Zero mode protected by chiral symmetry and topology</a:t>
            </a:r>
          </a:p>
          <a:p>
            <a:endParaRPr lang="el-GR" sz="2800" dirty="0"/>
          </a:p>
          <a:p>
            <a:endParaRPr lang="en-US" sz="2800" dirty="0"/>
          </a:p>
          <a:p>
            <a:endParaRPr lang="el-GR" sz="1200" dirty="0"/>
          </a:p>
          <a:p>
            <a:pPr marL="457200" lvl="1" indent="0">
              <a:buNone/>
            </a:pPr>
            <a:endParaRPr lang="en-US" sz="2400" dirty="0"/>
          </a:p>
        </p:txBody>
      </p:sp>
      <p:sp>
        <p:nvSpPr>
          <p:cNvPr id="8" name="Title 1">
            <a:extLst>
              <a:ext uri="{FF2B5EF4-FFF2-40B4-BE49-F238E27FC236}">
                <a16:creationId xmlns:a16="http://schemas.microsoft.com/office/drawing/2014/main" id="{F2B644B2-691F-74FC-2358-FADBF6413F59}"/>
              </a:ext>
            </a:extLst>
          </p:cNvPr>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pic>
        <p:nvPicPr>
          <p:cNvPr id="10" name="Picture 9">
            <a:extLst>
              <a:ext uri="{FF2B5EF4-FFF2-40B4-BE49-F238E27FC236}">
                <a16:creationId xmlns:a16="http://schemas.microsoft.com/office/drawing/2014/main" id="{E563A8E8-DE28-0DA2-4A4D-457CFE782C21}"/>
              </a:ext>
            </a:extLst>
          </p:cNvPr>
          <p:cNvPicPr>
            <a:picLocks noChangeAspect="1"/>
          </p:cNvPicPr>
          <p:nvPr/>
        </p:nvPicPr>
        <p:blipFill>
          <a:blip r:embed="rId3"/>
          <a:stretch>
            <a:fillRect/>
          </a:stretch>
        </p:blipFill>
        <p:spPr>
          <a:xfrm>
            <a:off x="3194261" y="1639578"/>
            <a:ext cx="2320725" cy="1760248"/>
          </a:xfrm>
          <a:prstGeom prst="rect">
            <a:avLst/>
          </a:prstGeom>
        </p:spPr>
      </p:pic>
      <p:grpSp>
        <p:nvGrpSpPr>
          <p:cNvPr id="5" name="Group 4">
            <a:extLst>
              <a:ext uri="{FF2B5EF4-FFF2-40B4-BE49-F238E27FC236}">
                <a16:creationId xmlns:a16="http://schemas.microsoft.com/office/drawing/2014/main" id="{1E848122-C87F-B9F2-19BC-DB4BE7AF5C84}"/>
              </a:ext>
            </a:extLst>
          </p:cNvPr>
          <p:cNvGrpSpPr/>
          <p:nvPr/>
        </p:nvGrpSpPr>
        <p:grpSpPr>
          <a:xfrm>
            <a:off x="535588" y="4892700"/>
            <a:ext cx="6016406" cy="1395822"/>
            <a:chOff x="179512" y="2433588"/>
            <a:chExt cx="4211960" cy="792088"/>
          </a:xfrm>
        </p:grpSpPr>
        <p:pic>
          <p:nvPicPr>
            <p:cNvPr id="6" name="Picture 2">
              <a:extLst>
                <a:ext uri="{FF2B5EF4-FFF2-40B4-BE49-F238E27FC236}">
                  <a16:creationId xmlns:a16="http://schemas.microsoft.com/office/drawing/2014/main" id="{DC7F2434-353F-0C0D-7AC9-F7F02A062B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2439075"/>
              <a:ext cx="4211960" cy="786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直接连接符 2">
              <a:extLst>
                <a:ext uri="{FF2B5EF4-FFF2-40B4-BE49-F238E27FC236}">
                  <a16:creationId xmlns:a16="http://schemas.microsoft.com/office/drawing/2014/main" id="{A11BEE01-F29A-EEC6-89DC-B35C143105D9}"/>
                </a:ext>
              </a:extLst>
            </p:cNvPr>
            <p:cNvCxnSpPr/>
            <p:nvPr/>
          </p:nvCxnSpPr>
          <p:spPr>
            <a:xfrm>
              <a:off x="377852" y="2657651"/>
              <a:ext cx="52174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内容占位符 2">
              <a:extLst>
                <a:ext uri="{FF2B5EF4-FFF2-40B4-BE49-F238E27FC236}">
                  <a16:creationId xmlns:a16="http://schemas.microsoft.com/office/drawing/2014/main" id="{565A019A-7649-22B2-63D9-86E4C441AD11}"/>
                </a:ext>
              </a:extLst>
            </p:cNvPr>
            <p:cNvSpPr txBox="1">
              <a:spLocks/>
            </p:cNvSpPr>
            <p:nvPr/>
          </p:nvSpPr>
          <p:spPr>
            <a:xfrm>
              <a:off x="251520" y="2433588"/>
              <a:ext cx="720080" cy="27016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altLang="zh-CN" sz="1800" dirty="0">
                  <a:solidFill>
                    <a:schemeClr val="bg1"/>
                  </a:solidFill>
                  <a:latin typeface="Arial" panose="020B0604020202020204" pitchFamily="34" charset="0"/>
                  <a:cs typeface="Arial" panose="020B0604020202020204" pitchFamily="34" charset="0"/>
                </a:rPr>
                <a:t>10 </a:t>
              </a:r>
              <a:r>
                <a:rPr lang="el-GR" altLang="zh-CN" sz="1800" dirty="0">
                  <a:solidFill>
                    <a:schemeClr val="bg1"/>
                  </a:solidFill>
                  <a:latin typeface="Arial" panose="020B0604020202020204" pitchFamily="34" charset="0"/>
                  <a:cs typeface="Arial" panose="020B0604020202020204" pitchFamily="34" charset="0"/>
                </a:rPr>
                <a:t>μ</a:t>
              </a:r>
              <a:r>
                <a:rPr lang="en-US" altLang="zh-CN" sz="1800" dirty="0">
                  <a:solidFill>
                    <a:schemeClr val="bg1"/>
                  </a:solidFill>
                  <a:latin typeface="Arial" panose="020B0604020202020204" pitchFamily="34" charset="0"/>
                  <a:cs typeface="Arial" panose="020B0604020202020204" pitchFamily="34" charset="0"/>
                </a:rPr>
                <a:t>m</a:t>
              </a:r>
            </a:p>
          </p:txBody>
        </p:sp>
      </p:grpSp>
      <p:sp>
        <p:nvSpPr>
          <p:cNvPr id="11" name="Oval 10">
            <a:extLst>
              <a:ext uri="{FF2B5EF4-FFF2-40B4-BE49-F238E27FC236}">
                <a16:creationId xmlns:a16="http://schemas.microsoft.com/office/drawing/2014/main" id="{0B6850C9-C976-E3FB-0970-DEEDB259E9A3}"/>
              </a:ext>
            </a:extLst>
          </p:cNvPr>
          <p:cNvSpPr/>
          <p:nvPr/>
        </p:nvSpPr>
        <p:spPr>
          <a:xfrm>
            <a:off x="4572000" y="5318353"/>
            <a:ext cx="609600" cy="533400"/>
          </a:xfrm>
          <a:prstGeom prst="ellipse">
            <a:avLst/>
          </a:prstGeom>
          <a:blipFill>
            <a:blip r:embed="rId5">
              <a:alphaModFix amt="57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4">
            <a:extLst>
              <a:ext uri="{FF2B5EF4-FFF2-40B4-BE49-F238E27FC236}">
                <a16:creationId xmlns:a16="http://schemas.microsoft.com/office/drawing/2014/main" id="{5037508D-01B4-846B-1DBB-607BAC0E0C6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03186" y="4567620"/>
            <a:ext cx="1916356" cy="19252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3" name="Group 12">
            <a:extLst>
              <a:ext uri="{FF2B5EF4-FFF2-40B4-BE49-F238E27FC236}">
                <a16:creationId xmlns:a16="http://schemas.microsoft.com/office/drawing/2014/main" id="{583BBDA3-0736-E342-98D2-ECFC9832BAAD}"/>
              </a:ext>
            </a:extLst>
          </p:cNvPr>
          <p:cNvGrpSpPr/>
          <p:nvPr/>
        </p:nvGrpSpPr>
        <p:grpSpPr>
          <a:xfrm>
            <a:off x="600345" y="5305456"/>
            <a:ext cx="5893953" cy="585125"/>
            <a:chOff x="981345" y="5168931"/>
            <a:chExt cx="5893953" cy="585125"/>
          </a:xfrm>
        </p:grpSpPr>
        <p:sp>
          <p:nvSpPr>
            <p:cNvPr id="14" name="Oval 13">
              <a:extLst>
                <a:ext uri="{FF2B5EF4-FFF2-40B4-BE49-F238E27FC236}">
                  <a16:creationId xmlns:a16="http://schemas.microsoft.com/office/drawing/2014/main" id="{B377515B-E633-9F3A-BD3F-6A564B1B3CA9}"/>
                </a:ext>
              </a:extLst>
            </p:cNvPr>
            <p:cNvSpPr/>
            <p:nvPr/>
          </p:nvSpPr>
          <p:spPr>
            <a:xfrm>
              <a:off x="981345" y="5220656"/>
              <a:ext cx="609600" cy="533400"/>
            </a:xfrm>
            <a:prstGeom prst="ellipse">
              <a:avLst/>
            </a:prstGeom>
            <a:blipFill>
              <a:blip r:embed="rId5">
                <a:alphaModFix amt="57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0A3D1B49-D0F9-2CF2-734B-90C07D1EE5A6}"/>
                </a:ext>
              </a:extLst>
            </p:cNvPr>
            <p:cNvSpPr/>
            <p:nvPr/>
          </p:nvSpPr>
          <p:spPr>
            <a:xfrm>
              <a:off x="1640358" y="5210265"/>
              <a:ext cx="609600" cy="533400"/>
            </a:xfrm>
            <a:prstGeom prst="ellipse">
              <a:avLst/>
            </a:prstGeom>
            <a:blipFill>
              <a:blip r:embed="rId5">
                <a:alphaModFix amt="57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5C50063E-02CE-B722-6088-417F1B24BBB0}"/>
                </a:ext>
              </a:extLst>
            </p:cNvPr>
            <p:cNvSpPr/>
            <p:nvPr/>
          </p:nvSpPr>
          <p:spPr>
            <a:xfrm>
              <a:off x="2305460" y="5210265"/>
              <a:ext cx="609600" cy="533400"/>
            </a:xfrm>
            <a:prstGeom prst="ellipse">
              <a:avLst/>
            </a:prstGeom>
            <a:blipFill>
              <a:blip r:embed="rId5">
                <a:alphaModFix amt="57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BA65CDA6-2BB4-0901-535F-3AA6F35B05B0}"/>
                </a:ext>
              </a:extLst>
            </p:cNvPr>
            <p:cNvSpPr/>
            <p:nvPr/>
          </p:nvSpPr>
          <p:spPr>
            <a:xfrm>
              <a:off x="2964128" y="5192220"/>
              <a:ext cx="609600" cy="533400"/>
            </a:xfrm>
            <a:prstGeom prst="ellipse">
              <a:avLst/>
            </a:prstGeom>
            <a:blipFill>
              <a:blip r:embed="rId5">
                <a:alphaModFix amt="57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EDADE337-8A17-0BE9-1600-1EE74B4E3E45}"/>
                </a:ext>
              </a:extLst>
            </p:cNvPr>
            <p:cNvSpPr/>
            <p:nvPr/>
          </p:nvSpPr>
          <p:spPr>
            <a:xfrm>
              <a:off x="3629230" y="5200103"/>
              <a:ext cx="609600" cy="533400"/>
            </a:xfrm>
            <a:prstGeom prst="ellipse">
              <a:avLst/>
            </a:prstGeom>
            <a:blipFill>
              <a:blip r:embed="rId5">
                <a:alphaModFix amt="57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7A0B94A5-ACCA-8E45-9A28-F5F627C30D9F}"/>
                </a:ext>
              </a:extLst>
            </p:cNvPr>
            <p:cNvSpPr/>
            <p:nvPr/>
          </p:nvSpPr>
          <p:spPr>
            <a:xfrm>
              <a:off x="4294332" y="5186976"/>
              <a:ext cx="609600" cy="533400"/>
            </a:xfrm>
            <a:prstGeom prst="ellipse">
              <a:avLst/>
            </a:prstGeom>
            <a:blipFill>
              <a:blip r:embed="rId5">
                <a:alphaModFix amt="57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a:extLst>
                <a:ext uri="{FF2B5EF4-FFF2-40B4-BE49-F238E27FC236}">
                  <a16:creationId xmlns:a16="http://schemas.microsoft.com/office/drawing/2014/main" id="{9C864ECF-E3CA-E569-6464-3DC4AFB22796}"/>
                </a:ext>
              </a:extLst>
            </p:cNvPr>
            <p:cNvSpPr/>
            <p:nvPr/>
          </p:nvSpPr>
          <p:spPr>
            <a:xfrm>
              <a:off x="5615132" y="5181828"/>
              <a:ext cx="609600" cy="533400"/>
            </a:xfrm>
            <a:prstGeom prst="ellipse">
              <a:avLst/>
            </a:prstGeom>
            <a:blipFill>
              <a:blip r:embed="rId5">
                <a:alphaModFix amt="57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FAA8D24B-3E9D-CFAE-E7E6-BCF645AC2831}"/>
                </a:ext>
              </a:extLst>
            </p:cNvPr>
            <p:cNvSpPr/>
            <p:nvPr/>
          </p:nvSpPr>
          <p:spPr>
            <a:xfrm>
              <a:off x="6265698" y="5168931"/>
              <a:ext cx="609600" cy="533400"/>
            </a:xfrm>
            <a:prstGeom prst="ellipse">
              <a:avLst/>
            </a:prstGeom>
            <a:blipFill>
              <a:blip r:embed="rId5">
                <a:alphaModFix amt="57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a:extLst>
              <a:ext uri="{FF2B5EF4-FFF2-40B4-BE49-F238E27FC236}">
                <a16:creationId xmlns:a16="http://schemas.microsoft.com/office/drawing/2014/main" id="{CC6D7A6E-5D62-EDDF-5A79-C55BE3161978}"/>
              </a:ext>
            </a:extLst>
          </p:cNvPr>
          <p:cNvGrpSpPr/>
          <p:nvPr/>
        </p:nvGrpSpPr>
        <p:grpSpPr>
          <a:xfrm>
            <a:off x="658185" y="5312745"/>
            <a:ext cx="5786509" cy="503140"/>
            <a:chOff x="1039185" y="5176220"/>
            <a:chExt cx="5786509" cy="503140"/>
          </a:xfrm>
        </p:grpSpPr>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3F242F78-CBCE-A673-3934-494E2247362D}"/>
                    </a:ext>
                  </a:extLst>
                </p:cNvPr>
                <p:cNvSpPr txBox="1"/>
                <p:nvPr/>
              </p:nvSpPr>
              <p:spPr>
                <a:xfrm>
                  <a:off x="1039185" y="5210265"/>
                  <a:ext cx="483146"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b="0" i="1" dirty="0" smtClean="0">
                            <a:solidFill>
                              <a:schemeClr val="bg1"/>
                            </a:solidFill>
                            <a:latin typeface="Cambria Math" panose="02040503050406030204" pitchFamily="18" charset="0"/>
                          </a:rPr>
                          <m:t>𝜔</m:t>
                        </m:r>
                      </m:oMath>
                    </m:oMathPara>
                  </a14:m>
                  <a:endParaRPr lang="en-US" sz="2400" dirty="0"/>
                </a:p>
              </p:txBody>
            </p:sp>
          </mc:Choice>
          <mc:Fallback xmlns="">
            <p:sp>
              <p:nvSpPr>
                <p:cNvPr id="43" name="TextBox 42"/>
                <p:cNvSpPr txBox="1">
                  <a:spLocks noRot="1" noChangeAspect="1" noMove="1" noResize="1" noEditPoints="1" noAdjustHandles="1" noChangeArrowheads="1" noChangeShapeType="1" noTextEdit="1"/>
                </p:cNvSpPr>
                <p:nvPr/>
              </p:nvSpPr>
              <p:spPr>
                <a:xfrm>
                  <a:off x="1039185" y="5210265"/>
                  <a:ext cx="483146" cy="461665"/>
                </a:xfrm>
                <a:prstGeom prst="rect">
                  <a:avLst/>
                </a:prstGeom>
                <a:blipFill rotWithShape="0">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4964060C-CE58-66FF-82F3-35A3BD156792}"/>
                    </a:ext>
                  </a:extLst>
                </p:cNvPr>
                <p:cNvSpPr txBox="1"/>
                <p:nvPr/>
              </p:nvSpPr>
              <p:spPr>
                <a:xfrm>
                  <a:off x="1702345" y="5217695"/>
                  <a:ext cx="483146"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b="0" i="1" dirty="0" smtClean="0">
                            <a:solidFill>
                              <a:schemeClr val="bg1"/>
                            </a:solidFill>
                            <a:latin typeface="Cambria Math" panose="02040503050406030204" pitchFamily="18" charset="0"/>
                          </a:rPr>
                          <m:t>𝜔</m:t>
                        </m:r>
                      </m:oMath>
                    </m:oMathPara>
                  </a14:m>
                  <a:endParaRPr lang="en-US" sz="2400" dirty="0"/>
                </a:p>
              </p:txBody>
            </p:sp>
          </mc:Choice>
          <mc:Fallback xmlns="">
            <p:sp>
              <p:nvSpPr>
                <p:cNvPr id="44" name="TextBox 43"/>
                <p:cNvSpPr txBox="1">
                  <a:spLocks noRot="1" noChangeAspect="1" noMove="1" noResize="1" noEditPoints="1" noAdjustHandles="1" noChangeArrowheads="1" noChangeShapeType="1" noTextEdit="1"/>
                </p:cNvSpPr>
                <p:nvPr/>
              </p:nvSpPr>
              <p:spPr>
                <a:xfrm>
                  <a:off x="1702345" y="5217695"/>
                  <a:ext cx="483146" cy="461665"/>
                </a:xfrm>
                <a:prstGeom prst="rect">
                  <a:avLst/>
                </a:prstGeom>
                <a:blipFill rotWithShape="0">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86DEEA41-7672-537A-ACF4-EF7B94901260}"/>
                    </a:ext>
                  </a:extLst>
                </p:cNvPr>
                <p:cNvSpPr txBox="1"/>
                <p:nvPr/>
              </p:nvSpPr>
              <p:spPr>
                <a:xfrm>
                  <a:off x="2386267" y="5217694"/>
                  <a:ext cx="483146"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b="0" i="1" dirty="0" smtClean="0">
                            <a:solidFill>
                              <a:schemeClr val="bg1"/>
                            </a:solidFill>
                            <a:latin typeface="Cambria Math" panose="02040503050406030204" pitchFamily="18" charset="0"/>
                          </a:rPr>
                          <m:t>𝜔</m:t>
                        </m:r>
                      </m:oMath>
                    </m:oMathPara>
                  </a14:m>
                  <a:endParaRPr lang="en-US" sz="2400" dirty="0"/>
                </a:p>
              </p:txBody>
            </p:sp>
          </mc:Choice>
          <mc:Fallback xmlns="">
            <p:sp>
              <p:nvSpPr>
                <p:cNvPr id="45" name="TextBox 44"/>
                <p:cNvSpPr txBox="1">
                  <a:spLocks noRot="1" noChangeAspect="1" noMove="1" noResize="1" noEditPoints="1" noAdjustHandles="1" noChangeArrowheads="1" noChangeShapeType="1" noTextEdit="1"/>
                </p:cNvSpPr>
                <p:nvPr/>
              </p:nvSpPr>
              <p:spPr>
                <a:xfrm>
                  <a:off x="2386267" y="5217694"/>
                  <a:ext cx="483146" cy="461665"/>
                </a:xfrm>
                <a:prstGeom prst="rect">
                  <a:avLst/>
                </a:prstGeom>
                <a:blipFill rotWithShape="0">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6D18BF84-C97D-9865-C7AA-CC563F9FF250}"/>
                    </a:ext>
                  </a:extLst>
                </p:cNvPr>
                <p:cNvSpPr txBox="1"/>
                <p:nvPr/>
              </p:nvSpPr>
              <p:spPr>
                <a:xfrm>
                  <a:off x="3015472" y="5207972"/>
                  <a:ext cx="483146"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b="0" i="1" dirty="0" smtClean="0">
                            <a:solidFill>
                              <a:schemeClr val="bg1"/>
                            </a:solidFill>
                            <a:latin typeface="Cambria Math" panose="02040503050406030204" pitchFamily="18" charset="0"/>
                          </a:rPr>
                          <m:t>𝜔</m:t>
                        </m:r>
                      </m:oMath>
                    </m:oMathPara>
                  </a14:m>
                  <a:endParaRPr lang="en-US" sz="2400" dirty="0"/>
                </a:p>
              </p:txBody>
            </p:sp>
          </mc:Choice>
          <mc:Fallback xmlns="">
            <p:sp>
              <p:nvSpPr>
                <p:cNvPr id="46" name="TextBox 45"/>
                <p:cNvSpPr txBox="1">
                  <a:spLocks noRot="1" noChangeAspect="1" noMove="1" noResize="1" noEditPoints="1" noAdjustHandles="1" noChangeArrowheads="1" noChangeShapeType="1" noTextEdit="1"/>
                </p:cNvSpPr>
                <p:nvPr/>
              </p:nvSpPr>
              <p:spPr>
                <a:xfrm>
                  <a:off x="3015472" y="5207972"/>
                  <a:ext cx="483146" cy="461665"/>
                </a:xfrm>
                <a:prstGeom prst="rect">
                  <a:avLst/>
                </a:prstGeom>
                <a:blipFill rotWithShape="0">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8129181F-62C3-312A-802E-A3C39EC950C2}"/>
                    </a:ext>
                  </a:extLst>
                </p:cNvPr>
                <p:cNvSpPr txBox="1"/>
                <p:nvPr/>
              </p:nvSpPr>
              <p:spPr>
                <a:xfrm>
                  <a:off x="3696077" y="5207972"/>
                  <a:ext cx="483146"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b="0" i="1" dirty="0" smtClean="0">
                            <a:solidFill>
                              <a:schemeClr val="bg1"/>
                            </a:solidFill>
                            <a:latin typeface="Cambria Math" panose="02040503050406030204" pitchFamily="18" charset="0"/>
                          </a:rPr>
                          <m:t>𝜔</m:t>
                        </m:r>
                      </m:oMath>
                    </m:oMathPara>
                  </a14:m>
                  <a:endParaRPr lang="en-US" sz="2400" dirty="0"/>
                </a:p>
              </p:txBody>
            </p:sp>
          </mc:Choice>
          <mc:Fallback xmlns="">
            <p:sp>
              <p:nvSpPr>
                <p:cNvPr id="47" name="TextBox 46"/>
                <p:cNvSpPr txBox="1">
                  <a:spLocks noRot="1" noChangeAspect="1" noMove="1" noResize="1" noEditPoints="1" noAdjustHandles="1" noChangeArrowheads="1" noChangeShapeType="1" noTextEdit="1"/>
                </p:cNvSpPr>
                <p:nvPr/>
              </p:nvSpPr>
              <p:spPr>
                <a:xfrm>
                  <a:off x="3696077" y="5207972"/>
                  <a:ext cx="483146" cy="461665"/>
                </a:xfrm>
                <a:prstGeom prst="rect">
                  <a:avLst/>
                </a:prstGeom>
                <a:blipFill rotWithShape="0">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FCEC3E44-29F0-C44E-86F7-4C5F21E6EE68}"/>
                    </a:ext>
                  </a:extLst>
                </p:cNvPr>
                <p:cNvSpPr txBox="1"/>
                <p:nvPr/>
              </p:nvSpPr>
              <p:spPr>
                <a:xfrm>
                  <a:off x="4357559" y="5207972"/>
                  <a:ext cx="483146"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b="0" i="1" dirty="0" smtClean="0">
                            <a:solidFill>
                              <a:schemeClr val="bg1"/>
                            </a:solidFill>
                            <a:latin typeface="Cambria Math" panose="02040503050406030204" pitchFamily="18" charset="0"/>
                          </a:rPr>
                          <m:t>𝜔</m:t>
                        </m:r>
                      </m:oMath>
                    </m:oMathPara>
                  </a14:m>
                  <a:endParaRPr lang="en-US" sz="2400" dirty="0"/>
                </a:p>
              </p:txBody>
            </p:sp>
          </mc:Choice>
          <mc:Fallback xmlns="">
            <p:sp>
              <p:nvSpPr>
                <p:cNvPr id="48" name="TextBox 47"/>
                <p:cNvSpPr txBox="1">
                  <a:spLocks noRot="1" noChangeAspect="1" noMove="1" noResize="1" noEditPoints="1" noAdjustHandles="1" noChangeArrowheads="1" noChangeShapeType="1" noTextEdit="1"/>
                </p:cNvSpPr>
                <p:nvPr/>
              </p:nvSpPr>
              <p:spPr>
                <a:xfrm>
                  <a:off x="4357559" y="5207972"/>
                  <a:ext cx="483146" cy="461665"/>
                </a:xfrm>
                <a:prstGeom prst="rect">
                  <a:avLst/>
                </a:prstGeom>
                <a:blipFill rotWithShape="0">
                  <a:blip r:embed="rId1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2A5B77FB-3004-0BC0-F8B1-2279164CDFD5}"/>
                    </a:ext>
                  </a:extLst>
                </p:cNvPr>
                <p:cNvSpPr txBox="1"/>
                <p:nvPr/>
              </p:nvSpPr>
              <p:spPr>
                <a:xfrm>
                  <a:off x="5026671" y="5197580"/>
                  <a:ext cx="483146"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b="0" i="1" dirty="0" smtClean="0">
                            <a:solidFill>
                              <a:schemeClr val="bg1"/>
                            </a:solidFill>
                            <a:latin typeface="Cambria Math" panose="02040503050406030204" pitchFamily="18" charset="0"/>
                          </a:rPr>
                          <m:t>𝜔</m:t>
                        </m:r>
                      </m:oMath>
                    </m:oMathPara>
                  </a14:m>
                  <a:endParaRPr lang="en-US" sz="2400" dirty="0"/>
                </a:p>
              </p:txBody>
            </p:sp>
          </mc:Choice>
          <mc:Fallback xmlns="">
            <p:sp>
              <p:nvSpPr>
                <p:cNvPr id="49" name="TextBox 48"/>
                <p:cNvSpPr txBox="1">
                  <a:spLocks noRot="1" noChangeAspect="1" noMove="1" noResize="1" noEditPoints="1" noAdjustHandles="1" noChangeArrowheads="1" noChangeShapeType="1" noTextEdit="1"/>
                </p:cNvSpPr>
                <p:nvPr/>
              </p:nvSpPr>
              <p:spPr>
                <a:xfrm>
                  <a:off x="5026671" y="5197580"/>
                  <a:ext cx="483146" cy="461665"/>
                </a:xfrm>
                <a:prstGeom prst="rect">
                  <a:avLst/>
                </a:prstGeom>
                <a:blipFill rotWithShape="0">
                  <a:blip r:embed="rId1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7B7E8709-0EA1-3A50-081E-57AAAD0A7B4C}"/>
                    </a:ext>
                  </a:extLst>
                </p:cNvPr>
                <p:cNvSpPr txBox="1"/>
                <p:nvPr/>
              </p:nvSpPr>
              <p:spPr>
                <a:xfrm>
                  <a:off x="5678359" y="5187189"/>
                  <a:ext cx="483146"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b="0" i="1" dirty="0" smtClean="0">
                            <a:solidFill>
                              <a:schemeClr val="bg1"/>
                            </a:solidFill>
                            <a:latin typeface="Cambria Math" panose="02040503050406030204" pitchFamily="18" charset="0"/>
                          </a:rPr>
                          <m:t>𝜔</m:t>
                        </m:r>
                      </m:oMath>
                    </m:oMathPara>
                  </a14:m>
                  <a:endParaRPr lang="en-US" sz="2400" dirty="0"/>
                </a:p>
              </p:txBody>
            </p:sp>
          </mc:Choice>
          <mc:Fallback xmlns="">
            <p:sp>
              <p:nvSpPr>
                <p:cNvPr id="50" name="TextBox 49"/>
                <p:cNvSpPr txBox="1">
                  <a:spLocks noRot="1" noChangeAspect="1" noMove="1" noResize="1" noEditPoints="1" noAdjustHandles="1" noChangeArrowheads="1" noChangeShapeType="1" noTextEdit="1"/>
                </p:cNvSpPr>
                <p:nvPr/>
              </p:nvSpPr>
              <p:spPr>
                <a:xfrm>
                  <a:off x="5678359" y="5187189"/>
                  <a:ext cx="483146" cy="461665"/>
                </a:xfrm>
                <a:prstGeom prst="rect">
                  <a:avLst/>
                </a:prstGeom>
                <a:blipFill rotWithShape="0">
                  <a:blip r:embed="rId1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BAFFB6FD-7FDB-CB2D-3FAC-7DB09BFAD391}"/>
                    </a:ext>
                  </a:extLst>
                </p:cNvPr>
                <p:cNvSpPr txBox="1"/>
                <p:nvPr/>
              </p:nvSpPr>
              <p:spPr>
                <a:xfrm>
                  <a:off x="6342548" y="5176220"/>
                  <a:ext cx="483146"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b="0" i="1" dirty="0" smtClean="0">
                            <a:solidFill>
                              <a:schemeClr val="bg1"/>
                            </a:solidFill>
                            <a:latin typeface="Cambria Math" panose="02040503050406030204" pitchFamily="18" charset="0"/>
                          </a:rPr>
                          <m:t>𝜔</m:t>
                        </m:r>
                      </m:oMath>
                    </m:oMathPara>
                  </a14:m>
                  <a:endParaRPr lang="en-US" sz="2400" dirty="0"/>
                </a:p>
              </p:txBody>
            </p:sp>
          </mc:Choice>
          <mc:Fallback xmlns="">
            <p:sp>
              <p:nvSpPr>
                <p:cNvPr id="51" name="TextBox 50"/>
                <p:cNvSpPr txBox="1">
                  <a:spLocks noRot="1" noChangeAspect="1" noMove="1" noResize="1" noEditPoints="1" noAdjustHandles="1" noChangeArrowheads="1" noChangeShapeType="1" noTextEdit="1"/>
                </p:cNvSpPr>
                <p:nvPr/>
              </p:nvSpPr>
              <p:spPr>
                <a:xfrm>
                  <a:off x="6342548" y="5176220"/>
                  <a:ext cx="483146" cy="461665"/>
                </a:xfrm>
                <a:prstGeom prst="rect">
                  <a:avLst/>
                </a:prstGeom>
                <a:blipFill rotWithShape="0">
                  <a:blip r:embed="rId18"/>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3802870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5" presetClass="path" presetSubtype="0" accel="50000" decel="50000" fill="hold" nodeType="clickEffect">
                                  <p:stCondLst>
                                    <p:cond delay="0"/>
                                  </p:stCondLst>
                                  <p:childTnLst>
                                    <p:animMotion origin="layout" path="M 2.77778E-6 0 L -0.30452 0.00255 " pathEditMode="relative" rAng="0" ptsTypes="AA">
                                      <p:cBhvr>
                                        <p:cTn id="10" dur="1000" fill="hold"/>
                                        <p:tgtEl>
                                          <p:spTgt spid="12"/>
                                        </p:tgtEl>
                                        <p:attrNameLst>
                                          <p:attrName>ppt_x</p:attrName>
                                          <p:attrName>ppt_y</p:attrName>
                                        </p:attrNameLst>
                                      </p:cBhvr>
                                      <p:rCtr x="-15226" y="116"/>
                                    </p:animMotion>
                                  </p:childTnLst>
                                </p:cTn>
                              </p:par>
                              <p:par>
                                <p:cTn id="11" presetID="31" presetClass="exit" presetSubtype="0" fill="hold" nodeType="withEffect">
                                  <p:stCondLst>
                                    <p:cond delay="0"/>
                                  </p:stCondLst>
                                  <p:childTnLst>
                                    <p:anim calcmode="lin" valueType="num">
                                      <p:cBhvr>
                                        <p:cTn id="12" dur="1000"/>
                                        <p:tgtEl>
                                          <p:spTgt spid="12"/>
                                        </p:tgtEl>
                                        <p:attrNameLst>
                                          <p:attrName>ppt_w</p:attrName>
                                        </p:attrNameLst>
                                      </p:cBhvr>
                                      <p:tavLst>
                                        <p:tav tm="0">
                                          <p:val>
                                            <p:strVal val="ppt_w"/>
                                          </p:val>
                                        </p:tav>
                                        <p:tav tm="100000">
                                          <p:val>
                                            <p:fltVal val="0"/>
                                          </p:val>
                                        </p:tav>
                                      </p:tavLst>
                                    </p:anim>
                                    <p:anim calcmode="lin" valueType="num">
                                      <p:cBhvr>
                                        <p:cTn id="13" dur="1000"/>
                                        <p:tgtEl>
                                          <p:spTgt spid="12"/>
                                        </p:tgtEl>
                                        <p:attrNameLst>
                                          <p:attrName>ppt_h</p:attrName>
                                        </p:attrNameLst>
                                      </p:cBhvr>
                                      <p:tavLst>
                                        <p:tav tm="0">
                                          <p:val>
                                            <p:strVal val="ppt_h"/>
                                          </p:val>
                                        </p:tav>
                                        <p:tav tm="100000">
                                          <p:val>
                                            <p:fltVal val="0"/>
                                          </p:val>
                                        </p:tav>
                                      </p:tavLst>
                                    </p:anim>
                                    <p:anim calcmode="lin" valueType="num">
                                      <p:cBhvr>
                                        <p:cTn id="14" dur="1000"/>
                                        <p:tgtEl>
                                          <p:spTgt spid="12"/>
                                        </p:tgtEl>
                                        <p:attrNameLst>
                                          <p:attrName>style.rotation</p:attrName>
                                        </p:attrNameLst>
                                      </p:cBhvr>
                                      <p:tavLst>
                                        <p:tav tm="0">
                                          <p:val>
                                            <p:fltVal val="0"/>
                                          </p:val>
                                        </p:tav>
                                        <p:tav tm="100000">
                                          <p:val>
                                            <p:fltVal val="90"/>
                                          </p:val>
                                        </p:tav>
                                      </p:tavLst>
                                    </p:anim>
                                    <p:animEffect transition="out" filter="fade">
                                      <p:cBhvr>
                                        <p:cTn id="15" dur="1000"/>
                                        <p:tgtEl>
                                          <p:spTgt spid="12"/>
                                        </p:tgtEl>
                                      </p:cBhvr>
                                    </p:animEffect>
                                    <p:set>
                                      <p:cBhvr>
                                        <p:cTn id="16" dur="1" fill="hold">
                                          <p:stCondLst>
                                            <p:cond delay="999"/>
                                          </p:stCondLst>
                                        </p:cTn>
                                        <p:tgtEl>
                                          <p:spTgt spid="12"/>
                                        </p:tgtEl>
                                        <p:attrNameLst>
                                          <p:attrName>style.visibility</p:attrName>
                                        </p:attrNameLst>
                                      </p:cBhvr>
                                      <p:to>
                                        <p:strVal val="hidden"/>
                                      </p:to>
                                    </p:set>
                                  </p:childTnLst>
                                </p:cTn>
                              </p:par>
                              <p:par>
                                <p:cTn id="17" presetID="1" presetClass="entr" presetSubtype="0" fill="hold" grpId="0" nodeType="withEffect">
                                  <p:stCondLst>
                                    <p:cond delay="80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56"/>
          <p:cNvPicPr>
            <a:picLocks noChangeAspect="1"/>
          </p:cNvPicPr>
          <p:nvPr/>
        </p:nvPicPr>
        <p:blipFill>
          <a:blip r:embed="rId3"/>
          <a:stretch>
            <a:fillRect/>
          </a:stretch>
        </p:blipFill>
        <p:spPr>
          <a:xfrm>
            <a:off x="1769084" y="4535130"/>
            <a:ext cx="5605831" cy="1415183"/>
          </a:xfrm>
          <a:prstGeom prst="rect">
            <a:avLst/>
          </a:prstGeom>
        </p:spPr>
      </p:pic>
      <p:sp>
        <p:nvSpPr>
          <p:cNvPr id="3" name="Content Placeholder 2 1"/>
          <p:cNvSpPr>
            <a:spLocks noGrp="1"/>
          </p:cNvSpPr>
          <p:nvPr>
            <p:ph idx="1"/>
          </p:nvPr>
        </p:nvSpPr>
        <p:spPr>
          <a:xfrm>
            <a:off x="457200" y="1646237"/>
            <a:ext cx="8458200" cy="5364163"/>
          </a:xfrm>
        </p:spPr>
        <p:txBody>
          <a:bodyPr>
            <a:normAutofit/>
          </a:bodyPr>
          <a:lstStyle/>
          <a:p>
            <a:pPr marL="0" indent="0">
              <a:buNone/>
            </a:pPr>
            <a:endParaRPr lang="en-US" sz="2800" dirty="0"/>
          </a:p>
          <a:p>
            <a:pPr marL="400050" lvl="1" indent="0">
              <a:buNone/>
            </a:pPr>
            <a:endParaRPr lang="en-US" dirty="0"/>
          </a:p>
          <a:p>
            <a:pPr marL="400050" lvl="1" indent="0">
              <a:buNone/>
            </a:pPr>
            <a:endParaRPr lang="en-US" sz="2400" dirty="0"/>
          </a:p>
          <a:p>
            <a:pPr marL="400050" lvl="1" indent="0">
              <a:buNone/>
            </a:pPr>
            <a:endParaRPr lang="en-US" sz="2400" dirty="0"/>
          </a:p>
          <a:p>
            <a:r>
              <a:rPr lang="en-US" sz="2800" dirty="0"/>
              <a:t>1D </a:t>
            </a:r>
            <a:r>
              <a:rPr lang="en-US" sz="2800" dirty="0" err="1"/>
              <a:t>Su</a:t>
            </a:r>
            <a:r>
              <a:rPr lang="en-US" sz="2800" dirty="0"/>
              <a:t>-Schrieffer-</a:t>
            </a:r>
            <a:r>
              <a:rPr lang="en-US" sz="2800" dirty="0" err="1"/>
              <a:t>Heeger</a:t>
            </a:r>
            <a:r>
              <a:rPr lang="en-US" sz="2800" dirty="0"/>
              <a:t> (SSH) model</a:t>
            </a:r>
            <a:endParaRPr lang="el-GR" sz="2800" dirty="0"/>
          </a:p>
          <a:p>
            <a:endParaRPr lang="en-US" sz="2800" dirty="0"/>
          </a:p>
          <a:p>
            <a:pPr marL="400050" lvl="1" indent="0">
              <a:buNone/>
            </a:pPr>
            <a:endParaRPr lang="en-US" sz="2400" dirty="0"/>
          </a:p>
        </p:txBody>
      </p:sp>
      <p:sp>
        <p:nvSpPr>
          <p:cNvPr id="4" name="Slide Number Placeholder 3"/>
          <p:cNvSpPr>
            <a:spLocks noGrp="1"/>
          </p:cNvSpPr>
          <p:nvPr>
            <p:ph type="sldNum" sz="quarter" idx="12"/>
          </p:nvPr>
        </p:nvSpPr>
        <p:spPr/>
        <p:txBody>
          <a:bodyPr/>
          <a:lstStyle/>
          <a:p>
            <a:fld id="{52153DF3-6A72-4AE0-9D87-630063629155}" type="slidenum">
              <a:rPr lang="en-US" smtClean="0"/>
              <a:t>12</a:t>
            </a:fld>
            <a:endParaRPr lang="en-US" dirty="0"/>
          </a:p>
        </p:txBody>
      </p:sp>
      <p:sp>
        <p:nvSpPr>
          <p:cNvPr id="43" name="Content Placeholder 2 1"/>
          <p:cNvSpPr txBox="1">
            <a:spLocks/>
          </p:cNvSpPr>
          <p:nvPr/>
        </p:nvSpPr>
        <p:spPr>
          <a:xfrm>
            <a:off x="437827" y="4109387"/>
            <a:ext cx="8458200" cy="30781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400" dirty="0"/>
              <a:t>Zero mode protected by chiral symmetry and topology</a:t>
            </a:r>
          </a:p>
          <a:p>
            <a:endParaRPr lang="el-GR" sz="2800" dirty="0"/>
          </a:p>
          <a:p>
            <a:endParaRPr lang="en-US" sz="2800" dirty="0"/>
          </a:p>
          <a:p>
            <a:endParaRPr lang="el-GR" sz="1200" dirty="0"/>
          </a:p>
          <a:p>
            <a:pPr lvl="1"/>
            <a:r>
              <a:rPr lang="en-US" sz="2400" dirty="0"/>
              <a:t>When t&gt;t’, </a:t>
            </a:r>
          </a:p>
          <a:p>
            <a:pPr lvl="1"/>
            <a:r>
              <a:rPr lang="en-US" sz="2400" dirty="0"/>
              <a:t>When t&lt;t’, </a:t>
            </a:r>
            <a:endParaRPr lang="en-US" dirty="0"/>
          </a:p>
        </p:txBody>
      </p:sp>
      <p:grpSp>
        <p:nvGrpSpPr>
          <p:cNvPr id="58" name="Group 57"/>
          <p:cNvGrpSpPr/>
          <p:nvPr/>
        </p:nvGrpSpPr>
        <p:grpSpPr>
          <a:xfrm>
            <a:off x="1763824" y="5073221"/>
            <a:ext cx="5600700" cy="609600"/>
            <a:chOff x="1828800" y="2895600"/>
            <a:chExt cx="5600700" cy="609600"/>
          </a:xfrm>
        </p:grpSpPr>
        <p:sp>
          <p:nvSpPr>
            <p:cNvPr id="59" name="Flowchart: Alternate Process 58"/>
            <p:cNvSpPr/>
            <p:nvPr/>
          </p:nvSpPr>
          <p:spPr>
            <a:xfrm>
              <a:off x="1828800" y="2895600"/>
              <a:ext cx="1600200" cy="609600"/>
            </a:xfrm>
            <a:prstGeom prst="flowChartAlternateProcess">
              <a:avLst/>
            </a:prstGeom>
            <a:solidFill>
              <a:schemeClr val="accent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Flowchart: Alternate Process 59"/>
            <p:cNvSpPr/>
            <p:nvPr/>
          </p:nvSpPr>
          <p:spPr>
            <a:xfrm>
              <a:off x="3886200" y="2895600"/>
              <a:ext cx="1600200" cy="609600"/>
            </a:xfrm>
            <a:prstGeom prst="flowChartAlternateProcess">
              <a:avLst/>
            </a:prstGeom>
            <a:solidFill>
              <a:schemeClr val="accent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Flowchart: Alternate Process 60"/>
            <p:cNvSpPr/>
            <p:nvPr/>
          </p:nvSpPr>
          <p:spPr>
            <a:xfrm>
              <a:off x="5829300" y="2895600"/>
              <a:ext cx="1600200" cy="609600"/>
            </a:xfrm>
            <a:prstGeom prst="flowChartAlternateProcess">
              <a:avLst/>
            </a:prstGeom>
            <a:solidFill>
              <a:schemeClr val="accent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2" name="Group 61"/>
          <p:cNvGrpSpPr/>
          <p:nvPr/>
        </p:nvGrpSpPr>
        <p:grpSpPr>
          <a:xfrm>
            <a:off x="2754424" y="5073221"/>
            <a:ext cx="3657600" cy="609600"/>
            <a:chOff x="1828800" y="2895600"/>
            <a:chExt cx="3657600" cy="609600"/>
          </a:xfrm>
        </p:grpSpPr>
        <p:sp>
          <p:nvSpPr>
            <p:cNvPr id="63" name="Flowchart: Alternate Process 62"/>
            <p:cNvSpPr/>
            <p:nvPr/>
          </p:nvSpPr>
          <p:spPr>
            <a:xfrm>
              <a:off x="1828800" y="2895600"/>
              <a:ext cx="1600200" cy="609600"/>
            </a:xfrm>
            <a:prstGeom prst="flowChartAlternateProcess">
              <a:avLst/>
            </a:prstGeom>
            <a:solidFill>
              <a:schemeClr val="accent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Flowchart: Alternate Process 63"/>
            <p:cNvSpPr/>
            <p:nvPr/>
          </p:nvSpPr>
          <p:spPr>
            <a:xfrm>
              <a:off x="3886200" y="2895600"/>
              <a:ext cx="1600200" cy="609600"/>
            </a:xfrm>
            <a:prstGeom prst="flowChartAlternateProcess">
              <a:avLst/>
            </a:prstGeom>
            <a:solidFill>
              <a:schemeClr val="accent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5" name="Group 64"/>
          <p:cNvGrpSpPr/>
          <p:nvPr/>
        </p:nvGrpSpPr>
        <p:grpSpPr>
          <a:xfrm>
            <a:off x="1777230" y="5073221"/>
            <a:ext cx="5602816" cy="609600"/>
            <a:chOff x="1828800" y="2895600"/>
            <a:chExt cx="5602816" cy="609600"/>
          </a:xfrm>
        </p:grpSpPr>
        <p:sp>
          <p:nvSpPr>
            <p:cNvPr id="66" name="Flowchart: Alternate Process 65"/>
            <p:cNvSpPr/>
            <p:nvPr/>
          </p:nvSpPr>
          <p:spPr>
            <a:xfrm>
              <a:off x="1828800" y="2895600"/>
              <a:ext cx="634294" cy="609600"/>
            </a:xfrm>
            <a:prstGeom prst="flowChartAlternateProcess">
              <a:avLst/>
            </a:prstGeom>
            <a:solidFill>
              <a:srgbClr val="FF0000">
                <a:alpha val="4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lowchart: Alternate Process 66"/>
            <p:cNvSpPr/>
            <p:nvPr/>
          </p:nvSpPr>
          <p:spPr>
            <a:xfrm>
              <a:off x="6806494" y="2895600"/>
              <a:ext cx="625122" cy="609600"/>
            </a:xfrm>
            <a:prstGeom prst="flowChartAlternateProcess">
              <a:avLst/>
            </a:prstGeom>
            <a:solidFill>
              <a:srgbClr val="FF0000">
                <a:alpha val="4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8" name="TextBox 67"/>
          <p:cNvSpPr txBox="1"/>
          <p:nvPr/>
        </p:nvSpPr>
        <p:spPr>
          <a:xfrm>
            <a:off x="2753650" y="6214229"/>
            <a:ext cx="2180084" cy="461665"/>
          </a:xfrm>
          <a:prstGeom prst="rect">
            <a:avLst/>
          </a:prstGeom>
          <a:noFill/>
        </p:spPr>
        <p:txBody>
          <a:bodyPr wrap="none" rtlCol="0">
            <a:spAutoFit/>
          </a:bodyPr>
          <a:lstStyle/>
          <a:p>
            <a:r>
              <a:rPr lang="en-US" sz="2400" dirty="0"/>
              <a:t>two zero modes</a:t>
            </a:r>
          </a:p>
        </p:txBody>
      </p:sp>
      <p:sp>
        <p:nvSpPr>
          <p:cNvPr id="69" name="Rectangle 68"/>
          <p:cNvSpPr/>
          <p:nvPr/>
        </p:nvSpPr>
        <p:spPr>
          <a:xfrm>
            <a:off x="2753650" y="5792972"/>
            <a:ext cx="4500848" cy="461665"/>
          </a:xfrm>
          <a:prstGeom prst="rect">
            <a:avLst/>
          </a:prstGeom>
        </p:spPr>
        <p:txBody>
          <a:bodyPr wrap="none">
            <a:spAutoFit/>
          </a:bodyPr>
          <a:lstStyle/>
          <a:p>
            <a:r>
              <a:rPr lang="en-US" sz="2400" dirty="0"/>
              <a:t>no zero modes (“dimerized” chain)</a:t>
            </a:r>
          </a:p>
        </p:txBody>
      </p:sp>
      <p:sp>
        <p:nvSpPr>
          <p:cNvPr id="8" name="Title 1">
            <a:extLst>
              <a:ext uri="{FF2B5EF4-FFF2-40B4-BE49-F238E27FC236}">
                <a16:creationId xmlns:a16="http://schemas.microsoft.com/office/drawing/2014/main" id="{F2B644B2-691F-74FC-2358-FADBF6413F59}"/>
              </a:ext>
            </a:extLst>
          </p:cNvPr>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pic>
        <p:nvPicPr>
          <p:cNvPr id="10" name="Picture 9">
            <a:extLst>
              <a:ext uri="{FF2B5EF4-FFF2-40B4-BE49-F238E27FC236}">
                <a16:creationId xmlns:a16="http://schemas.microsoft.com/office/drawing/2014/main" id="{E563A8E8-DE28-0DA2-4A4D-457CFE782C21}"/>
              </a:ext>
            </a:extLst>
          </p:cNvPr>
          <p:cNvPicPr>
            <a:picLocks noChangeAspect="1"/>
          </p:cNvPicPr>
          <p:nvPr/>
        </p:nvPicPr>
        <p:blipFill>
          <a:blip r:embed="rId4"/>
          <a:stretch>
            <a:fillRect/>
          </a:stretch>
        </p:blipFill>
        <p:spPr>
          <a:xfrm>
            <a:off x="3194261" y="1639578"/>
            <a:ext cx="2320725" cy="1760248"/>
          </a:xfrm>
          <a:prstGeom prst="rect">
            <a:avLst/>
          </a:prstGeom>
        </p:spPr>
      </p:pic>
    </p:spTree>
    <p:extLst>
      <p:ext uri="{BB962C8B-B14F-4D97-AF65-F5344CB8AC3E}">
        <p14:creationId xmlns:p14="http://schemas.microsoft.com/office/powerpoint/2010/main" val="108637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fade">
                                      <p:cBhvr>
                                        <p:cTn id="27" dur="500"/>
                                        <p:tgtEl>
                                          <p:spTgt spid="62"/>
                                        </p:tgtEl>
                                      </p:cBhvr>
                                    </p:animEffect>
                                  </p:childTnLst>
                                </p:cTn>
                              </p:par>
                              <p:par>
                                <p:cTn id="28" presetID="10" presetClass="exit" presetSubtype="0" fill="hold" nodeType="withEffect">
                                  <p:stCondLst>
                                    <p:cond delay="0"/>
                                  </p:stCondLst>
                                  <p:childTnLst>
                                    <p:animEffect transition="out" filter="fade">
                                      <p:cBhvr>
                                        <p:cTn id="29" dur="500"/>
                                        <p:tgtEl>
                                          <p:spTgt spid="58"/>
                                        </p:tgtEl>
                                      </p:cBhvr>
                                    </p:animEffect>
                                    <p:set>
                                      <p:cBhvr>
                                        <p:cTn id="30" dur="1" fill="hold">
                                          <p:stCondLst>
                                            <p:cond delay="499"/>
                                          </p:stCondLst>
                                        </p:cTn>
                                        <p:tgtEl>
                                          <p:spTgt spid="5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fade">
                                      <p:cBhvr>
                                        <p:cTn id="35" dur="500"/>
                                        <p:tgtEl>
                                          <p:spTgt spid="65"/>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1"/>
          <p:cNvSpPr>
            <a:spLocks noGrp="1"/>
          </p:cNvSpPr>
          <p:nvPr>
            <p:ph idx="1"/>
          </p:nvPr>
        </p:nvSpPr>
        <p:spPr>
          <a:xfrm>
            <a:off x="457200" y="1646237"/>
            <a:ext cx="8458200" cy="4906963"/>
          </a:xfrm>
        </p:spPr>
        <p:txBody>
          <a:bodyPr>
            <a:normAutofit/>
          </a:bodyPr>
          <a:lstStyle/>
          <a:p>
            <a:r>
              <a:rPr lang="en-US" sz="2800" dirty="0"/>
              <a:t>1D Su-Schrieffer-</a:t>
            </a:r>
            <a:r>
              <a:rPr lang="en-US" sz="2800" dirty="0" err="1"/>
              <a:t>Heeger</a:t>
            </a:r>
            <a:r>
              <a:rPr lang="en-US" sz="2800" dirty="0"/>
              <a:t> (SSH) model</a:t>
            </a:r>
            <a:endParaRPr lang="el-GR" sz="2800" dirty="0"/>
          </a:p>
          <a:p>
            <a:endParaRPr lang="el-GR" sz="2800" dirty="0"/>
          </a:p>
          <a:p>
            <a:pPr lvl="1"/>
            <a:endParaRPr lang="en-US" sz="2400" dirty="0"/>
          </a:p>
          <a:p>
            <a:pPr lvl="1"/>
            <a:endParaRPr lang="el-GR" dirty="0"/>
          </a:p>
          <a:p>
            <a:endParaRPr lang="el-GR" sz="2800" dirty="0"/>
          </a:p>
          <a:p>
            <a:endParaRPr lang="en-US" sz="2800" dirty="0"/>
          </a:p>
        </p:txBody>
      </p:sp>
      <p:sp>
        <p:nvSpPr>
          <p:cNvPr id="4" name="Slide Number Placeholder 3"/>
          <p:cNvSpPr>
            <a:spLocks noGrp="1"/>
          </p:cNvSpPr>
          <p:nvPr>
            <p:ph type="sldNum" sz="quarter" idx="12"/>
          </p:nvPr>
        </p:nvSpPr>
        <p:spPr>
          <a:xfrm>
            <a:off x="6629400" y="6356350"/>
            <a:ext cx="2133600" cy="365125"/>
          </a:xfrm>
        </p:spPr>
        <p:txBody>
          <a:bodyPr/>
          <a:lstStyle/>
          <a:p>
            <a:fld id="{52153DF3-6A72-4AE0-9D87-630063629155}" type="slidenum">
              <a:rPr lang="en-US" smtClean="0"/>
              <a:t>13</a:t>
            </a:fld>
            <a:endParaRPr lang="en-US"/>
          </a:p>
        </p:txBody>
      </p:sp>
      <p:pic>
        <p:nvPicPr>
          <p:cNvPr id="21" name="Picture 20"/>
          <p:cNvPicPr>
            <a:picLocks noChangeAspect="1"/>
          </p:cNvPicPr>
          <p:nvPr/>
        </p:nvPicPr>
        <p:blipFill>
          <a:blip r:embed="rId5"/>
          <a:stretch>
            <a:fillRect/>
          </a:stretch>
        </p:blipFill>
        <p:spPr>
          <a:xfrm>
            <a:off x="4557712" y="2362200"/>
            <a:ext cx="4281488" cy="3786048"/>
          </a:xfrm>
          <a:prstGeom prst="rect">
            <a:avLst/>
          </a:prstGeom>
        </p:spPr>
      </p:pic>
      <p:sp>
        <p:nvSpPr>
          <p:cNvPr id="5" name="Oval 4"/>
          <p:cNvSpPr/>
          <p:nvPr/>
        </p:nvSpPr>
        <p:spPr>
          <a:xfrm>
            <a:off x="7072312" y="3848100"/>
            <a:ext cx="76200" cy="762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6982660" y="3848100"/>
            <a:ext cx="76200"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6"/>
          <a:stretch>
            <a:fillRect/>
          </a:stretch>
        </p:blipFill>
        <p:spPr>
          <a:xfrm>
            <a:off x="76200" y="2290937"/>
            <a:ext cx="4267200" cy="3871422"/>
          </a:xfrm>
          <a:prstGeom prst="rect">
            <a:avLst/>
          </a:prstGeom>
        </p:spPr>
      </p:pic>
      <p:pic>
        <p:nvPicPr>
          <p:cNvPr id="16" name="Picture 15"/>
          <p:cNvPicPr>
            <a:picLocks noChangeAspect="1"/>
          </p:cNvPicPr>
          <p:nvPr>
            <p:custDataLst>
              <p:tags r:id="rId1"/>
            </p:custDataLst>
          </p:nvPr>
        </p:nvPicPr>
        <p:blipFill>
          <a:blip r:embed="rId7" cstate="print">
            <a:extLst>
              <a:ext uri="{28A0092B-C50C-407E-A947-70E740481C1C}">
                <a14:useLocalDpi xmlns:a14="http://schemas.microsoft.com/office/drawing/2010/main" val="0"/>
              </a:ext>
            </a:extLst>
          </a:blip>
          <a:stretch>
            <a:fillRect/>
          </a:stretch>
        </p:blipFill>
        <p:spPr>
          <a:xfrm>
            <a:off x="2057400" y="2667000"/>
            <a:ext cx="972922" cy="270967"/>
          </a:xfrm>
          <a:prstGeom prst="rect">
            <a:avLst/>
          </a:prstGeom>
        </p:spPr>
      </p:pic>
      <p:pic>
        <p:nvPicPr>
          <p:cNvPr id="23" name="Picture 22"/>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6479587" y="2625394"/>
            <a:ext cx="1158545" cy="354177"/>
          </a:xfrm>
          <a:prstGeom prst="rect">
            <a:avLst/>
          </a:prstGeom>
        </p:spPr>
      </p:pic>
      <p:pic>
        <p:nvPicPr>
          <p:cNvPr id="12" name="Picture 11"/>
          <p:cNvPicPr>
            <a:picLocks noChangeAspect="1"/>
          </p:cNvPicPr>
          <p:nvPr/>
        </p:nvPicPr>
        <p:blipFill>
          <a:blip r:embed="rId9"/>
          <a:stretch>
            <a:fillRect/>
          </a:stretch>
        </p:blipFill>
        <p:spPr>
          <a:xfrm>
            <a:off x="410658" y="2331204"/>
            <a:ext cx="3996497" cy="3801546"/>
          </a:xfrm>
          <a:prstGeom prst="rect">
            <a:avLst/>
          </a:prstGeom>
        </p:spPr>
      </p:pic>
      <p:pic>
        <p:nvPicPr>
          <p:cNvPr id="8" name="Picture 7"/>
          <p:cNvPicPr>
            <a:picLocks noChangeAspect="1"/>
          </p:cNvPicPr>
          <p:nvPr/>
        </p:nvPicPr>
        <p:blipFill>
          <a:blip r:embed="rId10"/>
          <a:stretch>
            <a:fillRect/>
          </a:stretch>
        </p:blipFill>
        <p:spPr>
          <a:xfrm>
            <a:off x="381277" y="2343227"/>
            <a:ext cx="4003294" cy="3767328"/>
          </a:xfrm>
          <a:prstGeom prst="rect">
            <a:avLst/>
          </a:prstGeom>
        </p:spPr>
      </p:pic>
      <p:sp>
        <p:nvSpPr>
          <p:cNvPr id="10" name="Title 1">
            <a:extLst>
              <a:ext uri="{FF2B5EF4-FFF2-40B4-BE49-F238E27FC236}">
                <a16:creationId xmlns:a16="http://schemas.microsoft.com/office/drawing/2014/main" id="{F62A16E2-9E50-A613-DD52-4FF52D8A9BB9}"/>
              </a:ext>
            </a:extLst>
          </p:cNvPr>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spTree>
    <p:extLst>
      <p:ext uri="{BB962C8B-B14F-4D97-AF65-F5344CB8AC3E}">
        <p14:creationId xmlns:p14="http://schemas.microsoft.com/office/powerpoint/2010/main" val="541087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par>
                                <p:cTn id="7" presetID="10"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sp>
        <p:nvSpPr>
          <p:cNvPr id="40" name="Slide Number Placeholder 39"/>
          <p:cNvSpPr>
            <a:spLocks noGrp="1"/>
          </p:cNvSpPr>
          <p:nvPr>
            <p:ph type="sldNum" sz="quarter" idx="12"/>
          </p:nvPr>
        </p:nvSpPr>
        <p:spPr/>
        <p:txBody>
          <a:bodyPr/>
          <a:lstStyle/>
          <a:p>
            <a:fld id="{52153DF3-6A72-4AE0-9D87-630063629155}" type="slidenum">
              <a:rPr lang="en-US" smtClean="0"/>
              <a:t>14</a:t>
            </a:fld>
            <a:endParaRPr lang="en-US"/>
          </a:p>
        </p:txBody>
      </p:sp>
      <p:sp>
        <p:nvSpPr>
          <p:cNvPr id="7" name="TextBox 6">
            <a:extLst>
              <a:ext uri="{FF2B5EF4-FFF2-40B4-BE49-F238E27FC236}">
                <a16:creationId xmlns:a16="http://schemas.microsoft.com/office/drawing/2014/main" id="{F957E4E9-F195-5B68-6A6F-659AFAEE077B}"/>
              </a:ext>
            </a:extLst>
          </p:cNvPr>
          <p:cNvSpPr txBox="1"/>
          <p:nvPr/>
        </p:nvSpPr>
        <p:spPr>
          <a:xfrm>
            <a:off x="2362200" y="5120928"/>
            <a:ext cx="5638800" cy="553998"/>
          </a:xfrm>
          <a:prstGeom prst="rect">
            <a:avLst/>
          </a:prstGeom>
          <a:noFill/>
        </p:spPr>
        <p:txBody>
          <a:bodyPr wrap="square" rtlCol="0">
            <a:spAutoFit/>
          </a:bodyPr>
          <a:lstStyle/>
          <a:p>
            <a:r>
              <a:rPr lang="en-US" sz="3000" dirty="0"/>
              <a:t>Only has NHPH symmetry!</a:t>
            </a:r>
          </a:p>
        </p:txBody>
      </p:sp>
      <p:sp>
        <p:nvSpPr>
          <p:cNvPr id="8" name="Slide Number Placeholder 3">
            <a:extLst>
              <a:ext uri="{FF2B5EF4-FFF2-40B4-BE49-F238E27FC236}">
                <a16:creationId xmlns:a16="http://schemas.microsoft.com/office/drawing/2014/main" id="{9B8A6504-4EFA-97EB-1352-578D02680B29}"/>
              </a:ext>
            </a:extLst>
          </p:cNvPr>
          <p:cNvSpPr txBox="1">
            <a:spLocks/>
          </p:cNvSpPr>
          <p:nvPr/>
        </p:nvSpPr>
        <p:spPr>
          <a:xfrm>
            <a:off x="6262816" y="7499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2153DF3-6A72-4AE0-9D87-630063629155}" type="slidenum">
              <a:rPr lang="en-US" smtClean="0"/>
              <a:pPr/>
              <a:t>14</a:t>
            </a:fld>
            <a:endParaRPr lang="en-US"/>
          </a:p>
        </p:txBody>
      </p:sp>
      <p:pic>
        <p:nvPicPr>
          <p:cNvPr id="9" name="Picture 8">
            <a:extLst>
              <a:ext uri="{FF2B5EF4-FFF2-40B4-BE49-F238E27FC236}">
                <a16:creationId xmlns:a16="http://schemas.microsoft.com/office/drawing/2014/main" id="{2AD3BDC6-34D8-D126-132D-BB14B48602C7}"/>
              </a:ext>
            </a:extLst>
          </p:cNvPr>
          <p:cNvPicPr>
            <a:picLocks noChangeAspect="1"/>
          </p:cNvPicPr>
          <p:nvPr/>
        </p:nvPicPr>
        <p:blipFill>
          <a:blip r:embed="rId3"/>
          <a:stretch>
            <a:fillRect/>
          </a:stretch>
        </p:blipFill>
        <p:spPr>
          <a:xfrm>
            <a:off x="2071816" y="2895600"/>
            <a:ext cx="4648200" cy="1981200"/>
          </a:xfrm>
          <a:prstGeom prst="rect">
            <a:avLst/>
          </a:prstGeom>
        </p:spPr>
      </p:pic>
      <p:sp>
        <p:nvSpPr>
          <p:cNvPr id="12" name="Rectangle 11">
            <a:extLst>
              <a:ext uri="{FF2B5EF4-FFF2-40B4-BE49-F238E27FC236}">
                <a16:creationId xmlns:a16="http://schemas.microsoft.com/office/drawing/2014/main" id="{5D37A3CD-B62E-B415-F27F-C92F89901C94}"/>
              </a:ext>
            </a:extLst>
          </p:cNvPr>
          <p:cNvSpPr/>
          <p:nvPr/>
        </p:nvSpPr>
        <p:spPr>
          <a:xfrm>
            <a:off x="6860659" y="3581400"/>
            <a:ext cx="1826141" cy="369332"/>
          </a:xfrm>
          <a:prstGeom prst="rect">
            <a:avLst/>
          </a:prstGeom>
        </p:spPr>
        <p:txBody>
          <a:bodyPr wrap="none">
            <a:spAutoFit/>
          </a:bodyPr>
          <a:lstStyle/>
          <a:p>
            <a:r>
              <a:rPr lang="en-US" dirty="0"/>
              <a:t>arXiv:1804.00579</a:t>
            </a:r>
          </a:p>
        </p:txBody>
      </p:sp>
      <p:sp>
        <p:nvSpPr>
          <p:cNvPr id="2" name="TextBox 1">
            <a:extLst>
              <a:ext uri="{FF2B5EF4-FFF2-40B4-BE49-F238E27FC236}">
                <a16:creationId xmlns:a16="http://schemas.microsoft.com/office/drawing/2014/main" id="{E3967F37-274F-C0F0-CAE8-08ED3583A409}"/>
              </a:ext>
            </a:extLst>
          </p:cNvPr>
          <p:cNvSpPr txBox="1"/>
          <p:nvPr/>
        </p:nvSpPr>
        <p:spPr>
          <a:xfrm>
            <a:off x="838200" y="2286000"/>
            <a:ext cx="5638800" cy="553998"/>
          </a:xfrm>
          <a:prstGeom prst="rect">
            <a:avLst/>
          </a:prstGeom>
          <a:noFill/>
        </p:spPr>
        <p:txBody>
          <a:bodyPr wrap="square" rtlCol="0">
            <a:spAutoFit/>
          </a:bodyPr>
          <a:lstStyle/>
          <a:p>
            <a:r>
              <a:rPr lang="en-US" sz="3000" dirty="0"/>
              <a:t>(1) Linear localization</a:t>
            </a:r>
          </a:p>
        </p:txBody>
      </p:sp>
    </p:spTree>
    <p:extLst>
      <p:ext uri="{BB962C8B-B14F-4D97-AF65-F5344CB8AC3E}">
        <p14:creationId xmlns:p14="http://schemas.microsoft.com/office/powerpoint/2010/main" val="2423630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sp>
        <p:nvSpPr>
          <p:cNvPr id="40" name="Slide Number Placeholder 39"/>
          <p:cNvSpPr>
            <a:spLocks noGrp="1"/>
          </p:cNvSpPr>
          <p:nvPr>
            <p:ph type="sldNum" sz="quarter" idx="12"/>
          </p:nvPr>
        </p:nvSpPr>
        <p:spPr/>
        <p:txBody>
          <a:bodyPr/>
          <a:lstStyle/>
          <a:p>
            <a:fld id="{52153DF3-6A72-4AE0-9D87-630063629155}" type="slidenum">
              <a:rPr lang="en-US" smtClean="0"/>
              <a:t>15</a:t>
            </a:fld>
            <a:endParaRPr lang="en-US"/>
          </a:p>
        </p:txBody>
      </p:sp>
      <p:sp>
        <p:nvSpPr>
          <p:cNvPr id="7" name="TextBox 6">
            <a:extLst>
              <a:ext uri="{FF2B5EF4-FFF2-40B4-BE49-F238E27FC236}">
                <a16:creationId xmlns:a16="http://schemas.microsoft.com/office/drawing/2014/main" id="{F957E4E9-F195-5B68-6A6F-659AFAEE077B}"/>
              </a:ext>
            </a:extLst>
          </p:cNvPr>
          <p:cNvSpPr txBox="1"/>
          <p:nvPr/>
        </p:nvSpPr>
        <p:spPr>
          <a:xfrm>
            <a:off x="685800" y="2133600"/>
            <a:ext cx="5638800" cy="553998"/>
          </a:xfrm>
          <a:prstGeom prst="rect">
            <a:avLst/>
          </a:prstGeom>
          <a:noFill/>
        </p:spPr>
        <p:txBody>
          <a:bodyPr wrap="square" rtlCol="0">
            <a:spAutoFit/>
          </a:bodyPr>
          <a:lstStyle/>
          <a:p>
            <a:r>
              <a:rPr lang="en-US" sz="3000" dirty="0"/>
              <a:t>(1) Linear localization</a:t>
            </a:r>
          </a:p>
        </p:txBody>
      </p:sp>
      <p:sp>
        <p:nvSpPr>
          <p:cNvPr id="8" name="Slide Number Placeholder 3">
            <a:extLst>
              <a:ext uri="{FF2B5EF4-FFF2-40B4-BE49-F238E27FC236}">
                <a16:creationId xmlns:a16="http://schemas.microsoft.com/office/drawing/2014/main" id="{9B8A6504-4EFA-97EB-1352-578D02680B29}"/>
              </a:ext>
            </a:extLst>
          </p:cNvPr>
          <p:cNvSpPr txBox="1">
            <a:spLocks/>
          </p:cNvSpPr>
          <p:nvPr/>
        </p:nvSpPr>
        <p:spPr>
          <a:xfrm>
            <a:off x="6262816" y="7499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2153DF3-6A72-4AE0-9D87-630063629155}" type="slidenum">
              <a:rPr lang="en-US" smtClean="0"/>
              <a:pPr/>
              <a:t>15</a:t>
            </a:fld>
            <a:endParaRPr lang="en-US"/>
          </a:p>
        </p:txBody>
      </p:sp>
      <p:pic>
        <p:nvPicPr>
          <p:cNvPr id="3" name="Picture 2">
            <a:extLst>
              <a:ext uri="{FF2B5EF4-FFF2-40B4-BE49-F238E27FC236}">
                <a16:creationId xmlns:a16="http://schemas.microsoft.com/office/drawing/2014/main" id="{9CFB1029-96D1-CF06-F1F0-1CF5355F301E}"/>
              </a:ext>
            </a:extLst>
          </p:cNvPr>
          <p:cNvPicPr>
            <a:picLocks noChangeAspect="1"/>
          </p:cNvPicPr>
          <p:nvPr/>
        </p:nvPicPr>
        <p:blipFill>
          <a:blip r:embed="rId3"/>
          <a:stretch>
            <a:fillRect/>
          </a:stretch>
        </p:blipFill>
        <p:spPr>
          <a:xfrm>
            <a:off x="457200" y="2819400"/>
            <a:ext cx="7964583" cy="3597275"/>
          </a:xfrm>
          <a:prstGeom prst="rect">
            <a:avLst/>
          </a:prstGeom>
        </p:spPr>
      </p:pic>
      <p:sp>
        <p:nvSpPr>
          <p:cNvPr id="4" name="Oval 3">
            <a:extLst>
              <a:ext uri="{FF2B5EF4-FFF2-40B4-BE49-F238E27FC236}">
                <a16:creationId xmlns:a16="http://schemas.microsoft.com/office/drawing/2014/main" id="{F5BB8114-DAC8-E3E5-878F-9746B2EB020B}"/>
              </a:ext>
            </a:extLst>
          </p:cNvPr>
          <p:cNvSpPr/>
          <p:nvPr/>
        </p:nvSpPr>
        <p:spPr>
          <a:xfrm>
            <a:off x="1489600" y="3967625"/>
            <a:ext cx="404623" cy="72620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96510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sp>
        <p:nvSpPr>
          <p:cNvPr id="40" name="Slide Number Placeholder 39"/>
          <p:cNvSpPr>
            <a:spLocks noGrp="1"/>
          </p:cNvSpPr>
          <p:nvPr>
            <p:ph type="sldNum" sz="quarter" idx="12"/>
          </p:nvPr>
        </p:nvSpPr>
        <p:spPr/>
        <p:txBody>
          <a:bodyPr/>
          <a:lstStyle/>
          <a:p>
            <a:fld id="{52153DF3-6A72-4AE0-9D87-630063629155}" type="slidenum">
              <a:rPr lang="en-US" smtClean="0"/>
              <a:t>16</a:t>
            </a:fld>
            <a:endParaRPr lang="en-US"/>
          </a:p>
        </p:txBody>
      </p:sp>
      <p:sp>
        <p:nvSpPr>
          <p:cNvPr id="7" name="TextBox 6">
            <a:extLst>
              <a:ext uri="{FF2B5EF4-FFF2-40B4-BE49-F238E27FC236}">
                <a16:creationId xmlns:a16="http://schemas.microsoft.com/office/drawing/2014/main" id="{F957E4E9-F195-5B68-6A6F-659AFAEE077B}"/>
              </a:ext>
            </a:extLst>
          </p:cNvPr>
          <p:cNvSpPr txBox="1"/>
          <p:nvPr/>
        </p:nvSpPr>
        <p:spPr>
          <a:xfrm>
            <a:off x="685800" y="2133600"/>
            <a:ext cx="5638800" cy="553998"/>
          </a:xfrm>
          <a:prstGeom prst="rect">
            <a:avLst/>
          </a:prstGeom>
          <a:noFill/>
        </p:spPr>
        <p:txBody>
          <a:bodyPr wrap="square" rtlCol="0">
            <a:spAutoFit/>
          </a:bodyPr>
          <a:lstStyle/>
          <a:p>
            <a:r>
              <a:rPr lang="en-US" sz="3000" dirty="0"/>
              <a:t>(1) Linear localization</a:t>
            </a:r>
          </a:p>
        </p:txBody>
      </p:sp>
      <p:sp>
        <p:nvSpPr>
          <p:cNvPr id="8" name="Slide Number Placeholder 3">
            <a:extLst>
              <a:ext uri="{FF2B5EF4-FFF2-40B4-BE49-F238E27FC236}">
                <a16:creationId xmlns:a16="http://schemas.microsoft.com/office/drawing/2014/main" id="{9B8A6504-4EFA-97EB-1352-578D02680B29}"/>
              </a:ext>
            </a:extLst>
          </p:cNvPr>
          <p:cNvSpPr txBox="1">
            <a:spLocks/>
          </p:cNvSpPr>
          <p:nvPr/>
        </p:nvSpPr>
        <p:spPr>
          <a:xfrm>
            <a:off x="6262816" y="7499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2153DF3-6A72-4AE0-9D87-630063629155}" type="slidenum">
              <a:rPr lang="en-US" smtClean="0"/>
              <a:pPr/>
              <a:t>16</a:t>
            </a:fld>
            <a:endParaRPr lang="en-US"/>
          </a:p>
        </p:txBody>
      </p:sp>
      <p:pic>
        <p:nvPicPr>
          <p:cNvPr id="4" name="Picture 3">
            <a:extLst>
              <a:ext uri="{FF2B5EF4-FFF2-40B4-BE49-F238E27FC236}">
                <a16:creationId xmlns:a16="http://schemas.microsoft.com/office/drawing/2014/main" id="{7A5ECD1E-BF36-19F3-0249-2C3F6BE1A2AF}"/>
              </a:ext>
            </a:extLst>
          </p:cNvPr>
          <p:cNvPicPr>
            <a:picLocks noChangeAspect="1"/>
          </p:cNvPicPr>
          <p:nvPr/>
        </p:nvPicPr>
        <p:blipFill>
          <a:blip r:embed="rId3"/>
          <a:stretch>
            <a:fillRect/>
          </a:stretch>
        </p:blipFill>
        <p:spPr>
          <a:xfrm>
            <a:off x="419365" y="2964343"/>
            <a:ext cx="8001000" cy="3265047"/>
          </a:xfrm>
          <a:prstGeom prst="rect">
            <a:avLst/>
          </a:prstGeom>
        </p:spPr>
      </p:pic>
      <p:sp>
        <p:nvSpPr>
          <p:cNvPr id="6" name="Rectangle 5">
            <a:extLst>
              <a:ext uri="{FF2B5EF4-FFF2-40B4-BE49-F238E27FC236}">
                <a16:creationId xmlns:a16="http://schemas.microsoft.com/office/drawing/2014/main" id="{65EFD4E8-376D-05DA-8013-137F0922781C}"/>
              </a:ext>
            </a:extLst>
          </p:cNvPr>
          <p:cNvSpPr/>
          <p:nvPr/>
        </p:nvSpPr>
        <p:spPr>
          <a:xfrm>
            <a:off x="4419600" y="2687598"/>
            <a:ext cx="4114800" cy="35417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1471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sp>
        <p:nvSpPr>
          <p:cNvPr id="40" name="Slide Number Placeholder 39"/>
          <p:cNvSpPr>
            <a:spLocks noGrp="1"/>
          </p:cNvSpPr>
          <p:nvPr>
            <p:ph type="sldNum" sz="quarter" idx="12"/>
          </p:nvPr>
        </p:nvSpPr>
        <p:spPr/>
        <p:txBody>
          <a:bodyPr/>
          <a:lstStyle/>
          <a:p>
            <a:fld id="{52153DF3-6A72-4AE0-9D87-630063629155}" type="slidenum">
              <a:rPr lang="en-US" smtClean="0"/>
              <a:t>17</a:t>
            </a:fld>
            <a:endParaRPr lang="en-US"/>
          </a:p>
        </p:txBody>
      </p:sp>
      <p:sp>
        <p:nvSpPr>
          <p:cNvPr id="7" name="TextBox 6">
            <a:extLst>
              <a:ext uri="{FF2B5EF4-FFF2-40B4-BE49-F238E27FC236}">
                <a16:creationId xmlns:a16="http://schemas.microsoft.com/office/drawing/2014/main" id="{F957E4E9-F195-5B68-6A6F-659AFAEE077B}"/>
              </a:ext>
            </a:extLst>
          </p:cNvPr>
          <p:cNvSpPr txBox="1"/>
          <p:nvPr/>
        </p:nvSpPr>
        <p:spPr>
          <a:xfrm>
            <a:off x="685800" y="2133600"/>
            <a:ext cx="5638800" cy="553998"/>
          </a:xfrm>
          <a:prstGeom prst="rect">
            <a:avLst/>
          </a:prstGeom>
          <a:noFill/>
        </p:spPr>
        <p:txBody>
          <a:bodyPr wrap="square" rtlCol="0">
            <a:spAutoFit/>
          </a:bodyPr>
          <a:lstStyle/>
          <a:p>
            <a:r>
              <a:rPr lang="en-US" sz="3000" dirty="0"/>
              <a:t>(1) Linear localization</a:t>
            </a:r>
          </a:p>
        </p:txBody>
      </p:sp>
      <p:sp>
        <p:nvSpPr>
          <p:cNvPr id="8" name="Slide Number Placeholder 3">
            <a:extLst>
              <a:ext uri="{FF2B5EF4-FFF2-40B4-BE49-F238E27FC236}">
                <a16:creationId xmlns:a16="http://schemas.microsoft.com/office/drawing/2014/main" id="{9B8A6504-4EFA-97EB-1352-578D02680B29}"/>
              </a:ext>
            </a:extLst>
          </p:cNvPr>
          <p:cNvSpPr txBox="1">
            <a:spLocks/>
          </p:cNvSpPr>
          <p:nvPr/>
        </p:nvSpPr>
        <p:spPr>
          <a:xfrm>
            <a:off x="6262816" y="7499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2153DF3-6A72-4AE0-9D87-630063629155}" type="slidenum">
              <a:rPr lang="en-US" smtClean="0"/>
              <a:pPr/>
              <a:t>17</a:t>
            </a:fld>
            <a:endParaRPr lang="en-US"/>
          </a:p>
        </p:txBody>
      </p:sp>
      <p:pic>
        <p:nvPicPr>
          <p:cNvPr id="4" name="Picture 3">
            <a:extLst>
              <a:ext uri="{FF2B5EF4-FFF2-40B4-BE49-F238E27FC236}">
                <a16:creationId xmlns:a16="http://schemas.microsoft.com/office/drawing/2014/main" id="{6E80B012-661B-7FEF-9F12-B8A755E1F22E}"/>
              </a:ext>
            </a:extLst>
          </p:cNvPr>
          <p:cNvPicPr>
            <a:picLocks noChangeAspect="1"/>
          </p:cNvPicPr>
          <p:nvPr/>
        </p:nvPicPr>
        <p:blipFill>
          <a:blip r:embed="rId3"/>
          <a:stretch>
            <a:fillRect/>
          </a:stretch>
        </p:blipFill>
        <p:spPr>
          <a:xfrm>
            <a:off x="2435927" y="2941637"/>
            <a:ext cx="4272146" cy="3597275"/>
          </a:xfrm>
          <a:prstGeom prst="rect">
            <a:avLst/>
          </a:prstGeom>
        </p:spPr>
      </p:pic>
      <p:sp>
        <p:nvSpPr>
          <p:cNvPr id="5" name="Rectangle: Rounded Corners 4">
            <a:extLst>
              <a:ext uri="{FF2B5EF4-FFF2-40B4-BE49-F238E27FC236}">
                <a16:creationId xmlns:a16="http://schemas.microsoft.com/office/drawing/2014/main" id="{66060AB4-4DDA-4C70-1117-763E1C45560D}"/>
              </a:ext>
            </a:extLst>
          </p:cNvPr>
          <p:cNvSpPr/>
          <p:nvPr/>
        </p:nvSpPr>
        <p:spPr>
          <a:xfrm>
            <a:off x="3200400" y="4403925"/>
            <a:ext cx="3276600" cy="152400"/>
          </a:xfrm>
          <a:prstGeom prst="roundRect">
            <a:avLst/>
          </a:prstGeom>
          <a:solidFill>
            <a:schemeClr val="accent1">
              <a:alpha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4766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1" nodeType="clickEffect">
                                  <p:stCondLst>
                                    <p:cond delay="0"/>
                                  </p:stCondLst>
                                  <p:childTnLst>
                                    <p:animEffect transition="out" filter="fade">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sp>
        <p:nvSpPr>
          <p:cNvPr id="40" name="Slide Number Placeholder 39"/>
          <p:cNvSpPr>
            <a:spLocks noGrp="1"/>
          </p:cNvSpPr>
          <p:nvPr>
            <p:ph type="sldNum" sz="quarter" idx="12"/>
          </p:nvPr>
        </p:nvSpPr>
        <p:spPr/>
        <p:txBody>
          <a:bodyPr/>
          <a:lstStyle/>
          <a:p>
            <a:fld id="{52153DF3-6A72-4AE0-9D87-630063629155}" type="slidenum">
              <a:rPr lang="en-US" smtClean="0"/>
              <a:t>18</a:t>
            </a:fld>
            <a:endParaRPr lang="en-US"/>
          </a:p>
        </p:txBody>
      </p:sp>
      <p:sp>
        <p:nvSpPr>
          <p:cNvPr id="7" name="TextBox 6">
            <a:extLst>
              <a:ext uri="{FF2B5EF4-FFF2-40B4-BE49-F238E27FC236}">
                <a16:creationId xmlns:a16="http://schemas.microsoft.com/office/drawing/2014/main" id="{F957E4E9-F195-5B68-6A6F-659AFAEE077B}"/>
              </a:ext>
            </a:extLst>
          </p:cNvPr>
          <p:cNvSpPr txBox="1"/>
          <p:nvPr/>
        </p:nvSpPr>
        <p:spPr>
          <a:xfrm>
            <a:off x="685800" y="2133600"/>
            <a:ext cx="5638800" cy="553998"/>
          </a:xfrm>
          <a:prstGeom prst="rect">
            <a:avLst/>
          </a:prstGeom>
          <a:noFill/>
        </p:spPr>
        <p:txBody>
          <a:bodyPr wrap="square" rtlCol="0">
            <a:spAutoFit/>
          </a:bodyPr>
          <a:lstStyle/>
          <a:p>
            <a:r>
              <a:rPr lang="en-US" sz="3000" dirty="0"/>
              <a:t>(1) Linear localization</a:t>
            </a:r>
          </a:p>
        </p:txBody>
      </p:sp>
      <p:sp>
        <p:nvSpPr>
          <p:cNvPr id="8" name="Slide Number Placeholder 3">
            <a:extLst>
              <a:ext uri="{FF2B5EF4-FFF2-40B4-BE49-F238E27FC236}">
                <a16:creationId xmlns:a16="http://schemas.microsoft.com/office/drawing/2014/main" id="{9B8A6504-4EFA-97EB-1352-578D02680B29}"/>
              </a:ext>
            </a:extLst>
          </p:cNvPr>
          <p:cNvSpPr txBox="1">
            <a:spLocks/>
          </p:cNvSpPr>
          <p:nvPr/>
        </p:nvSpPr>
        <p:spPr>
          <a:xfrm>
            <a:off x="6262816" y="7499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2153DF3-6A72-4AE0-9D87-630063629155}" type="slidenum">
              <a:rPr lang="en-US" smtClean="0"/>
              <a:pPr/>
              <a:t>18</a:t>
            </a:fld>
            <a:endParaRPr lang="en-US"/>
          </a:p>
        </p:txBody>
      </p:sp>
      <p:pic>
        <p:nvPicPr>
          <p:cNvPr id="3" name="Picture 2">
            <a:extLst>
              <a:ext uri="{FF2B5EF4-FFF2-40B4-BE49-F238E27FC236}">
                <a16:creationId xmlns:a16="http://schemas.microsoft.com/office/drawing/2014/main" id="{47511006-A771-CF14-7951-2B8E3E693C69}"/>
              </a:ext>
            </a:extLst>
          </p:cNvPr>
          <p:cNvPicPr>
            <a:picLocks noChangeAspect="1"/>
          </p:cNvPicPr>
          <p:nvPr/>
        </p:nvPicPr>
        <p:blipFill>
          <a:blip r:embed="rId3"/>
          <a:stretch>
            <a:fillRect/>
          </a:stretch>
        </p:blipFill>
        <p:spPr>
          <a:xfrm>
            <a:off x="381000" y="3048000"/>
            <a:ext cx="8382000" cy="2841868"/>
          </a:xfrm>
          <a:prstGeom prst="rect">
            <a:avLst/>
          </a:prstGeom>
        </p:spPr>
      </p:pic>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9B252473-B998-82E9-68EE-F6663B1DC134}"/>
                  </a:ext>
                </a:extLst>
              </p:cNvPr>
              <p:cNvSpPr txBox="1"/>
              <p:nvPr/>
            </p:nvSpPr>
            <p:spPr>
              <a:xfrm>
                <a:off x="2819400" y="6096000"/>
                <a:ext cx="5638800" cy="553998"/>
              </a:xfrm>
              <a:prstGeom prst="rect">
                <a:avLst/>
              </a:prstGeom>
              <a:noFill/>
            </p:spPr>
            <p:txBody>
              <a:bodyPr wrap="square" rtlCol="0">
                <a:spAutoFit/>
              </a:bodyPr>
              <a:lstStyle/>
              <a:p>
                <a:r>
                  <a:rPr lang="en-US" sz="3000" dirty="0"/>
                  <a:t>Wave function </a:t>
                </a:r>
                <a14:m>
                  <m:oMath xmlns:m="http://schemas.openxmlformats.org/officeDocument/2006/math">
                    <m:sSub>
                      <m:sSubPr>
                        <m:ctrlPr>
                          <a:rPr lang="en-US" sz="3000" b="0" i="1" smtClean="0">
                            <a:latin typeface="Cambria Math" panose="02040503050406030204" pitchFamily="18" charset="0"/>
                          </a:rPr>
                        </m:ctrlPr>
                      </m:sSubPr>
                      <m:e>
                        <m:r>
                          <a:rPr lang="en-US" sz="3000" b="0" i="1" smtClean="0">
                            <a:latin typeface="Cambria Math" panose="02040503050406030204" pitchFamily="18" charset="0"/>
                          </a:rPr>
                          <m:t>𝛹</m:t>
                        </m:r>
                      </m:e>
                      <m:sub>
                        <m:r>
                          <m:rPr>
                            <m:sty m:val="p"/>
                          </m:rPr>
                          <a:rPr lang="en-US" sz="3000" b="0" i="0" smtClean="0">
                            <a:latin typeface="Cambria Math" panose="02040503050406030204" pitchFamily="18" charset="0"/>
                          </a:rPr>
                          <m:t>EP</m:t>
                        </m:r>
                      </m:sub>
                    </m:sSub>
                  </m:oMath>
                </a14:m>
                <a:r>
                  <a:rPr lang="en-US" sz="3000" dirty="0"/>
                  <a:t> at EPs</a:t>
                </a:r>
              </a:p>
            </p:txBody>
          </p:sp>
        </mc:Choice>
        <mc:Fallback xmlns="">
          <p:sp>
            <p:nvSpPr>
              <p:cNvPr id="5" name="TextBox 4">
                <a:extLst>
                  <a:ext uri="{FF2B5EF4-FFF2-40B4-BE49-F238E27FC236}">
                    <a16:creationId xmlns:a16="http://schemas.microsoft.com/office/drawing/2014/main" id="{9B252473-B998-82E9-68EE-F6663B1DC134}"/>
                  </a:ext>
                </a:extLst>
              </p:cNvPr>
              <p:cNvSpPr txBox="1">
                <a:spLocks noRot="1" noChangeAspect="1" noMove="1" noResize="1" noEditPoints="1" noAdjustHandles="1" noChangeArrowheads="1" noChangeShapeType="1" noTextEdit="1"/>
              </p:cNvSpPr>
              <p:nvPr/>
            </p:nvSpPr>
            <p:spPr>
              <a:xfrm>
                <a:off x="2819400" y="6096000"/>
                <a:ext cx="5638800" cy="553998"/>
              </a:xfrm>
              <a:prstGeom prst="rect">
                <a:avLst/>
              </a:prstGeom>
              <a:blipFill>
                <a:blip r:embed="rId4"/>
                <a:stretch>
                  <a:fillRect l="-2595" t="-13187" b="-34066"/>
                </a:stretch>
              </a:blipFill>
            </p:spPr>
            <p:txBody>
              <a:bodyPr/>
              <a:lstStyle/>
              <a:p>
                <a:r>
                  <a:rPr lang="en-US">
                    <a:noFill/>
                  </a:rPr>
                  <a:t> </a:t>
                </a:r>
              </a:p>
            </p:txBody>
          </p:sp>
        </mc:Fallback>
      </mc:AlternateContent>
      <p:sp>
        <p:nvSpPr>
          <p:cNvPr id="6" name="Rectangle 5">
            <a:extLst>
              <a:ext uri="{FF2B5EF4-FFF2-40B4-BE49-F238E27FC236}">
                <a16:creationId xmlns:a16="http://schemas.microsoft.com/office/drawing/2014/main" id="{B96C9108-AF5B-BC15-A6AB-BCAFA2562B76}"/>
              </a:ext>
            </a:extLst>
          </p:cNvPr>
          <p:cNvSpPr/>
          <p:nvPr/>
        </p:nvSpPr>
        <p:spPr>
          <a:xfrm>
            <a:off x="4762500" y="2554208"/>
            <a:ext cx="4114800" cy="35417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438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sp>
        <p:nvSpPr>
          <p:cNvPr id="40" name="Slide Number Placeholder 39"/>
          <p:cNvSpPr>
            <a:spLocks noGrp="1"/>
          </p:cNvSpPr>
          <p:nvPr>
            <p:ph type="sldNum" sz="quarter" idx="12"/>
          </p:nvPr>
        </p:nvSpPr>
        <p:spPr/>
        <p:txBody>
          <a:bodyPr/>
          <a:lstStyle/>
          <a:p>
            <a:fld id="{52153DF3-6A72-4AE0-9D87-630063629155}" type="slidenum">
              <a:rPr lang="en-US" smtClean="0"/>
              <a:t>19</a:t>
            </a:fld>
            <a:endParaRPr lang="en-US"/>
          </a:p>
        </p:txBody>
      </p:sp>
      <p:sp>
        <p:nvSpPr>
          <p:cNvPr id="7" name="TextBox 6">
            <a:extLst>
              <a:ext uri="{FF2B5EF4-FFF2-40B4-BE49-F238E27FC236}">
                <a16:creationId xmlns:a16="http://schemas.microsoft.com/office/drawing/2014/main" id="{F957E4E9-F195-5B68-6A6F-659AFAEE077B}"/>
              </a:ext>
            </a:extLst>
          </p:cNvPr>
          <p:cNvSpPr txBox="1"/>
          <p:nvPr/>
        </p:nvSpPr>
        <p:spPr>
          <a:xfrm>
            <a:off x="685800" y="2133600"/>
            <a:ext cx="5638800" cy="553998"/>
          </a:xfrm>
          <a:prstGeom prst="rect">
            <a:avLst/>
          </a:prstGeom>
          <a:noFill/>
        </p:spPr>
        <p:txBody>
          <a:bodyPr wrap="square" rtlCol="0">
            <a:spAutoFit/>
          </a:bodyPr>
          <a:lstStyle/>
          <a:p>
            <a:r>
              <a:rPr lang="en-US" sz="3000" dirty="0"/>
              <a:t>(1) Linear localization</a:t>
            </a:r>
          </a:p>
        </p:txBody>
      </p:sp>
      <p:sp>
        <p:nvSpPr>
          <p:cNvPr id="8" name="Slide Number Placeholder 3">
            <a:extLst>
              <a:ext uri="{FF2B5EF4-FFF2-40B4-BE49-F238E27FC236}">
                <a16:creationId xmlns:a16="http://schemas.microsoft.com/office/drawing/2014/main" id="{9B8A6504-4EFA-97EB-1352-578D02680B29}"/>
              </a:ext>
            </a:extLst>
          </p:cNvPr>
          <p:cNvSpPr txBox="1">
            <a:spLocks/>
          </p:cNvSpPr>
          <p:nvPr/>
        </p:nvSpPr>
        <p:spPr>
          <a:xfrm>
            <a:off x="6262816" y="7499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2153DF3-6A72-4AE0-9D87-630063629155}" type="slidenum">
              <a:rPr lang="en-US" smtClean="0"/>
              <a:pPr/>
              <a:t>19</a:t>
            </a:fld>
            <a:endParaRPr lang="en-US"/>
          </a:p>
        </p:txBody>
      </p:sp>
      <p:pic>
        <p:nvPicPr>
          <p:cNvPr id="3" name="Picture 2">
            <a:extLst>
              <a:ext uri="{FF2B5EF4-FFF2-40B4-BE49-F238E27FC236}">
                <a16:creationId xmlns:a16="http://schemas.microsoft.com/office/drawing/2014/main" id="{2ECB2B17-6BEB-C532-0979-FB0A16CAB2C1}"/>
              </a:ext>
            </a:extLst>
          </p:cNvPr>
          <p:cNvPicPr>
            <a:picLocks noChangeAspect="1"/>
          </p:cNvPicPr>
          <p:nvPr/>
        </p:nvPicPr>
        <p:blipFill>
          <a:blip r:embed="rId3"/>
          <a:stretch>
            <a:fillRect/>
          </a:stretch>
        </p:blipFill>
        <p:spPr>
          <a:xfrm>
            <a:off x="2890252" y="3062828"/>
            <a:ext cx="3434348" cy="604227"/>
          </a:xfrm>
          <a:prstGeom prst="rect">
            <a:avLst/>
          </a:prstGeom>
        </p:spPr>
      </p:pic>
      <p:pic>
        <p:nvPicPr>
          <p:cNvPr id="6" name="Picture 5">
            <a:extLst>
              <a:ext uri="{FF2B5EF4-FFF2-40B4-BE49-F238E27FC236}">
                <a16:creationId xmlns:a16="http://schemas.microsoft.com/office/drawing/2014/main" id="{3E5E9D0E-1B82-424B-548F-B4A03E1FB14B}"/>
              </a:ext>
            </a:extLst>
          </p:cNvPr>
          <p:cNvPicPr>
            <a:picLocks noChangeAspect="1"/>
          </p:cNvPicPr>
          <p:nvPr/>
        </p:nvPicPr>
        <p:blipFill>
          <a:blip r:embed="rId4"/>
          <a:stretch>
            <a:fillRect/>
          </a:stretch>
        </p:blipFill>
        <p:spPr>
          <a:xfrm>
            <a:off x="1905000" y="3948980"/>
            <a:ext cx="5472949" cy="762996"/>
          </a:xfrm>
          <a:prstGeom prst="rect">
            <a:avLst/>
          </a:prstGeom>
        </p:spPr>
      </p:pic>
      <p:sp>
        <p:nvSpPr>
          <p:cNvPr id="9" name="Oval 8">
            <a:extLst>
              <a:ext uri="{FF2B5EF4-FFF2-40B4-BE49-F238E27FC236}">
                <a16:creationId xmlns:a16="http://schemas.microsoft.com/office/drawing/2014/main" id="{8FD6328C-39DE-B513-0AB1-BBC1C6AB915F}"/>
              </a:ext>
            </a:extLst>
          </p:cNvPr>
          <p:cNvSpPr/>
          <p:nvPr/>
        </p:nvSpPr>
        <p:spPr>
          <a:xfrm>
            <a:off x="6868777" y="4158407"/>
            <a:ext cx="404623" cy="40462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5B2F483-9B99-BD50-B910-94EFA0AA5C53}"/>
              </a:ext>
            </a:extLst>
          </p:cNvPr>
          <p:cNvSpPr txBox="1"/>
          <p:nvPr/>
        </p:nvSpPr>
        <p:spPr>
          <a:xfrm>
            <a:off x="1066800" y="5063906"/>
            <a:ext cx="7239000" cy="553998"/>
          </a:xfrm>
          <a:prstGeom prst="rect">
            <a:avLst/>
          </a:prstGeom>
          <a:noFill/>
        </p:spPr>
        <p:txBody>
          <a:bodyPr wrap="square" rtlCol="0">
            <a:spAutoFit/>
          </a:bodyPr>
          <a:lstStyle/>
          <a:p>
            <a:r>
              <a:rPr lang="en-US" sz="3000" dirty="0"/>
              <a:t>EPs dictates dynamics but not wave function!</a:t>
            </a:r>
          </a:p>
        </p:txBody>
      </p:sp>
    </p:spTree>
    <p:extLst>
      <p:ext uri="{BB962C8B-B14F-4D97-AF65-F5344CB8AC3E}">
        <p14:creationId xmlns:p14="http://schemas.microsoft.com/office/powerpoint/2010/main" val="2991017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2153DF3-6A72-4AE0-9D87-630063629155}" type="slidenum">
              <a:rPr lang="en-US" smtClean="0"/>
              <a:t>2</a:t>
            </a:fld>
            <a:endParaRPr lang="en-US"/>
          </a:p>
        </p:txBody>
      </p:sp>
      <p:pic>
        <p:nvPicPr>
          <p:cNvPr id="5" name="Picture 4"/>
          <p:cNvPicPr>
            <a:picLocks noChangeAspect="1"/>
          </p:cNvPicPr>
          <p:nvPr/>
        </p:nvPicPr>
        <p:blipFill>
          <a:blip r:embed="rId3"/>
          <a:stretch>
            <a:fillRect/>
          </a:stretch>
        </p:blipFill>
        <p:spPr>
          <a:xfrm>
            <a:off x="843049" y="2191191"/>
            <a:ext cx="3271753" cy="3066611"/>
          </a:xfrm>
          <a:prstGeom prst="rect">
            <a:avLst/>
          </a:prstGeom>
        </p:spPr>
      </p:pic>
      <p:grpSp>
        <p:nvGrpSpPr>
          <p:cNvPr id="14" name="Group 13"/>
          <p:cNvGrpSpPr/>
          <p:nvPr/>
        </p:nvGrpSpPr>
        <p:grpSpPr>
          <a:xfrm>
            <a:off x="2766222" y="1850460"/>
            <a:ext cx="4853778" cy="3026340"/>
            <a:chOff x="3276600" y="1711013"/>
            <a:chExt cx="4853778" cy="3026340"/>
          </a:xfrm>
        </p:grpSpPr>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44262" y="1711013"/>
              <a:ext cx="2986116" cy="2356775"/>
            </a:xfrm>
            <a:prstGeom prst="rect">
              <a:avLst/>
            </a:prstGeom>
          </p:spPr>
        </p:pic>
        <p:grpSp>
          <p:nvGrpSpPr>
            <p:cNvPr id="13" name="Group 12"/>
            <p:cNvGrpSpPr/>
            <p:nvPr/>
          </p:nvGrpSpPr>
          <p:grpSpPr>
            <a:xfrm>
              <a:off x="3276600" y="1728331"/>
              <a:ext cx="1867662" cy="3009022"/>
              <a:chOff x="3276600" y="1728331"/>
              <a:chExt cx="1867662" cy="3009022"/>
            </a:xfrm>
          </p:grpSpPr>
          <p:sp>
            <p:nvSpPr>
              <p:cNvPr id="2" name="Rectangle 1"/>
              <p:cNvSpPr/>
              <p:nvPr/>
            </p:nvSpPr>
            <p:spPr>
              <a:xfrm>
                <a:off x="3276600" y="3733800"/>
                <a:ext cx="1143000" cy="990600"/>
              </a:xfrm>
              <a:prstGeom prst="rect">
                <a:avLst/>
              </a:prstGeom>
              <a:noFill/>
              <a:ln w="38100">
                <a:solidFill>
                  <a:srgbClr val="FFFF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flipV="1">
                <a:off x="3276600" y="1728331"/>
                <a:ext cx="1867662" cy="2005469"/>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4419600" y="4067788"/>
                <a:ext cx="724662" cy="669565"/>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grpSp>
      <p:pic>
        <p:nvPicPr>
          <p:cNvPr id="13314" name="Picture 2" descr="See the source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33884" y="4572000"/>
            <a:ext cx="2986116" cy="1993232"/>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descr="CUNY - The Greatest Urban University in the World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 y="426280"/>
            <a:ext cx="2511424" cy="1079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3129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314"/>
                                        </p:tgtEl>
                                        <p:attrNameLst>
                                          <p:attrName>style.visibility</p:attrName>
                                        </p:attrNameLst>
                                      </p:cBhvr>
                                      <p:to>
                                        <p:strVal val="visible"/>
                                      </p:to>
                                    </p:set>
                                    <p:animEffect transition="in" filter="fade">
                                      <p:cBhvr>
                                        <p:cTn id="12"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sp>
        <p:nvSpPr>
          <p:cNvPr id="40" name="Slide Number Placeholder 39"/>
          <p:cNvSpPr>
            <a:spLocks noGrp="1"/>
          </p:cNvSpPr>
          <p:nvPr>
            <p:ph type="sldNum" sz="quarter" idx="12"/>
          </p:nvPr>
        </p:nvSpPr>
        <p:spPr/>
        <p:txBody>
          <a:bodyPr/>
          <a:lstStyle/>
          <a:p>
            <a:fld id="{52153DF3-6A72-4AE0-9D87-630063629155}" type="slidenum">
              <a:rPr lang="en-US" smtClean="0"/>
              <a:t>20</a:t>
            </a:fld>
            <a:endParaRPr lang="en-US"/>
          </a:p>
        </p:txBody>
      </p:sp>
      <p:sp>
        <p:nvSpPr>
          <p:cNvPr id="7" name="TextBox 6">
            <a:extLst>
              <a:ext uri="{FF2B5EF4-FFF2-40B4-BE49-F238E27FC236}">
                <a16:creationId xmlns:a16="http://schemas.microsoft.com/office/drawing/2014/main" id="{F957E4E9-F195-5B68-6A6F-659AFAEE077B}"/>
              </a:ext>
            </a:extLst>
          </p:cNvPr>
          <p:cNvSpPr txBox="1"/>
          <p:nvPr/>
        </p:nvSpPr>
        <p:spPr>
          <a:xfrm>
            <a:off x="685800" y="2133600"/>
            <a:ext cx="5638800" cy="553998"/>
          </a:xfrm>
          <a:prstGeom prst="rect">
            <a:avLst/>
          </a:prstGeom>
          <a:noFill/>
        </p:spPr>
        <p:txBody>
          <a:bodyPr wrap="square" rtlCol="0">
            <a:spAutoFit/>
          </a:bodyPr>
          <a:lstStyle/>
          <a:p>
            <a:r>
              <a:rPr lang="en-US" sz="3000" dirty="0"/>
              <a:t>(1) Linear localization</a:t>
            </a:r>
          </a:p>
        </p:txBody>
      </p:sp>
      <p:sp>
        <p:nvSpPr>
          <p:cNvPr id="8" name="Slide Number Placeholder 3">
            <a:extLst>
              <a:ext uri="{FF2B5EF4-FFF2-40B4-BE49-F238E27FC236}">
                <a16:creationId xmlns:a16="http://schemas.microsoft.com/office/drawing/2014/main" id="{9B8A6504-4EFA-97EB-1352-578D02680B29}"/>
              </a:ext>
            </a:extLst>
          </p:cNvPr>
          <p:cNvSpPr txBox="1">
            <a:spLocks/>
          </p:cNvSpPr>
          <p:nvPr/>
        </p:nvSpPr>
        <p:spPr>
          <a:xfrm>
            <a:off x="6262816" y="7499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2153DF3-6A72-4AE0-9D87-630063629155}" type="slidenum">
              <a:rPr lang="en-US" smtClean="0"/>
              <a:pPr/>
              <a:t>20</a:t>
            </a:fld>
            <a:endParaRPr lang="en-US"/>
          </a:p>
        </p:txBody>
      </p:sp>
      <p:pic>
        <p:nvPicPr>
          <p:cNvPr id="4" name="Picture 3">
            <a:extLst>
              <a:ext uri="{FF2B5EF4-FFF2-40B4-BE49-F238E27FC236}">
                <a16:creationId xmlns:a16="http://schemas.microsoft.com/office/drawing/2014/main" id="{6E80B012-661B-7FEF-9F12-B8A755E1F22E}"/>
              </a:ext>
            </a:extLst>
          </p:cNvPr>
          <p:cNvPicPr>
            <a:picLocks noChangeAspect="1"/>
          </p:cNvPicPr>
          <p:nvPr/>
        </p:nvPicPr>
        <p:blipFill>
          <a:blip r:embed="rId3"/>
          <a:stretch>
            <a:fillRect/>
          </a:stretch>
        </p:blipFill>
        <p:spPr>
          <a:xfrm>
            <a:off x="2435927" y="2941637"/>
            <a:ext cx="4272146" cy="3597275"/>
          </a:xfrm>
          <a:prstGeom prst="rect">
            <a:avLst/>
          </a:prstGeom>
        </p:spPr>
      </p:pic>
      <p:sp>
        <p:nvSpPr>
          <p:cNvPr id="5" name="Rectangle: Rounded Corners 4">
            <a:extLst>
              <a:ext uri="{FF2B5EF4-FFF2-40B4-BE49-F238E27FC236}">
                <a16:creationId xmlns:a16="http://schemas.microsoft.com/office/drawing/2014/main" id="{66060AB4-4DDA-4C70-1117-763E1C45560D}"/>
              </a:ext>
            </a:extLst>
          </p:cNvPr>
          <p:cNvSpPr/>
          <p:nvPr/>
        </p:nvSpPr>
        <p:spPr>
          <a:xfrm>
            <a:off x="3200400" y="4403925"/>
            <a:ext cx="3276600" cy="152400"/>
          </a:xfrm>
          <a:prstGeom prst="roundRect">
            <a:avLst/>
          </a:prstGeom>
          <a:solidFill>
            <a:schemeClr val="accent1">
              <a:alpha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81845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sp>
        <p:nvSpPr>
          <p:cNvPr id="40" name="Slide Number Placeholder 39"/>
          <p:cNvSpPr>
            <a:spLocks noGrp="1"/>
          </p:cNvSpPr>
          <p:nvPr>
            <p:ph type="sldNum" sz="quarter" idx="12"/>
          </p:nvPr>
        </p:nvSpPr>
        <p:spPr/>
        <p:txBody>
          <a:bodyPr/>
          <a:lstStyle/>
          <a:p>
            <a:fld id="{52153DF3-6A72-4AE0-9D87-630063629155}" type="slidenum">
              <a:rPr lang="en-US" smtClean="0"/>
              <a:t>21</a:t>
            </a:fld>
            <a:endParaRPr lang="en-US"/>
          </a:p>
        </p:txBody>
      </p:sp>
      <p:sp>
        <p:nvSpPr>
          <p:cNvPr id="7" name="TextBox 6">
            <a:extLst>
              <a:ext uri="{FF2B5EF4-FFF2-40B4-BE49-F238E27FC236}">
                <a16:creationId xmlns:a16="http://schemas.microsoft.com/office/drawing/2014/main" id="{F957E4E9-F195-5B68-6A6F-659AFAEE077B}"/>
              </a:ext>
            </a:extLst>
          </p:cNvPr>
          <p:cNvSpPr txBox="1"/>
          <p:nvPr/>
        </p:nvSpPr>
        <p:spPr>
          <a:xfrm>
            <a:off x="685800" y="2133600"/>
            <a:ext cx="5638800" cy="553998"/>
          </a:xfrm>
          <a:prstGeom prst="rect">
            <a:avLst/>
          </a:prstGeom>
          <a:noFill/>
        </p:spPr>
        <p:txBody>
          <a:bodyPr wrap="square" rtlCol="0">
            <a:spAutoFit/>
          </a:bodyPr>
          <a:lstStyle/>
          <a:p>
            <a:r>
              <a:rPr lang="en-US" sz="3000" dirty="0"/>
              <a:t>(1) Linear localization</a:t>
            </a:r>
          </a:p>
        </p:txBody>
      </p:sp>
      <p:sp>
        <p:nvSpPr>
          <p:cNvPr id="8" name="Slide Number Placeholder 3">
            <a:extLst>
              <a:ext uri="{FF2B5EF4-FFF2-40B4-BE49-F238E27FC236}">
                <a16:creationId xmlns:a16="http://schemas.microsoft.com/office/drawing/2014/main" id="{9B8A6504-4EFA-97EB-1352-578D02680B29}"/>
              </a:ext>
            </a:extLst>
          </p:cNvPr>
          <p:cNvSpPr txBox="1">
            <a:spLocks/>
          </p:cNvSpPr>
          <p:nvPr/>
        </p:nvSpPr>
        <p:spPr>
          <a:xfrm>
            <a:off x="6262816" y="7499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2153DF3-6A72-4AE0-9D87-630063629155}" type="slidenum">
              <a:rPr lang="en-US" smtClean="0"/>
              <a:pPr/>
              <a:t>21</a:t>
            </a:fld>
            <a:endParaRPr lang="en-US"/>
          </a:p>
        </p:txBody>
      </p:sp>
      <p:pic>
        <p:nvPicPr>
          <p:cNvPr id="13" name="Picture 12" descr="\documentclass{article}&#10;\usepackage{amsmath}&#10;\pagestyle{empty}&#10;\begin{document}&#10;&#10;&#10;\begin{equation}&#10;\text{IPR} = \frac{(\Sigma_i |\Psi_i|^2 )^2}{\Sigma_i | \Psi_i|^4} \nonumber&#10;\end{equation}&#10;&#10;\end{document}" title="IguanaTex Bitmap Display">
            <a:extLst>
              <a:ext uri="{FF2B5EF4-FFF2-40B4-BE49-F238E27FC236}">
                <a16:creationId xmlns:a16="http://schemas.microsoft.com/office/drawing/2014/main" id="{32A66413-1929-D355-D782-73A42E1F183B}"/>
              </a:ext>
            </a:extLst>
          </p:cNvPr>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4572000" y="2955775"/>
            <a:ext cx="2307657" cy="742400"/>
          </a:xfrm>
          <a:prstGeom prst="rect">
            <a:avLst/>
          </a:prstGeom>
        </p:spPr>
      </p:pic>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D807451D-616E-D930-39D5-DF856D6C2B26}"/>
                  </a:ext>
                </a:extLst>
              </p:cNvPr>
              <p:cNvSpPr txBox="1"/>
              <p:nvPr/>
            </p:nvSpPr>
            <p:spPr>
              <a:xfrm>
                <a:off x="1219200" y="4118859"/>
                <a:ext cx="6422014" cy="1938992"/>
              </a:xfrm>
              <a:prstGeom prst="rect">
                <a:avLst/>
              </a:prstGeom>
              <a:noFill/>
            </p:spPr>
            <p:txBody>
              <a:bodyPr wrap="none" rtlCol="0">
                <a:spAutoFit/>
              </a:bodyPr>
              <a:lstStyle/>
              <a:p>
                <a:pPr marL="285750" indent="-285750">
                  <a:buFont typeface="Arial" panose="020B0604020202020204" pitchFamily="34" charset="0"/>
                  <a:buChar char="•"/>
                </a:pPr>
                <a14:m>
                  <m:oMath xmlns:m="http://schemas.openxmlformats.org/officeDocument/2006/math">
                    <m:r>
                      <m:rPr>
                        <m:sty m:val="p"/>
                      </m:rPr>
                      <a:rPr lang="en-US" sz="2400" i="0" dirty="0" smtClean="0">
                        <a:latin typeface="Cambria Math" panose="02040503050406030204" pitchFamily="18" charset="0"/>
                      </a:rPr>
                      <m:t>IPR</m:t>
                    </m:r>
                    <m:r>
                      <a:rPr lang="en-US" sz="2400" i="1" dirty="0" smtClean="0">
                        <a:latin typeface="Cambria Math" panose="02040503050406030204" pitchFamily="18" charset="0"/>
                      </a:rPr>
                      <m:t>=1</m:t>
                    </m:r>
                  </m:oMath>
                </a14:m>
                <a:r>
                  <a:rPr lang="en-US" sz="2400" dirty="0"/>
                  <a:t> if the wave function is a delta function </a:t>
                </a:r>
              </a:p>
              <a:p>
                <a:r>
                  <a:rPr lang="en-US" sz="2400" dirty="0"/>
                  <a:t>    (e.g., </a:t>
                </a:r>
                <a14:m>
                  <m:oMath xmlns:m="http://schemas.openxmlformats.org/officeDocument/2006/math">
                    <m:sSub>
                      <m:sSubPr>
                        <m:ctrlPr>
                          <a:rPr lang="en-US" sz="2400" i="1" dirty="0" smtClean="0">
                            <a:latin typeface="Cambria Math" panose="02040503050406030204" pitchFamily="18" charset="0"/>
                          </a:rPr>
                        </m:ctrlPr>
                      </m:sSubPr>
                      <m:e>
                        <m:r>
                          <m:rPr>
                            <m:sty m:val="p"/>
                          </m:rPr>
                          <a:rPr lang="en-US" sz="2400" i="0" dirty="0" smtClean="0">
                            <a:latin typeface="Cambria Math" panose="02040503050406030204" pitchFamily="18" charset="0"/>
                          </a:rPr>
                          <m:t>Ψ</m:t>
                        </m:r>
                      </m:e>
                      <m:sub>
                        <m:r>
                          <a:rPr lang="en-US" sz="2400" i="1" dirty="0" smtClean="0">
                            <a:latin typeface="Cambria Math" panose="02040503050406030204" pitchFamily="18" charset="0"/>
                          </a:rPr>
                          <m:t>1</m:t>
                        </m:r>
                      </m:sub>
                    </m:sSub>
                    <m:r>
                      <a:rPr lang="en-US" sz="2400" i="1" dirty="0" smtClean="0">
                        <a:latin typeface="Cambria Math" panose="02040503050406030204" pitchFamily="18" charset="0"/>
                      </a:rPr>
                      <m:t>=1</m:t>
                    </m:r>
                  </m:oMath>
                </a14:m>
                <a:r>
                  <a:rPr lang="en-US" sz="2400" dirty="0"/>
                  <a:t>, </a:t>
                </a:r>
                <a14:m>
                  <m:oMath xmlns:m="http://schemas.openxmlformats.org/officeDocument/2006/math">
                    <m:sSub>
                      <m:sSubPr>
                        <m:ctrlPr>
                          <a:rPr lang="en-US" sz="2400" i="1" dirty="0" smtClean="0">
                            <a:latin typeface="Cambria Math" panose="02040503050406030204" pitchFamily="18" charset="0"/>
                          </a:rPr>
                        </m:ctrlPr>
                      </m:sSubPr>
                      <m:e>
                        <m:r>
                          <m:rPr>
                            <m:sty m:val="p"/>
                          </m:rPr>
                          <a:rPr lang="en-US" sz="2400" i="0" dirty="0" smtClean="0">
                            <a:latin typeface="Cambria Math" panose="02040503050406030204" pitchFamily="18" charset="0"/>
                          </a:rPr>
                          <m:t>Ψ</m:t>
                        </m:r>
                      </m:e>
                      <m:sub>
                        <m:r>
                          <a:rPr lang="en-US" sz="2400" i="1" dirty="0" smtClean="0">
                            <a:latin typeface="Cambria Math" panose="02040503050406030204" pitchFamily="18" charset="0"/>
                          </a:rPr>
                          <m:t>2</m:t>
                        </m:r>
                      </m:sub>
                    </m:sSub>
                    <m:r>
                      <a:rPr lang="en-US" sz="2400" i="1" dirty="0" smtClean="0">
                        <a:latin typeface="Cambria Math" panose="02040503050406030204" pitchFamily="18" charset="0"/>
                      </a:rPr>
                      <m:t>=…=0</m:t>
                    </m:r>
                  </m:oMath>
                </a14:m>
                <a:r>
                  <a:rPr lang="en-US" sz="2400" dirty="0"/>
                  <a:t>) </a:t>
                </a:r>
              </a:p>
              <a:p>
                <a:endParaRPr lang="en-US" sz="2400" dirty="0"/>
              </a:p>
              <a:p>
                <a:pPr marL="342900" indent="-342900">
                  <a:buFont typeface="Arial" panose="020B0604020202020204" pitchFamily="34" charset="0"/>
                  <a:buChar char="•"/>
                </a:pPr>
                <a14:m>
                  <m:oMath xmlns:m="http://schemas.openxmlformats.org/officeDocument/2006/math">
                    <m:r>
                      <m:rPr>
                        <m:sty m:val="p"/>
                      </m:rPr>
                      <a:rPr lang="en-US" sz="2400" i="0" dirty="0" smtClean="0">
                        <a:latin typeface="Cambria Math" panose="02040503050406030204" pitchFamily="18" charset="0"/>
                      </a:rPr>
                      <m:t>IPR</m:t>
                    </m:r>
                    <m:r>
                      <a:rPr lang="en-US" sz="2400" i="1" dirty="0">
                        <a:latin typeface="Cambria Math" panose="02040503050406030204" pitchFamily="18" charset="0"/>
                      </a:rPr>
                      <m:t> </m:t>
                    </m:r>
                    <m:r>
                      <a:rPr lang="en-US" sz="2400" i="1" dirty="0" smtClean="0">
                        <a:latin typeface="Cambria Math" panose="02040503050406030204" pitchFamily="18" charset="0"/>
                      </a:rPr>
                      <m:t>=</m:t>
                    </m:r>
                    <m:r>
                      <a:rPr lang="en-US" sz="2400" i="1" dirty="0">
                        <a:latin typeface="Cambria Math" panose="02040503050406030204" pitchFamily="18" charset="0"/>
                      </a:rPr>
                      <m:t>𝑁</m:t>
                    </m:r>
                  </m:oMath>
                </a14:m>
                <a:r>
                  <a:rPr lang="en-US" sz="2400" dirty="0"/>
                  <a:t> if the wave function is uniform </a:t>
                </a:r>
              </a:p>
              <a:p>
                <a:r>
                  <a:rPr lang="en-US" sz="2400" dirty="0"/>
                  <a:t>     (i.e., </a:t>
                </a:r>
                <a14:m>
                  <m:oMath xmlns:m="http://schemas.openxmlformats.org/officeDocument/2006/math">
                    <m:d>
                      <m:dPr>
                        <m:begChr m:val="|"/>
                        <m:endChr m:val="|"/>
                        <m:ctrlPr>
                          <a:rPr lang="en-US" sz="2400" i="1" dirty="0" smtClean="0">
                            <a:latin typeface="Cambria Math" panose="02040503050406030204" pitchFamily="18" charset="0"/>
                          </a:rPr>
                        </m:ctrlPr>
                      </m:dPr>
                      <m:e>
                        <m:sSub>
                          <m:sSubPr>
                            <m:ctrlPr>
                              <a:rPr lang="en-US" sz="2400" i="1" dirty="0" smtClean="0">
                                <a:latin typeface="Cambria Math" panose="02040503050406030204" pitchFamily="18" charset="0"/>
                              </a:rPr>
                            </m:ctrlPr>
                          </m:sSubPr>
                          <m:e>
                            <m:r>
                              <m:rPr>
                                <m:sty m:val="p"/>
                              </m:rPr>
                              <a:rPr lang="en-US" sz="2400" i="0" dirty="0" smtClean="0">
                                <a:latin typeface="Cambria Math" panose="02040503050406030204" pitchFamily="18" charset="0"/>
                              </a:rPr>
                              <m:t>Ψ</m:t>
                            </m:r>
                          </m:e>
                          <m:sub>
                            <m:r>
                              <a:rPr lang="en-US" sz="2400" i="1" dirty="0" smtClean="0">
                                <a:latin typeface="Cambria Math" panose="02040503050406030204" pitchFamily="18" charset="0"/>
                              </a:rPr>
                              <m:t>1</m:t>
                            </m:r>
                          </m:sub>
                        </m:sSub>
                      </m:e>
                    </m:d>
                    <m:r>
                      <a:rPr lang="en-US" sz="2400" i="1" dirty="0" smtClean="0">
                        <a:latin typeface="Cambria Math" panose="02040503050406030204" pitchFamily="18" charset="0"/>
                      </a:rPr>
                      <m:t>=…</m:t>
                    </m:r>
                    <m:r>
                      <a:rPr lang="en-US" sz="2400" b="0" i="1" dirty="0" smtClean="0">
                        <a:latin typeface="Cambria Math" panose="02040503050406030204" pitchFamily="18" charset="0"/>
                      </a:rPr>
                      <m:t> </m:t>
                    </m:r>
                    <m:r>
                      <a:rPr lang="en-US" sz="2400" i="1" dirty="0" smtClean="0">
                        <a:latin typeface="Cambria Math" panose="02040503050406030204" pitchFamily="18" charset="0"/>
                      </a:rPr>
                      <m:t>=1/</m:t>
                    </m:r>
                    <m:r>
                      <a:rPr lang="en-US" sz="2400" i="1" dirty="0" smtClean="0">
                        <a:latin typeface="Cambria Math" panose="02040503050406030204" pitchFamily="18" charset="0"/>
                      </a:rPr>
                      <m:t>𝑁</m:t>
                    </m:r>
                  </m:oMath>
                </a14:m>
                <a:r>
                  <a:rPr lang="en-US" sz="2400" dirty="0"/>
                  <a:t>)</a:t>
                </a:r>
              </a:p>
            </p:txBody>
          </p:sp>
        </mc:Choice>
        <mc:Fallback xmlns="">
          <p:sp>
            <p:nvSpPr>
              <p:cNvPr id="10" name="TextBox 9">
                <a:extLst>
                  <a:ext uri="{FF2B5EF4-FFF2-40B4-BE49-F238E27FC236}">
                    <a16:creationId xmlns:a16="http://schemas.microsoft.com/office/drawing/2014/main" id="{D807451D-616E-D930-39D5-DF856D6C2B26}"/>
                  </a:ext>
                </a:extLst>
              </p:cNvPr>
              <p:cNvSpPr txBox="1">
                <a:spLocks noRot="1" noChangeAspect="1" noMove="1" noResize="1" noEditPoints="1" noAdjustHandles="1" noChangeArrowheads="1" noChangeShapeType="1" noTextEdit="1"/>
              </p:cNvSpPr>
              <p:nvPr/>
            </p:nvSpPr>
            <p:spPr>
              <a:xfrm>
                <a:off x="1219200" y="4118859"/>
                <a:ext cx="6422014" cy="1938992"/>
              </a:xfrm>
              <a:prstGeom prst="rect">
                <a:avLst/>
              </a:prstGeom>
              <a:blipFill>
                <a:blip r:embed="rId5"/>
                <a:stretch>
                  <a:fillRect l="-1235" t="-2516" r="-475" b="-6289"/>
                </a:stretch>
              </a:blipFill>
            </p:spPr>
            <p:txBody>
              <a:bodyPr/>
              <a:lstStyle/>
              <a:p>
                <a:r>
                  <a:rPr lang="en-US">
                    <a:noFill/>
                  </a:rPr>
                  <a:t> </a:t>
                </a:r>
              </a:p>
            </p:txBody>
          </p:sp>
        </mc:Fallback>
      </mc:AlternateContent>
      <p:sp>
        <p:nvSpPr>
          <p:cNvPr id="11" name="TextBox 10">
            <a:extLst>
              <a:ext uri="{FF2B5EF4-FFF2-40B4-BE49-F238E27FC236}">
                <a16:creationId xmlns:a16="http://schemas.microsoft.com/office/drawing/2014/main" id="{57E32A34-E6CA-49AD-F9BA-07FBA8E3EDED}"/>
              </a:ext>
            </a:extLst>
          </p:cNvPr>
          <p:cNvSpPr txBox="1"/>
          <p:nvPr/>
        </p:nvSpPr>
        <p:spPr>
          <a:xfrm>
            <a:off x="914400" y="3087130"/>
            <a:ext cx="5638800" cy="461665"/>
          </a:xfrm>
          <a:prstGeom prst="rect">
            <a:avLst/>
          </a:prstGeom>
          <a:noFill/>
        </p:spPr>
        <p:txBody>
          <a:bodyPr wrap="square" rtlCol="0">
            <a:spAutoFit/>
          </a:bodyPr>
          <a:lstStyle/>
          <a:p>
            <a:r>
              <a:rPr lang="en-US" sz="2400" dirty="0"/>
              <a:t>Inverse Participation Ratio</a:t>
            </a:r>
          </a:p>
        </p:txBody>
      </p:sp>
    </p:spTree>
    <p:extLst>
      <p:ext uri="{BB962C8B-B14F-4D97-AF65-F5344CB8AC3E}">
        <p14:creationId xmlns:p14="http://schemas.microsoft.com/office/powerpoint/2010/main" val="1483160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037301E-BA86-78CF-49F1-688E1BEDE364}"/>
              </a:ext>
            </a:extLst>
          </p:cNvPr>
          <p:cNvPicPr>
            <a:picLocks noChangeAspect="1"/>
          </p:cNvPicPr>
          <p:nvPr/>
        </p:nvPicPr>
        <p:blipFill>
          <a:blip r:embed="rId3"/>
          <a:stretch>
            <a:fillRect/>
          </a:stretch>
        </p:blipFill>
        <p:spPr>
          <a:xfrm>
            <a:off x="2348700" y="3076765"/>
            <a:ext cx="4146369" cy="3574561"/>
          </a:xfrm>
          <a:prstGeom prst="rect">
            <a:avLst/>
          </a:prstGeom>
        </p:spPr>
      </p:pic>
      <p:sp>
        <p:nvSpPr>
          <p:cNvPr id="44" name="Title 1"/>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sp>
        <p:nvSpPr>
          <p:cNvPr id="40" name="Slide Number Placeholder 39"/>
          <p:cNvSpPr>
            <a:spLocks noGrp="1"/>
          </p:cNvSpPr>
          <p:nvPr>
            <p:ph type="sldNum" sz="quarter" idx="12"/>
          </p:nvPr>
        </p:nvSpPr>
        <p:spPr/>
        <p:txBody>
          <a:bodyPr/>
          <a:lstStyle/>
          <a:p>
            <a:fld id="{52153DF3-6A72-4AE0-9D87-630063629155}" type="slidenum">
              <a:rPr lang="en-US" smtClean="0"/>
              <a:t>22</a:t>
            </a:fld>
            <a:endParaRPr lang="en-US"/>
          </a:p>
        </p:txBody>
      </p:sp>
      <p:sp>
        <p:nvSpPr>
          <p:cNvPr id="7" name="TextBox 6">
            <a:extLst>
              <a:ext uri="{FF2B5EF4-FFF2-40B4-BE49-F238E27FC236}">
                <a16:creationId xmlns:a16="http://schemas.microsoft.com/office/drawing/2014/main" id="{F957E4E9-F195-5B68-6A6F-659AFAEE077B}"/>
              </a:ext>
            </a:extLst>
          </p:cNvPr>
          <p:cNvSpPr txBox="1"/>
          <p:nvPr/>
        </p:nvSpPr>
        <p:spPr>
          <a:xfrm>
            <a:off x="685800" y="2133600"/>
            <a:ext cx="5638800" cy="553998"/>
          </a:xfrm>
          <a:prstGeom prst="rect">
            <a:avLst/>
          </a:prstGeom>
          <a:noFill/>
        </p:spPr>
        <p:txBody>
          <a:bodyPr wrap="square" rtlCol="0">
            <a:spAutoFit/>
          </a:bodyPr>
          <a:lstStyle/>
          <a:p>
            <a:r>
              <a:rPr lang="en-US" sz="3000" dirty="0"/>
              <a:t>(1) Linear localization</a:t>
            </a:r>
          </a:p>
        </p:txBody>
      </p:sp>
      <p:sp>
        <p:nvSpPr>
          <p:cNvPr id="8" name="Slide Number Placeholder 3">
            <a:extLst>
              <a:ext uri="{FF2B5EF4-FFF2-40B4-BE49-F238E27FC236}">
                <a16:creationId xmlns:a16="http://schemas.microsoft.com/office/drawing/2014/main" id="{9B8A6504-4EFA-97EB-1352-578D02680B29}"/>
              </a:ext>
            </a:extLst>
          </p:cNvPr>
          <p:cNvSpPr txBox="1">
            <a:spLocks/>
          </p:cNvSpPr>
          <p:nvPr/>
        </p:nvSpPr>
        <p:spPr>
          <a:xfrm>
            <a:off x="6262816" y="7499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2153DF3-6A72-4AE0-9D87-630063629155}" type="slidenum">
              <a:rPr lang="en-US" smtClean="0"/>
              <a:pPr/>
              <a:t>22</a:t>
            </a:fld>
            <a:endParaRPr lang="en-US"/>
          </a:p>
        </p:txBody>
      </p:sp>
      <p:sp>
        <p:nvSpPr>
          <p:cNvPr id="5" name="Rectangle: Rounded Corners 4">
            <a:extLst>
              <a:ext uri="{FF2B5EF4-FFF2-40B4-BE49-F238E27FC236}">
                <a16:creationId xmlns:a16="http://schemas.microsoft.com/office/drawing/2014/main" id="{66060AB4-4DDA-4C70-1117-763E1C45560D}"/>
              </a:ext>
            </a:extLst>
          </p:cNvPr>
          <p:cNvSpPr/>
          <p:nvPr/>
        </p:nvSpPr>
        <p:spPr>
          <a:xfrm>
            <a:off x="3124200" y="3562836"/>
            <a:ext cx="3276600" cy="152400"/>
          </a:xfrm>
          <a:prstGeom prst="roundRect">
            <a:avLst/>
          </a:prstGeom>
          <a:solidFill>
            <a:schemeClr val="accent1">
              <a:alpha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9178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9A81C08-4849-9958-F2E6-A5ECA6D5D748}"/>
              </a:ext>
            </a:extLst>
          </p:cNvPr>
          <p:cNvPicPr>
            <a:picLocks noChangeAspect="1"/>
          </p:cNvPicPr>
          <p:nvPr/>
        </p:nvPicPr>
        <p:blipFill>
          <a:blip r:embed="rId3"/>
          <a:stretch>
            <a:fillRect/>
          </a:stretch>
        </p:blipFill>
        <p:spPr>
          <a:xfrm>
            <a:off x="2435019" y="2895600"/>
            <a:ext cx="4118181" cy="3562835"/>
          </a:xfrm>
          <a:prstGeom prst="rect">
            <a:avLst/>
          </a:prstGeom>
        </p:spPr>
      </p:pic>
      <p:sp>
        <p:nvSpPr>
          <p:cNvPr id="44" name="Title 1"/>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sp>
        <p:nvSpPr>
          <p:cNvPr id="40" name="Slide Number Placeholder 39"/>
          <p:cNvSpPr>
            <a:spLocks noGrp="1"/>
          </p:cNvSpPr>
          <p:nvPr>
            <p:ph type="sldNum" sz="quarter" idx="12"/>
          </p:nvPr>
        </p:nvSpPr>
        <p:spPr/>
        <p:txBody>
          <a:bodyPr/>
          <a:lstStyle/>
          <a:p>
            <a:fld id="{52153DF3-6A72-4AE0-9D87-630063629155}" type="slidenum">
              <a:rPr lang="en-US" smtClean="0"/>
              <a:t>23</a:t>
            </a:fld>
            <a:endParaRPr lang="en-US"/>
          </a:p>
        </p:txBody>
      </p:sp>
      <p:sp>
        <p:nvSpPr>
          <p:cNvPr id="7" name="TextBox 6">
            <a:extLst>
              <a:ext uri="{FF2B5EF4-FFF2-40B4-BE49-F238E27FC236}">
                <a16:creationId xmlns:a16="http://schemas.microsoft.com/office/drawing/2014/main" id="{F957E4E9-F195-5B68-6A6F-659AFAEE077B}"/>
              </a:ext>
            </a:extLst>
          </p:cNvPr>
          <p:cNvSpPr txBox="1"/>
          <p:nvPr/>
        </p:nvSpPr>
        <p:spPr>
          <a:xfrm>
            <a:off x="685800" y="2133600"/>
            <a:ext cx="5638800" cy="553998"/>
          </a:xfrm>
          <a:prstGeom prst="rect">
            <a:avLst/>
          </a:prstGeom>
          <a:noFill/>
        </p:spPr>
        <p:txBody>
          <a:bodyPr wrap="square" rtlCol="0">
            <a:spAutoFit/>
          </a:bodyPr>
          <a:lstStyle/>
          <a:p>
            <a:r>
              <a:rPr lang="en-US" sz="3000" dirty="0"/>
              <a:t>(1) Linear localization</a:t>
            </a:r>
          </a:p>
        </p:txBody>
      </p:sp>
      <p:sp>
        <p:nvSpPr>
          <p:cNvPr id="8" name="Slide Number Placeholder 3">
            <a:extLst>
              <a:ext uri="{FF2B5EF4-FFF2-40B4-BE49-F238E27FC236}">
                <a16:creationId xmlns:a16="http://schemas.microsoft.com/office/drawing/2014/main" id="{9B8A6504-4EFA-97EB-1352-578D02680B29}"/>
              </a:ext>
            </a:extLst>
          </p:cNvPr>
          <p:cNvSpPr txBox="1">
            <a:spLocks/>
          </p:cNvSpPr>
          <p:nvPr/>
        </p:nvSpPr>
        <p:spPr>
          <a:xfrm>
            <a:off x="6262816" y="7499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2153DF3-6A72-4AE0-9D87-630063629155}" type="slidenum">
              <a:rPr lang="en-US" smtClean="0"/>
              <a:pPr/>
              <a:t>23</a:t>
            </a:fld>
            <a:endParaRPr lang="en-US"/>
          </a:p>
        </p:txBody>
      </p:sp>
      <p:cxnSp>
        <p:nvCxnSpPr>
          <p:cNvPr id="11" name="Straight Connector 10">
            <a:extLst>
              <a:ext uri="{FF2B5EF4-FFF2-40B4-BE49-F238E27FC236}">
                <a16:creationId xmlns:a16="http://schemas.microsoft.com/office/drawing/2014/main" id="{2483A041-82F3-AFD8-46E9-3CD2A4AA52D7}"/>
              </a:ext>
            </a:extLst>
          </p:cNvPr>
          <p:cNvCxnSpPr/>
          <p:nvPr/>
        </p:nvCxnSpPr>
        <p:spPr>
          <a:xfrm flipV="1">
            <a:off x="5329738" y="4191000"/>
            <a:ext cx="0" cy="1524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749FF9EA-4C32-987A-44E8-55100C9B2CBA}"/>
              </a:ext>
            </a:extLst>
          </p:cNvPr>
          <p:cNvGrpSpPr/>
          <p:nvPr/>
        </p:nvGrpSpPr>
        <p:grpSpPr>
          <a:xfrm>
            <a:off x="-23950" y="3751653"/>
            <a:ext cx="3347141" cy="2666622"/>
            <a:chOff x="-23950" y="3751653"/>
            <a:chExt cx="3347141" cy="2666622"/>
          </a:xfrm>
        </p:grpSpPr>
        <p:pic>
          <p:nvPicPr>
            <p:cNvPr id="13" name="Picture 12">
              <a:extLst>
                <a:ext uri="{FF2B5EF4-FFF2-40B4-BE49-F238E27FC236}">
                  <a16:creationId xmlns:a16="http://schemas.microsoft.com/office/drawing/2014/main" id="{56461B1A-C0C0-FA74-9385-FF8E105CFECA}"/>
                </a:ext>
              </a:extLst>
            </p:cNvPr>
            <p:cNvPicPr>
              <a:picLocks noChangeAspect="1"/>
            </p:cNvPicPr>
            <p:nvPr/>
          </p:nvPicPr>
          <p:blipFill>
            <a:blip r:embed="rId4"/>
            <a:stretch>
              <a:fillRect/>
            </a:stretch>
          </p:blipFill>
          <p:spPr>
            <a:xfrm>
              <a:off x="-23950" y="4495800"/>
              <a:ext cx="2441780" cy="1922475"/>
            </a:xfrm>
            <a:prstGeom prst="rect">
              <a:avLst/>
            </a:prstGeom>
          </p:spPr>
        </p:pic>
        <p:cxnSp>
          <p:nvCxnSpPr>
            <p:cNvPr id="15" name="Straight Arrow Connector 14">
              <a:extLst>
                <a:ext uri="{FF2B5EF4-FFF2-40B4-BE49-F238E27FC236}">
                  <a16:creationId xmlns:a16="http://schemas.microsoft.com/office/drawing/2014/main" id="{A23D0B57-892A-D6E7-4862-4D5CC98C2D18}"/>
                </a:ext>
              </a:extLst>
            </p:cNvPr>
            <p:cNvCxnSpPr>
              <a:cxnSpLocks/>
            </p:cNvCxnSpPr>
            <p:nvPr/>
          </p:nvCxnSpPr>
          <p:spPr>
            <a:xfrm flipV="1">
              <a:off x="1341991" y="3751653"/>
              <a:ext cx="1981200" cy="1582347"/>
            </a:xfrm>
            <a:prstGeom prst="straightConnector1">
              <a:avLst/>
            </a:prstGeom>
            <a:ln w="15875">
              <a:tailEnd type="triangle"/>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F16A2671-36DB-CE29-8D43-059561D022EF}"/>
              </a:ext>
            </a:extLst>
          </p:cNvPr>
          <p:cNvGrpSpPr/>
          <p:nvPr/>
        </p:nvGrpSpPr>
        <p:grpSpPr>
          <a:xfrm>
            <a:off x="6396663" y="4205785"/>
            <a:ext cx="2514600" cy="1805175"/>
            <a:chOff x="6400800" y="4205332"/>
            <a:chExt cx="2514600" cy="1805175"/>
          </a:xfrm>
        </p:grpSpPr>
        <p:pic>
          <p:nvPicPr>
            <p:cNvPr id="19" name="Picture 18">
              <a:extLst>
                <a:ext uri="{FF2B5EF4-FFF2-40B4-BE49-F238E27FC236}">
                  <a16:creationId xmlns:a16="http://schemas.microsoft.com/office/drawing/2014/main" id="{07EFF63F-A8AB-219B-521E-C9042449C94C}"/>
                </a:ext>
              </a:extLst>
            </p:cNvPr>
            <p:cNvPicPr>
              <a:picLocks noChangeAspect="1"/>
            </p:cNvPicPr>
            <p:nvPr/>
          </p:nvPicPr>
          <p:blipFill>
            <a:blip r:embed="rId5"/>
            <a:stretch>
              <a:fillRect/>
            </a:stretch>
          </p:blipFill>
          <p:spPr>
            <a:xfrm>
              <a:off x="6553200" y="4205332"/>
              <a:ext cx="2362200" cy="1805175"/>
            </a:xfrm>
            <a:prstGeom prst="rect">
              <a:avLst/>
            </a:prstGeom>
          </p:spPr>
        </p:pic>
        <p:cxnSp>
          <p:nvCxnSpPr>
            <p:cNvPr id="22" name="Straight Arrow Connector 21">
              <a:extLst>
                <a:ext uri="{FF2B5EF4-FFF2-40B4-BE49-F238E27FC236}">
                  <a16:creationId xmlns:a16="http://schemas.microsoft.com/office/drawing/2014/main" id="{10D06F35-7767-7C8D-81CF-9FD0E5EA691D}"/>
                </a:ext>
              </a:extLst>
            </p:cNvPr>
            <p:cNvCxnSpPr>
              <a:cxnSpLocks/>
            </p:cNvCxnSpPr>
            <p:nvPr/>
          </p:nvCxnSpPr>
          <p:spPr>
            <a:xfrm flipH="1">
              <a:off x="6400800" y="5029200"/>
              <a:ext cx="1143000" cy="591655"/>
            </a:xfrm>
            <a:prstGeom prst="straightConnector1">
              <a:avLst/>
            </a:prstGeom>
            <a:ln w="15875">
              <a:tailEnd type="triangle"/>
            </a:ln>
          </p:spPr>
          <p:style>
            <a:lnRef idx="1">
              <a:schemeClr val="accent1"/>
            </a:lnRef>
            <a:fillRef idx="0">
              <a:schemeClr val="accent1"/>
            </a:fillRef>
            <a:effectRef idx="0">
              <a:schemeClr val="accent1"/>
            </a:effectRef>
            <a:fontRef idx="minor">
              <a:schemeClr val="tx1"/>
            </a:fontRef>
          </p:style>
        </p:cxnSp>
      </p:grpSp>
      <p:grpSp>
        <p:nvGrpSpPr>
          <p:cNvPr id="30" name="Group 29">
            <a:extLst>
              <a:ext uri="{FF2B5EF4-FFF2-40B4-BE49-F238E27FC236}">
                <a16:creationId xmlns:a16="http://schemas.microsoft.com/office/drawing/2014/main" id="{66C3454F-D471-60DB-85B7-7ED3B86BA9B3}"/>
              </a:ext>
            </a:extLst>
          </p:cNvPr>
          <p:cNvGrpSpPr/>
          <p:nvPr/>
        </p:nvGrpSpPr>
        <p:grpSpPr>
          <a:xfrm>
            <a:off x="5329738" y="2418662"/>
            <a:ext cx="3533412" cy="1787123"/>
            <a:chOff x="5329738" y="2418662"/>
            <a:chExt cx="3533412" cy="1787123"/>
          </a:xfrm>
        </p:grpSpPr>
        <p:pic>
          <p:nvPicPr>
            <p:cNvPr id="21" name="Picture 20">
              <a:extLst>
                <a:ext uri="{FF2B5EF4-FFF2-40B4-BE49-F238E27FC236}">
                  <a16:creationId xmlns:a16="http://schemas.microsoft.com/office/drawing/2014/main" id="{E20FFADD-47EE-B712-0025-562F8663BD3D}"/>
                </a:ext>
              </a:extLst>
            </p:cNvPr>
            <p:cNvPicPr>
              <a:picLocks noChangeAspect="1"/>
            </p:cNvPicPr>
            <p:nvPr/>
          </p:nvPicPr>
          <p:blipFill>
            <a:blip r:embed="rId6"/>
            <a:stretch>
              <a:fillRect/>
            </a:stretch>
          </p:blipFill>
          <p:spPr>
            <a:xfrm>
              <a:off x="6628270" y="2418662"/>
              <a:ext cx="2234880" cy="1688687"/>
            </a:xfrm>
            <a:prstGeom prst="rect">
              <a:avLst/>
            </a:prstGeom>
          </p:spPr>
        </p:pic>
        <p:cxnSp>
          <p:nvCxnSpPr>
            <p:cNvPr id="27" name="Straight Arrow Connector 26">
              <a:extLst>
                <a:ext uri="{FF2B5EF4-FFF2-40B4-BE49-F238E27FC236}">
                  <a16:creationId xmlns:a16="http://schemas.microsoft.com/office/drawing/2014/main" id="{4AB8ECE7-340D-3CF2-4238-3EAE01C11B64}"/>
                </a:ext>
              </a:extLst>
            </p:cNvPr>
            <p:cNvCxnSpPr>
              <a:cxnSpLocks/>
            </p:cNvCxnSpPr>
            <p:nvPr/>
          </p:nvCxnSpPr>
          <p:spPr>
            <a:xfrm flipH="1">
              <a:off x="5329738" y="3108873"/>
              <a:ext cx="2316490" cy="1096912"/>
            </a:xfrm>
            <a:prstGeom prst="straightConnector1">
              <a:avLst/>
            </a:prstGeom>
            <a:ln w="15875">
              <a:tailEnd type="triangle"/>
            </a:ln>
          </p:spPr>
          <p:style>
            <a:lnRef idx="1">
              <a:schemeClr val="accent1"/>
            </a:lnRef>
            <a:fillRef idx="0">
              <a:schemeClr val="accent1"/>
            </a:fillRef>
            <a:effectRef idx="0">
              <a:schemeClr val="accent1"/>
            </a:effectRef>
            <a:fontRef idx="minor">
              <a:schemeClr val="tx1"/>
            </a:fontRef>
          </p:style>
        </p:cxnSp>
      </p:grpSp>
      <p:sp>
        <p:nvSpPr>
          <p:cNvPr id="31" name="Oval 30">
            <a:extLst>
              <a:ext uri="{FF2B5EF4-FFF2-40B4-BE49-F238E27FC236}">
                <a16:creationId xmlns:a16="http://schemas.microsoft.com/office/drawing/2014/main" id="{64409614-64C5-C197-79A7-223BBAD62B47}"/>
              </a:ext>
            </a:extLst>
          </p:cNvPr>
          <p:cNvSpPr/>
          <p:nvPr/>
        </p:nvSpPr>
        <p:spPr>
          <a:xfrm rot="17170492">
            <a:off x="8138076" y="2977801"/>
            <a:ext cx="404623" cy="132730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E61359FA-73D2-6EE5-0DBE-A82F2C002A4A}"/>
              </a:ext>
            </a:extLst>
          </p:cNvPr>
          <p:cNvSpPr/>
          <p:nvPr/>
        </p:nvSpPr>
        <p:spPr>
          <a:xfrm>
            <a:off x="6817092" y="6103711"/>
            <a:ext cx="1826141" cy="369332"/>
          </a:xfrm>
          <a:prstGeom prst="rect">
            <a:avLst/>
          </a:prstGeom>
        </p:spPr>
        <p:txBody>
          <a:bodyPr wrap="none">
            <a:spAutoFit/>
          </a:bodyPr>
          <a:lstStyle/>
          <a:p>
            <a:r>
              <a:rPr lang="en-US" dirty="0"/>
              <a:t>arXiv:1804.00579</a:t>
            </a:r>
          </a:p>
        </p:txBody>
      </p:sp>
    </p:spTree>
    <p:extLst>
      <p:ext uri="{BB962C8B-B14F-4D97-AF65-F5344CB8AC3E}">
        <p14:creationId xmlns:p14="http://schemas.microsoft.com/office/powerpoint/2010/main" val="1875128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20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Localized zero mode with a linear tail</a:t>
            </a:r>
          </a:p>
        </p:txBody>
      </p:sp>
      <p:sp>
        <p:nvSpPr>
          <p:cNvPr id="4" name="Slide Number Placeholder 3"/>
          <p:cNvSpPr>
            <a:spLocks noGrp="1"/>
          </p:cNvSpPr>
          <p:nvPr>
            <p:ph type="sldNum" sz="quarter" idx="12"/>
          </p:nvPr>
        </p:nvSpPr>
        <p:spPr/>
        <p:txBody>
          <a:bodyPr/>
          <a:lstStyle/>
          <a:p>
            <a:fld id="{52153DF3-6A72-4AE0-9D87-630063629155}" type="slidenum">
              <a:rPr lang="en-US" smtClean="0"/>
              <a:t>24</a:t>
            </a:fld>
            <a:endParaRPr lang="en-US"/>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8106" y="3963379"/>
            <a:ext cx="3567788" cy="2894621"/>
          </a:xfrm>
          <a:prstGeom prst="rect">
            <a:avLst/>
          </a:prstGeom>
        </p:spPr>
      </p:pic>
      <p:pic>
        <p:nvPicPr>
          <p:cNvPr id="5" name="Picture 4"/>
          <p:cNvPicPr>
            <a:picLocks noChangeAspect="1"/>
          </p:cNvPicPr>
          <p:nvPr/>
        </p:nvPicPr>
        <p:blipFill>
          <a:blip r:embed="rId3"/>
          <a:stretch>
            <a:fillRect/>
          </a:stretch>
        </p:blipFill>
        <p:spPr>
          <a:xfrm>
            <a:off x="0" y="1600200"/>
            <a:ext cx="9144000" cy="2116965"/>
          </a:xfrm>
          <a:prstGeom prst="rect">
            <a:avLst/>
          </a:prstGeom>
        </p:spPr>
      </p:pic>
      <p:sp>
        <p:nvSpPr>
          <p:cNvPr id="8" name="Rectangle 7"/>
          <p:cNvSpPr/>
          <p:nvPr/>
        </p:nvSpPr>
        <p:spPr>
          <a:xfrm>
            <a:off x="6860659" y="4953000"/>
            <a:ext cx="1826141" cy="369332"/>
          </a:xfrm>
          <a:prstGeom prst="rect">
            <a:avLst/>
          </a:prstGeom>
        </p:spPr>
        <p:txBody>
          <a:bodyPr wrap="none">
            <a:spAutoFit/>
          </a:bodyPr>
          <a:lstStyle/>
          <a:p>
            <a:r>
              <a:rPr lang="en-US" dirty="0"/>
              <a:t>arXiv:1804.00579</a:t>
            </a:r>
          </a:p>
        </p:txBody>
      </p:sp>
    </p:spTree>
    <p:extLst>
      <p:ext uri="{BB962C8B-B14F-4D97-AF65-F5344CB8AC3E}">
        <p14:creationId xmlns:p14="http://schemas.microsoft.com/office/powerpoint/2010/main" val="44664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sp>
        <p:nvSpPr>
          <p:cNvPr id="40" name="Slide Number Placeholder 39"/>
          <p:cNvSpPr>
            <a:spLocks noGrp="1"/>
          </p:cNvSpPr>
          <p:nvPr>
            <p:ph type="sldNum" sz="quarter" idx="12"/>
          </p:nvPr>
        </p:nvSpPr>
        <p:spPr/>
        <p:txBody>
          <a:bodyPr/>
          <a:lstStyle/>
          <a:p>
            <a:fld id="{52153DF3-6A72-4AE0-9D87-630063629155}" type="slidenum">
              <a:rPr lang="en-US" smtClean="0"/>
              <a:t>25</a:t>
            </a:fld>
            <a:endParaRPr lang="en-US"/>
          </a:p>
        </p:txBody>
      </p:sp>
      <p:sp>
        <p:nvSpPr>
          <p:cNvPr id="7" name="TextBox 6">
            <a:extLst>
              <a:ext uri="{FF2B5EF4-FFF2-40B4-BE49-F238E27FC236}">
                <a16:creationId xmlns:a16="http://schemas.microsoft.com/office/drawing/2014/main" id="{F957E4E9-F195-5B68-6A6F-659AFAEE077B}"/>
              </a:ext>
            </a:extLst>
          </p:cNvPr>
          <p:cNvSpPr txBox="1"/>
          <p:nvPr/>
        </p:nvSpPr>
        <p:spPr>
          <a:xfrm>
            <a:off x="685800" y="2133600"/>
            <a:ext cx="6248400" cy="553998"/>
          </a:xfrm>
          <a:prstGeom prst="rect">
            <a:avLst/>
          </a:prstGeom>
          <a:noFill/>
        </p:spPr>
        <p:txBody>
          <a:bodyPr wrap="square" rtlCol="0">
            <a:spAutoFit/>
          </a:bodyPr>
          <a:lstStyle/>
          <a:p>
            <a:r>
              <a:rPr lang="en-US" sz="3000" dirty="0"/>
              <a:t>(2) Hyper-dimensional Bloch sphere </a:t>
            </a:r>
          </a:p>
        </p:txBody>
      </p:sp>
      <p:sp>
        <p:nvSpPr>
          <p:cNvPr id="8" name="Slide Number Placeholder 3">
            <a:extLst>
              <a:ext uri="{FF2B5EF4-FFF2-40B4-BE49-F238E27FC236}">
                <a16:creationId xmlns:a16="http://schemas.microsoft.com/office/drawing/2014/main" id="{9B8A6504-4EFA-97EB-1352-578D02680B29}"/>
              </a:ext>
            </a:extLst>
          </p:cNvPr>
          <p:cNvSpPr txBox="1">
            <a:spLocks/>
          </p:cNvSpPr>
          <p:nvPr/>
        </p:nvSpPr>
        <p:spPr>
          <a:xfrm>
            <a:off x="6262816" y="7499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2153DF3-6A72-4AE0-9D87-630063629155}" type="slidenum">
              <a:rPr lang="en-US" smtClean="0"/>
              <a:pPr/>
              <a:t>25</a:t>
            </a:fld>
            <a:endParaRPr lang="en-US"/>
          </a:p>
        </p:txBody>
      </p:sp>
      <p:pic>
        <p:nvPicPr>
          <p:cNvPr id="3074" name="Picture 2">
            <a:extLst>
              <a:ext uri="{FF2B5EF4-FFF2-40B4-BE49-F238E27FC236}">
                <a16:creationId xmlns:a16="http://schemas.microsoft.com/office/drawing/2014/main" id="{C973D914-5024-A0AD-F82E-A13DB161EC7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9000" y="3605526"/>
            <a:ext cx="2651019" cy="28194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8A5F2BB-1C0C-9332-E97C-94FC8D241D3B}"/>
                  </a:ext>
                </a:extLst>
              </p:cNvPr>
              <p:cNvSpPr txBox="1"/>
              <p:nvPr/>
            </p:nvSpPr>
            <p:spPr>
              <a:xfrm>
                <a:off x="1219322" y="3005362"/>
                <a:ext cx="7534883" cy="1200329"/>
              </a:xfrm>
              <a:prstGeom prst="rect">
                <a:avLst/>
              </a:prstGeom>
              <a:noFill/>
            </p:spPr>
            <p:txBody>
              <a:bodyPr wrap="none" rtlCol="0">
                <a:spAutoFit/>
              </a:bodyPr>
              <a:lstStyle/>
              <a:p>
                <a:pPr marL="285750" indent="-285750">
                  <a:buFont typeface="Arial" panose="020B0604020202020204" pitchFamily="34" charset="0"/>
                  <a:buChar char="•"/>
                </a:pPr>
                <a:r>
                  <a:rPr lang="en-US" sz="2400" dirty="0"/>
                  <a:t>A Bloch sphere describes the superposition of two states</a:t>
                </a:r>
              </a:p>
              <a:p>
                <a:r>
                  <a:rPr lang="en-US" sz="2400" dirty="0"/>
                  <a:t>    e.g., </a:t>
                </a:r>
                <a14:m>
                  <m:oMath xmlns:m="http://schemas.openxmlformats.org/officeDocument/2006/math">
                    <m:r>
                      <a:rPr lang="en-US" sz="2400" b="0" i="1" dirty="0" smtClean="0">
                        <a:latin typeface="Cambria Math" panose="02040503050406030204" pitchFamily="18" charset="0"/>
                      </a:rPr>
                      <m:t>|0⟩</m:t>
                    </m:r>
                  </m:oMath>
                </a14:m>
                <a:r>
                  <a:rPr lang="en-US" sz="2400" dirty="0"/>
                  <a:t> and </a:t>
                </a:r>
                <a14:m>
                  <m:oMath xmlns:m="http://schemas.openxmlformats.org/officeDocument/2006/math">
                    <m:r>
                      <a:rPr lang="en-US" sz="2400" b="0" i="1" smtClean="0">
                        <a:latin typeface="Cambria Math" panose="02040503050406030204" pitchFamily="18" charset="0"/>
                      </a:rPr>
                      <m:t>|1⟩</m:t>
                    </m:r>
                  </m:oMath>
                </a14:m>
                <a:r>
                  <a:rPr lang="en-US" sz="2400" dirty="0"/>
                  <a:t>) </a:t>
                </a:r>
              </a:p>
              <a:p>
                <a:endParaRPr lang="en-US" sz="2400" dirty="0"/>
              </a:p>
            </p:txBody>
          </p:sp>
        </mc:Choice>
        <mc:Fallback xmlns="">
          <p:sp>
            <p:nvSpPr>
              <p:cNvPr id="3" name="TextBox 2">
                <a:extLst>
                  <a:ext uri="{FF2B5EF4-FFF2-40B4-BE49-F238E27FC236}">
                    <a16:creationId xmlns:a16="http://schemas.microsoft.com/office/drawing/2014/main" id="{D8A5F2BB-1C0C-9332-E97C-94FC8D241D3B}"/>
                  </a:ext>
                </a:extLst>
              </p:cNvPr>
              <p:cNvSpPr txBox="1">
                <a:spLocks noRot="1" noChangeAspect="1" noMove="1" noResize="1" noEditPoints="1" noAdjustHandles="1" noChangeArrowheads="1" noChangeShapeType="1" noTextEdit="1"/>
              </p:cNvSpPr>
              <p:nvPr/>
            </p:nvSpPr>
            <p:spPr>
              <a:xfrm>
                <a:off x="1219322" y="3005362"/>
                <a:ext cx="7534883" cy="1200329"/>
              </a:xfrm>
              <a:prstGeom prst="rect">
                <a:avLst/>
              </a:prstGeom>
              <a:blipFill>
                <a:blip r:embed="rId4"/>
                <a:stretch>
                  <a:fillRect l="-1052" t="-4061" r="-405"/>
                </a:stretch>
              </a:blipFill>
            </p:spPr>
            <p:txBody>
              <a:bodyPr/>
              <a:lstStyle/>
              <a:p>
                <a:r>
                  <a:rPr lang="en-US">
                    <a:noFill/>
                  </a:rPr>
                  <a:t> </a:t>
                </a:r>
              </a:p>
            </p:txBody>
          </p:sp>
        </mc:Fallback>
      </mc:AlternateContent>
    </p:spTree>
    <p:extLst>
      <p:ext uri="{BB962C8B-B14F-4D97-AF65-F5344CB8AC3E}">
        <p14:creationId xmlns:p14="http://schemas.microsoft.com/office/powerpoint/2010/main" val="1829836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sp>
        <p:nvSpPr>
          <p:cNvPr id="40" name="Slide Number Placeholder 39"/>
          <p:cNvSpPr>
            <a:spLocks noGrp="1"/>
          </p:cNvSpPr>
          <p:nvPr>
            <p:ph type="sldNum" sz="quarter" idx="12"/>
          </p:nvPr>
        </p:nvSpPr>
        <p:spPr/>
        <p:txBody>
          <a:bodyPr/>
          <a:lstStyle/>
          <a:p>
            <a:fld id="{52153DF3-6A72-4AE0-9D87-630063629155}" type="slidenum">
              <a:rPr lang="en-US" smtClean="0"/>
              <a:t>26</a:t>
            </a:fld>
            <a:endParaRPr lang="en-US"/>
          </a:p>
        </p:txBody>
      </p:sp>
      <p:sp>
        <p:nvSpPr>
          <p:cNvPr id="7" name="TextBox 6">
            <a:extLst>
              <a:ext uri="{FF2B5EF4-FFF2-40B4-BE49-F238E27FC236}">
                <a16:creationId xmlns:a16="http://schemas.microsoft.com/office/drawing/2014/main" id="{F957E4E9-F195-5B68-6A6F-659AFAEE077B}"/>
              </a:ext>
            </a:extLst>
          </p:cNvPr>
          <p:cNvSpPr txBox="1"/>
          <p:nvPr/>
        </p:nvSpPr>
        <p:spPr>
          <a:xfrm>
            <a:off x="685800" y="2133600"/>
            <a:ext cx="6248400" cy="553998"/>
          </a:xfrm>
          <a:prstGeom prst="rect">
            <a:avLst/>
          </a:prstGeom>
          <a:noFill/>
        </p:spPr>
        <p:txBody>
          <a:bodyPr wrap="square" rtlCol="0">
            <a:spAutoFit/>
          </a:bodyPr>
          <a:lstStyle/>
          <a:p>
            <a:r>
              <a:rPr lang="en-US" sz="3000" dirty="0"/>
              <a:t>(2) Hyper-dimensional Bloch sphere </a:t>
            </a:r>
          </a:p>
        </p:txBody>
      </p:sp>
      <p:sp>
        <p:nvSpPr>
          <p:cNvPr id="8" name="Slide Number Placeholder 3">
            <a:extLst>
              <a:ext uri="{FF2B5EF4-FFF2-40B4-BE49-F238E27FC236}">
                <a16:creationId xmlns:a16="http://schemas.microsoft.com/office/drawing/2014/main" id="{9B8A6504-4EFA-97EB-1352-578D02680B29}"/>
              </a:ext>
            </a:extLst>
          </p:cNvPr>
          <p:cNvSpPr txBox="1">
            <a:spLocks/>
          </p:cNvSpPr>
          <p:nvPr/>
        </p:nvSpPr>
        <p:spPr>
          <a:xfrm>
            <a:off x="6262816" y="7499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2153DF3-6A72-4AE0-9D87-630063629155}" type="slidenum">
              <a:rPr lang="en-US" smtClean="0"/>
              <a:pPr/>
              <a:t>26</a:t>
            </a:fld>
            <a:endParaRPr lang="en-US"/>
          </a:p>
        </p:txBody>
      </p:sp>
      <p:sp>
        <p:nvSpPr>
          <p:cNvPr id="3" name="TextBox 2">
            <a:extLst>
              <a:ext uri="{FF2B5EF4-FFF2-40B4-BE49-F238E27FC236}">
                <a16:creationId xmlns:a16="http://schemas.microsoft.com/office/drawing/2014/main" id="{D8A5F2BB-1C0C-9332-E97C-94FC8D241D3B}"/>
              </a:ext>
            </a:extLst>
          </p:cNvPr>
          <p:cNvSpPr txBox="1"/>
          <p:nvPr/>
        </p:nvSpPr>
        <p:spPr>
          <a:xfrm>
            <a:off x="1219322" y="3005362"/>
            <a:ext cx="7931980" cy="4154984"/>
          </a:xfrm>
          <a:prstGeom prst="rect">
            <a:avLst/>
          </a:prstGeom>
          <a:noFill/>
        </p:spPr>
        <p:txBody>
          <a:bodyPr wrap="none" rtlCol="0">
            <a:spAutoFit/>
          </a:bodyPr>
          <a:lstStyle/>
          <a:p>
            <a:pPr marL="285750" indent="-285750">
              <a:buFont typeface="Arial" panose="020B0604020202020204" pitchFamily="34" charset="0"/>
              <a:buChar char="•"/>
            </a:pPr>
            <a:r>
              <a:rPr lang="en-US" sz="2400" dirty="0"/>
              <a:t>What if the Hilbert space is larger, e.g., for a 4-level system?</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For any state on BS1 and another state on BS2, use them as </a:t>
            </a:r>
          </a:p>
          <a:p>
            <a:r>
              <a:rPr lang="en-US" sz="2400" dirty="0"/>
              <a:t>    the polar states to construct BS 3 </a:t>
            </a:r>
          </a:p>
          <a:p>
            <a:endParaRPr lang="en-US" sz="2400" dirty="0"/>
          </a:p>
          <a:p>
            <a:pPr marL="342900" indent="-342900">
              <a:buFont typeface="Arial" panose="020B0604020202020204" pitchFamily="34" charset="0"/>
              <a:buChar char="•"/>
            </a:pPr>
            <a:r>
              <a:rPr lang="en-US" sz="2400" dirty="0">
                <a:solidFill>
                  <a:srgbClr val="C76239"/>
                </a:solidFill>
              </a:rPr>
              <a:t>A key question:</a:t>
            </a:r>
            <a:r>
              <a:rPr lang="en-US" sz="2400" dirty="0"/>
              <a:t> Can we move a physical state on </a:t>
            </a:r>
          </a:p>
          <a:p>
            <a:r>
              <a:rPr lang="en-US" sz="2400" dirty="0"/>
              <a:t>     these spheres INDEPENDENTLY? </a:t>
            </a:r>
          </a:p>
          <a:p>
            <a:endParaRPr lang="en-US" sz="2400" dirty="0"/>
          </a:p>
        </p:txBody>
      </p:sp>
      <p:pic>
        <p:nvPicPr>
          <p:cNvPr id="4" name="Picture 3" descr="\documentclass{article}&#10;\usepackage{amsmath}&#10;\pagestyle{empty}&#10;\begin{document}&#10;&#10;&#10;$\Psi = c_0|0\rangle+c_1|1\rangle+c_2|2\rangle+c_3|3\rangle$&#10;&#10;\end{document}" title="IguanaTex Bitmap Display">
            <a:extLst>
              <a:ext uri="{FF2B5EF4-FFF2-40B4-BE49-F238E27FC236}">
                <a16:creationId xmlns:a16="http://schemas.microsoft.com/office/drawing/2014/main" id="{1909B30C-7390-AACD-B1CA-A38F4440F464}"/>
              </a:ext>
            </a:extLst>
          </p:cNvPr>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2590800" y="3731768"/>
            <a:ext cx="4191086" cy="305371"/>
          </a:xfrm>
          <a:prstGeom prst="rect">
            <a:avLst/>
          </a:prstGeom>
        </p:spPr>
      </p:pic>
      <p:grpSp>
        <p:nvGrpSpPr>
          <p:cNvPr id="10" name="Group 9">
            <a:extLst>
              <a:ext uri="{FF2B5EF4-FFF2-40B4-BE49-F238E27FC236}">
                <a16:creationId xmlns:a16="http://schemas.microsoft.com/office/drawing/2014/main" id="{39C52C49-1609-D1AE-10DF-6697838AA437}"/>
              </a:ext>
            </a:extLst>
          </p:cNvPr>
          <p:cNvGrpSpPr/>
          <p:nvPr/>
        </p:nvGrpSpPr>
        <p:grpSpPr>
          <a:xfrm>
            <a:off x="3048000" y="3607533"/>
            <a:ext cx="2057402" cy="1061829"/>
            <a:chOff x="3048000" y="3601165"/>
            <a:chExt cx="2057402" cy="1061829"/>
          </a:xfrm>
        </p:grpSpPr>
        <p:sp>
          <p:nvSpPr>
            <p:cNvPr id="5" name="Oval 4">
              <a:extLst>
                <a:ext uri="{FF2B5EF4-FFF2-40B4-BE49-F238E27FC236}">
                  <a16:creationId xmlns:a16="http://schemas.microsoft.com/office/drawing/2014/main" id="{9BFC23B8-9E9A-7669-BB38-F1640F272ECB}"/>
                </a:ext>
              </a:extLst>
            </p:cNvPr>
            <p:cNvSpPr/>
            <p:nvPr/>
          </p:nvSpPr>
          <p:spPr>
            <a:xfrm rot="16200000">
              <a:off x="3797458" y="2851707"/>
              <a:ext cx="558485" cy="205740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392365F1-7A0C-5565-6AE6-A179CB8AC157}"/>
                </a:ext>
              </a:extLst>
            </p:cNvPr>
            <p:cNvSpPr txBox="1"/>
            <p:nvPr/>
          </p:nvSpPr>
          <p:spPr>
            <a:xfrm>
              <a:off x="3657600" y="4201329"/>
              <a:ext cx="716863" cy="461665"/>
            </a:xfrm>
            <a:prstGeom prst="rect">
              <a:avLst/>
            </a:prstGeom>
            <a:noFill/>
          </p:spPr>
          <p:txBody>
            <a:bodyPr wrap="none" rtlCol="0">
              <a:spAutoFit/>
            </a:bodyPr>
            <a:lstStyle/>
            <a:p>
              <a:r>
                <a:rPr lang="en-US" sz="2400" dirty="0"/>
                <a:t>BS 1</a:t>
              </a:r>
            </a:p>
          </p:txBody>
        </p:sp>
      </p:grpSp>
      <p:grpSp>
        <p:nvGrpSpPr>
          <p:cNvPr id="11" name="Group 10">
            <a:extLst>
              <a:ext uri="{FF2B5EF4-FFF2-40B4-BE49-F238E27FC236}">
                <a16:creationId xmlns:a16="http://schemas.microsoft.com/office/drawing/2014/main" id="{0B0A70FE-442D-C6BD-4341-ADEF06FD64ED}"/>
              </a:ext>
            </a:extLst>
          </p:cNvPr>
          <p:cNvGrpSpPr/>
          <p:nvPr/>
        </p:nvGrpSpPr>
        <p:grpSpPr>
          <a:xfrm>
            <a:off x="4907068" y="3607533"/>
            <a:ext cx="2057402" cy="1061829"/>
            <a:chOff x="3048000" y="3601165"/>
            <a:chExt cx="2057402" cy="1061829"/>
          </a:xfrm>
        </p:grpSpPr>
        <p:sp>
          <p:nvSpPr>
            <p:cNvPr id="12" name="Oval 11">
              <a:extLst>
                <a:ext uri="{FF2B5EF4-FFF2-40B4-BE49-F238E27FC236}">
                  <a16:creationId xmlns:a16="http://schemas.microsoft.com/office/drawing/2014/main" id="{84EECC4E-33FD-10D0-A6D5-FD6C762D9B23}"/>
                </a:ext>
              </a:extLst>
            </p:cNvPr>
            <p:cNvSpPr/>
            <p:nvPr/>
          </p:nvSpPr>
          <p:spPr>
            <a:xfrm rot="16200000">
              <a:off x="3797458" y="2851707"/>
              <a:ext cx="558485" cy="205740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C0D33304-4CF5-E475-8BD9-2E87CC7607EE}"/>
                </a:ext>
              </a:extLst>
            </p:cNvPr>
            <p:cNvSpPr txBox="1"/>
            <p:nvPr/>
          </p:nvSpPr>
          <p:spPr>
            <a:xfrm>
              <a:off x="3657600" y="4201329"/>
              <a:ext cx="716863" cy="461665"/>
            </a:xfrm>
            <a:prstGeom prst="rect">
              <a:avLst/>
            </a:prstGeom>
            <a:noFill/>
          </p:spPr>
          <p:txBody>
            <a:bodyPr wrap="none" rtlCol="0">
              <a:spAutoFit/>
            </a:bodyPr>
            <a:lstStyle/>
            <a:p>
              <a:r>
                <a:rPr lang="en-US" sz="2400" dirty="0"/>
                <a:t>BS 2</a:t>
              </a:r>
            </a:p>
          </p:txBody>
        </p:sp>
      </p:grpSp>
    </p:spTree>
    <p:extLst>
      <p:ext uri="{BB962C8B-B14F-4D97-AF65-F5344CB8AC3E}">
        <p14:creationId xmlns:p14="http://schemas.microsoft.com/office/powerpoint/2010/main" val="1591286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sp>
        <p:nvSpPr>
          <p:cNvPr id="40" name="Slide Number Placeholder 39"/>
          <p:cNvSpPr>
            <a:spLocks noGrp="1"/>
          </p:cNvSpPr>
          <p:nvPr>
            <p:ph type="sldNum" sz="quarter" idx="12"/>
          </p:nvPr>
        </p:nvSpPr>
        <p:spPr/>
        <p:txBody>
          <a:bodyPr/>
          <a:lstStyle/>
          <a:p>
            <a:fld id="{52153DF3-6A72-4AE0-9D87-630063629155}" type="slidenum">
              <a:rPr lang="en-US" smtClean="0"/>
              <a:t>27</a:t>
            </a:fld>
            <a:endParaRPr lang="en-US"/>
          </a:p>
        </p:txBody>
      </p:sp>
      <p:sp>
        <p:nvSpPr>
          <p:cNvPr id="7" name="TextBox 6">
            <a:extLst>
              <a:ext uri="{FF2B5EF4-FFF2-40B4-BE49-F238E27FC236}">
                <a16:creationId xmlns:a16="http://schemas.microsoft.com/office/drawing/2014/main" id="{F957E4E9-F195-5B68-6A6F-659AFAEE077B}"/>
              </a:ext>
            </a:extLst>
          </p:cNvPr>
          <p:cNvSpPr txBox="1"/>
          <p:nvPr/>
        </p:nvSpPr>
        <p:spPr>
          <a:xfrm>
            <a:off x="685800" y="2133600"/>
            <a:ext cx="6248400" cy="553998"/>
          </a:xfrm>
          <a:prstGeom prst="rect">
            <a:avLst/>
          </a:prstGeom>
          <a:noFill/>
        </p:spPr>
        <p:txBody>
          <a:bodyPr wrap="square" rtlCol="0">
            <a:spAutoFit/>
          </a:bodyPr>
          <a:lstStyle/>
          <a:p>
            <a:r>
              <a:rPr lang="en-US" sz="3000" dirty="0"/>
              <a:t>(2) Hyper-dimensional Bloch sphere </a:t>
            </a:r>
          </a:p>
        </p:txBody>
      </p:sp>
      <p:sp>
        <p:nvSpPr>
          <p:cNvPr id="8" name="Slide Number Placeholder 3">
            <a:extLst>
              <a:ext uri="{FF2B5EF4-FFF2-40B4-BE49-F238E27FC236}">
                <a16:creationId xmlns:a16="http://schemas.microsoft.com/office/drawing/2014/main" id="{9B8A6504-4EFA-97EB-1352-578D02680B29}"/>
              </a:ext>
            </a:extLst>
          </p:cNvPr>
          <p:cNvSpPr txBox="1">
            <a:spLocks/>
          </p:cNvSpPr>
          <p:nvPr/>
        </p:nvSpPr>
        <p:spPr>
          <a:xfrm>
            <a:off x="6262816" y="7499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2153DF3-6A72-4AE0-9D87-630063629155}" type="slidenum">
              <a:rPr lang="en-US" smtClean="0"/>
              <a:pPr/>
              <a:t>27</a:t>
            </a:fld>
            <a:endParaRPr lang="en-US"/>
          </a:p>
        </p:txBody>
      </p:sp>
      <p:sp>
        <p:nvSpPr>
          <p:cNvPr id="3" name="TextBox 2">
            <a:extLst>
              <a:ext uri="{FF2B5EF4-FFF2-40B4-BE49-F238E27FC236}">
                <a16:creationId xmlns:a16="http://schemas.microsoft.com/office/drawing/2014/main" id="{D8A5F2BB-1C0C-9332-E97C-94FC8D241D3B}"/>
              </a:ext>
            </a:extLst>
          </p:cNvPr>
          <p:cNvSpPr txBox="1"/>
          <p:nvPr/>
        </p:nvSpPr>
        <p:spPr>
          <a:xfrm>
            <a:off x="1219322" y="3005362"/>
            <a:ext cx="473206" cy="830997"/>
          </a:xfrm>
          <a:prstGeom prst="rect">
            <a:avLst/>
          </a:prstGeom>
          <a:noFill/>
        </p:spPr>
        <p:txBody>
          <a:bodyPr wrap="none" rtlCol="0">
            <a:spAutoFit/>
          </a:bodyPr>
          <a:lstStyle/>
          <a:p>
            <a:pPr marL="285750" indent="-285750">
              <a:buFont typeface="Arial" panose="020B0604020202020204" pitchFamily="34" charset="0"/>
              <a:buChar char="•"/>
            </a:pPr>
            <a:endParaRPr lang="en-US" sz="2400" dirty="0"/>
          </a:p>
          <a:p>
            <a:endParaRPr lang="en-US" sz="2400" dirty="0"/>
          </a:p>
        </p:txBody>
      </p:sp>
      <p:pic>
        <p:nvPicPr>
          <p:cNvPr id="6" name="Picture 5">
            <a:extLst>
              <a:ext uri="{FF2B5EF4-FFF2-40B4-BE49-F238E27FC236}">
                <a16:creationId xmlns:a16="http://schemas.microsoft.com/office/drawing/2014/main" id="{4A49B291-D295-3641-C853-08A8605B5920}"/>
              </a:ext>
            </a:extLst>
          </p:cNvPr>
          <p:cNvPicPr>
            <a:picLocks noChangeAspect="1"/>
          </p:cNvPicPr>
          <p:nvPr/>
        </p:nvPicPr>
        <p:blipFill>
          <a:blip r:embed="rId3"/>
          <a:stretch>
            <a:fillRect/>
          </a:stretch>
        </p:blipFill>
        <p:spPr>
          <a:xfrm>
            <a:off x="304800" y="2819400"/>
            <a:ext cx="8382000" cy="1428408"/>
          </a:xfrm>
          <a:prstGeom prst="rect">
            <a:avLst/>
          </a:prstGeom>
        </p:spPr>
      </p:pic>
      <p:pic>
        <p:nvPicPr>
          <p:cNvPr id="10" name="Picture 9">
            <a:extLst>
              <a:ext uri="{FF2B5EF4-FFF2-40B4-BE49-F238E27FC236}">
                <a16:creationId xmlns:a16="http://schemas.microsoft.com/office/drawing/2014/main" id="{EB47A450-DC48-17BC-AAC6-421CD932EDFB}"/>
              </a:ext>
            </a:extLst>
          </p:cNvPr>
          <p:cNvPicPr>
            <a:picLocks noChangeAspect="1"/>
          </p:cNvPicPr>
          <p:nvPr/>
        </p:nvPicPr>
        <p:blipFill>
          <a:blip r:embed="rId4"/>
          <a:stretch>
            <a:fillRect/>
          </a:stretch>
        </p:blipFill>
        <p:spPr>
          <a:xfrm>
            <a:off x="2101378" y="4247808"/>
            <a:ext cx="4800600" cy="2373468"/>
          </a:xfrm>
          <a:prstGeom prst="rect">
            <a:avLst/>
          </a:prstGeom>
        </p:spPr>
      </p:pic>
      <p:grpSp>
        <p:nvGrpSpPr>
          <p:cNvPr id="17" name="Group 16">
            <a:extLst>
              <a:ext uri="{FF2B5EF4-FFF2-40B4-BE49-F238E27FC236}">
                <a16:creationId xmlns:a16="http://schemas.microsoft.com/office/drawing/2014/main" id="{BFC7ABD3-CCC3-7AC3-A3D1-F1950D378ECB}"/>
              </a:ext>
            </a:extLst>
          </p:cNvPr>
          <p:cNvGrpSpPr/>
          <p:nvPr/>
        </p:nvGrpSpPr>
        <p:grpSpPr>
          <a:xfrm>
            <a:off x="914400" y="2793773"/>
            <a:ext cx="6629034" cy="1500228"/>
            <a:chOff x="914768" y="2794672"/>
            <a:chExt cx="6629034" cy="1500228"/>
          </a:xfrm>
        </p:grpSpPr>
        <p:sp>
          <p:nvSpPr>
            <p:cNvPr id="12" name="Oval 11">
              <a:extLst>
                <a:ext uri="{FF2B5EF4-FFF2-40B4-BE49-F238E27FC236}">
                  <a16:creationId xmlns:a16="http://schemas.microsoft.com/office/drawing/2014/main" id="{DB513EBF-A0A3-0D45-A85C-C1A0B63F9F9E}"/>
                </a:ext>
              </a:extLst>
            </p:cNvPr>
            <p:cNvSpPr/>
            <p:nvPr/>
          </p:nvSpPr>
          <p:spPr>
            <a:xfrm rot="16200000">
              <a:off x="940325" y="2769115"/>
              <a:ext cx="558485" cy="60959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id="{165EDA73-BE3C-9627-9576-887BD7CCEB93}"/>
                </a:ext>
              </a:extLst>
            </p:cNvPr>
            <p:cNvSpPr/>
            <p:nvPr/>
          </p:nvSpPr>
          <p:spPr>
            <a:xfrm rot="16200000">
              <a:off x="2921404" y="2972158"/>
              <a:ext cx="558485" cy="762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a:extLst>
                <a:ext uri="{FF2B5EF4-FFF2-40B4-BE49-F238E27FC236}">
                  <a16:creationId xmlns:a16="http://schemas.microsoft.com/office/drawing/2014/main" id="{89C6D734-EE1D-F806-451E-5F5F9D63DF96}"/>
                </a:ext>
              </a:extLst>
            </p:cNvPr>
            <p:cNvSpPr/>
            <p:nvPr/>
          </p:nvSpPr>
          <p:spPr>
            <a:xfrm rot="16200000">
              <a:off x="4902481" y="3431615"/>
              <a:ext cx="558485" cy="60959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77232F15-5662-ACA8-7C52-03C7051E4A1F}"/>
                </a:ext>
              </a:extLst>
            </p:cNvPr>
            <p:cNvSpPr/>
            <p:nvPr/>
          </p:nvSpPr>
          <p:spPr>
            <a:xfrm rot="16200000">
              <a:off x="6883559" y="3634658"/>
              <a:ext cx="558485" cy="762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 name="Group 17">
            <a:extLst>
              <a:ext uri="{FF2B5EF4-FFF2-40B4-BE49-F238E27FC236}">
                <a16:creationId xmlns:a16="http://schemas.microsoft.com/office/drawing/2014/main" id="{B822CC7F-F3BC-338F-E132-6F52E0B02EC5}"/>
              </a:ext>
            </a:extLst>
          </p:cNvPr>
          <p:cNvGrpSpPr/>
          <p:nvPr/>
        </p:nvGrpSpPr>
        <p:grpSpPr>
          <a:xfrm>
            <a:off x="1673377" y="2793773"/>
            <a:ext cx="6861024" cy="1500229"/>
            <a:chOff x="914768" y="2794671"/>
            <a:chExt cx="6861024" cy="1500229"/>
          </a:xfrm>
        </p:grpSpPr>
        <p:sp>
          <p:nvSpPr>
            <p:cNvPr id="19" name="Oval 18">
              <a:extLst>
                <a:ext uri="{FF2B5EF4-FFF2-40B4-BE49-F238E27FC236}">
                  <a16:creationId xmlns:a16="http://schemas.microsoft.com/office/drawing/2014/main" id="{8DD6A6C0-3FA4-3751-9F35-9A2DE0903824}"/>
                </a:ext>
              </a:extLst>
            </p:cNvPr>
            <p:cNvSpPr/>
            <p:nvPr/>
          </p:nvSpPr>
          <p:spPr>
            <a:xfrm rot="16200000">
              <a:off x="1056137" y="2653302"/>
              <a:ext cx="558485" cy="84122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a:extLst>
                <a:ext uri="{FF2B5EF4-FFF2-40B4-BE49-F238E27FC236}">
                  <a16:creationId xmlns:a16="http://schemas.microsoft.com/office/drawing/2014/main" id="{986993FD-677C-4D3F-1877-16DFF50EB392}"/>
                </a:ext>
              </a:extLst>
            </p:cNvPr>
            <p:cNvSpPr/>
            <p:nvPr/>
          </p:nvSpPr>
          <p:spPr>
            <a:xfrm rot="16200000">
              <a:off x="3076948" y="2895958"/>
              <a:ext cx="558485" cy="91439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F906C610-9D2D-5A3C-D74D-2FCF1C717ED2}"/>
                </a:ext>
              </a:extLst>
            </p:cNvPr>
            <p:cNvSpPr/>
            <p:nvPr/>
          </p:nvSpPr>
          <p:spPr>
            <a:xfrm rot="16200000">
              <a:off x="4943726" y="3240990"/>
              <a:ext cx="558485" cy="99084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7A46900D-85D7-84F3-B9BC-116FEE28E6D4}"/>
                </a:ext>
              </a:extLst>
            </p:cNvPr>
            <p:cNvSpPr/>
            <p:nvPr/>
          </p:nvSpPr>
          <p:spPr>
            <a:xfrm rot="16200000">
              <a:off x="6999554" y="3518662"/>
              <a:ext cx="558485" cy="99399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id="{1B85B1C7-59D8-54F4-DEF2-63CC269FA43B}"/>
              </a:ext>
            </a:extLst>
          </p:cNvPr>
          <p:cNvGrpSpPr/>
          <p:nvPr/>
        </p:nvGrpSpPr>
        <p:grpSpPr>
          <a:xfrm>
            <a:off x="5032022" y="4675533"/>
            <a:ext cx="3904842" cy="1675173"/>
            <a:chOff x="5029200" y="4681177"/>
            <a:chExt cx="3904842" cy="1675173"/>
          </a:xfrm>
        </p:grpSpPr>
        <p:pic>
          <p:nvPicPr>
            <p:cNvPr id="24" name="Picture 23">
              <a:extLst>
                <a:ext uri="{FF2B5EF4-FFF2-40B4-BE49-F238E27FC236}">
                  <a16:creationId xmlns:a16="http://schemas.microsoft.com/office/drawing/2014/main" id="{15407AC1-8894-9838-9CCE-AD3A137A5D64}"/>
                </a:ext>
              </a:extLst>
            </p:cNvPr>
            <p:cNvPicPr>
              <a:picLocks noChangeAspect="1"/>
            </p:cNvPicPr>
            <p:nvPr/>
          </p:nvPicPr>
          <p:blipFill>
            <a:blip r:embed="rId5"/>
            <a:stretch>
              <a:fillRect/>
            </a:stretch>
          </p:blipFill>
          <p:spPr>
            <a:xfrm>
              <a:off x="7140768" y="4681177"/>
              <a:ext cx="1793274" cy="1675173"/>
            </a:xfrm>
            <a:prstGeom prst="rect">
              <a:avLst/>
            </a:prstGeom>
          </p:spPr>
        </p:pic>
        <p:cxnSp>
          <p:nvCxnSpPr>
            <p:cNvPr id="26" name="Straight Connector 25">
              <a:extLst>
                <a:ext uri="{FF2B5EF4-FFF2-40B4-BE49-F238E27FC236}">
                  <a16:creationId xmlns:a16="http://schemas.microsoft.com/office/drawing/2014/main" id="{8097AC1D-911E-0C09-B7E5-CE5BF4E4F6C4}"/>
                </a:ext>
              </a:extLst>
            </p:cNvPr>
            <p:cNvCxnSpPr>
              <a:cxnSpLocks/>
            </p:cNvCxnSpPr>
            <p:nvPr/>
          </p:nvCxnSpPr>
          <p:spPr>
            <a:xfrm flipV="1">
              <a:off x="5029200" y="4698727"/>
              <a:ext cx="2111568" cy="711473"/>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A7D40B3F-A20B-8F95-7FB6-C2663E32784D}"/>
                </a:ext>
              </a:extLst>
            </p:cNvPr>
            <p:cNvCxnSpPr>
              <a:cxnSpLocks/>
            </p:cNvCxnSpPr>
            <p:nvPr/>
          </p:nvCxnSpPr>
          <p:spPr>
            <a:xfrm>
              <a:off x="5029200" y="5478276"/>
              <a:ext cx="2111568" cy="854262"/>
            </a:xfrm>
            <a:prstGeom prst="line">
              <a:avLst/>
            </a:prstGeom>
          </p:spPr>
          <p:style>
            <a:lnRef idx="1">
              <a:schemeClr val="dk1"/>
            </a:lnRef>
            <a:fillRef idx="0">
              <a:schemeClr val="dk1"/>
            </a:fillRef>
            <a:effectRef idx="0">
              <a:schemeClr val="dk1"/>
            </a:effectRef>
            <a:fontRef idx="minor">
              <a:schemeClr val="tx1"/>
            </a:fontRef>
          </p:style>
        </p:cxnSp>
      </p:grpSp>
      <p:sp>
        <p:nvSpPr>
          <p:cNvPr id="33" name="Oval 32">
            <a:extLst>
              <a:ext uri="{FF2B5EF4-FFF2-40B4-BE49-F238E27FC236}">
                <a16:creationId xmlns:a16="http://schemas.microsoft.com/office/drawing/2014/main" id="{0B4A4926-CF55-9700-1832-741BAF55F62C}"/>
              </a:ext>
            </a:extLst>
          </p:cNvPr>
          <p:cNvSpPr/>
          <p:nvPr/>
        </p:nvSpPr>
        <p:spPr>
          <a:xfrm rot="16200000">
            <a:off x="5397778" y="1961952"/>
            <a:ext cx="558485" cy="205740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5" name="Group 34">
            <a:extLst>
              <a:ext uri="{FF2B5EF4-FFF2-40B4-BE49-F238E27FC236}">
                <a16:creationId xmlns:a16="http://schemas.microsoft.com/office/drawing/2014/main" id="{32A44920-3DF5-2510-EA41-0C0A2353F27D}"/>
              </a:ext>
            </a:extLst>
          </p:cNvPr>
          <p:cNvGrpSpPr/>
          <p:nvPr/>
        </p:nvGrpSpPr>
        <p:grpSpPr>
          <a:xfrm rot="10800000">
            <a:off x="76200" y="4528557"/>
            <a:ext cx="3904842" cy="1675173"/>
            <a:chOff x="5029200" y="4681177"/>
            <a:chExt cx="3904842" cy="1675173"/>
          </a:xfrm>
        </p:grpSpPr>
        <p:pic>
          <p:nvPicPr>
            <p:cNvPr id="36" name="Picture 35">
              <a:extLst>
                <a:ext uri="{FF2B5EF4-FFF2-40B4-BE49-F238E27FC236}">
                  <a16:creationId xmlns:a16="http://schemas.microsoft.com/office/drawing/2014/main" id="{D3EE8453-D650-9EFE-78DB-46715E5A43E6}"/>
                </a:ext>
              </a:extLst>
            </p:cNvPr>
            <p:cNvPicPr>
              <a:picLocks noChangeAspect="1"/>
            </p:cNvPicPr>
            <p:nvPr/>
          </p:nvPicPr>
          <p:blipFill>
            <a:blip r:embed="rId5"/>
            <a:stretch>
              <a:fillRect/>
            </a:stretch>
          </p:blipFill>
          <p:spPr>
            <a:xfrm>
              <a:off x="7140768" y="4681177"/>
              <a:ext cx="1793274" cy="1675173"/>
            </a:xfrm>
            <a:prstGeom prst="rect">
              <a:avLst/>
            </a:prstGeom>
          </p:spPr>
        </p:pic>
        <p:cxnSp>
          <p:nvCxnSpPr>
            <p:cNvPr id="37" name="Straight Connector 36">
              <a:extLst>
                <a:ext uri="{FF2B5EF4-FFF2-40B4-BE49-F238E27FC236}">
                  <a16:creationId xmlns:a16="http://schemas.microsoft.com/office/drawing/2014/main" id="{FC1CED5D-C83F-6AD3-FE57-231B8408CF27}"/>
                </a:ext>
              </a:extLst>
            </p:cNvPr>
            <p:cNvCxnSpPr>
              <a:cxnSpLocks/>
            </p:cNvCxnSpPr>
            <p:nvPr/>
          </p:nvCxnSpPr>
          <p:spPr>
            <a:xfrm flipV="1">
              <a:off x="5029200" y="4698727"/>
              <a:ext cx="2111568" cy="711473"/>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3B87E723-4CFE-A065-D919-A958633B6BB7}"/>
                </a:ext>
              </a:extLst>
            </p:cNvPr>
            <p:cNvCxnSpPr>
              <a:cxnSpLocks/>
            </p:cNvCxnSpPr>
            <p:nvPr/>
          </p:nvCxnSpPr>
          <p:spPr>
            <a:xfrm>
              <a:off x="5029200" y="5478276"/>
              <a:ext cx="2111568" cy="854262"/>
            </a:xfrm>
            <a:prstGeom prst="line">
              <a:avLst/>
            </a:prstGeom>
          </p:spPr>
          <p:style>
            <a:lnRef idx="1">
              <a:schemeClr val="dk1"/>
            </a:lnRef>
            <a:fillRef idx="0">
              <a:schemeClr val="dk1"/>
            </a:fillRef>
            <a:effectRef idx="0">
              <a:schemeClr val="dk1"/>
            </a:effectRef>
            <a:fontRef idx="minor">
              <a:schemeClr val="tx1"/>
            </a:fontRef>
          </p:style>
        </p:cxnSp>
      </p:grpSp>
      <p:sp>
        <p:nvSpPr>
          <p:cNvPr id="39" name="TextBox 38">
            <a:extLst>
              <a:ext uri="{FF2B5EF4-FFF2-40B4-BE49-F238E27FC236}">
                <a16:creationId xmlns:a16="http://schemas.microsoft.com/office/drawing/2014/main" id="{BEDF756D-EE84-267A-86D0-FAD2D8EBBF55}"/>
              </a:ext>
            </a:extLst>
          </p:cNvPr>
          <p:cNvSpPr txBox="1"/>
          <p:nvPr/>
        </p:nvSpPr>
        <p:spPr>
          <a:xfrm>
            <a:off x="6650864" y="2276177"/>
            <a:ext cx="4572000" cy="369332"/>
          </a:xfrm>
          <a:prstGeom prst="rect">
            <a:avLst/>
          </a:prstGeom>
          <a:noFill/>
        </p:spPr>
        <p:txBody>
          <a:bodyPr wrap="square">
            <a:spAutoFit/>
          </a:bodyPr>
          <a:lstStyle/>
          <a:p>
            <a:r>
              <a:rPr lang="en-US" sz="1800" dirty="0"/>
              <a:t>With Liang Feng (UPenn)</a:t>
            </a:r>
            <a:endParaRPr lang="en-US" dirty="0"/>
          </a:p>
        </p:txBody>
      </p:sp>
    </p:spTree>
    <p:extLst>
      <p:ext uri="{BB962C8B-B14F-4D97-AF65-F5344CB8AC3E}">
        <p14:creationId xmlns:p14="http://schemas.microsoft.com/office/powerpoint/2010/main" val="1436228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left)">
                                      <p:cBhvr>
                                        <p:cTn id="13" dur="500"/>
                                        <p:tgtEl>
                                          <p:spTgt spid="31"/>
                                        </p:tgtEl>
                                      </p:cBhvr>
                                    </p:animEffect>
                                  </p:childTnLst>
                                </p:cTn>
                              </p:par>
                              <p:par>
                                <p:cTn id="14" presetID="22" presetClass="entr" presetSubtype="2" fill="hold"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right)">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17"/>
                                        </p:tgtEl>
                                      </p:cBhvr>
                                    </p:animEffect>
                                    <p:set>
                                      <p:cBhvr>
                                        <p:cTn id="26" dur="1" fill="hold">
                                          <p:stCondLst>
                                            <p:cond delay="499"/>
                                          </p:stCondLst>
                                        </p:cTn>
                                        <p:tgtEl>
                                          <p:spTgt spid="17"/>
                                        </p:tgtEl>
                                        <p:attrNameLst>
                                          <p:attrName>style.visibility</p:attrName>
                                        </p:attrNameLst>
                                      </p:cBhvr>
                                      <p:to>
                                        <p:strVal val="hidden"/>
                                      </p:to>
                                    </p:se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18"/>
                                        </p:tgtEl>
                                      </p:cBhvr>
                                    </p:animEffect>
                                    <p:set>
                                      <p:cBhvr>
                                        <p:cTn id="35" dur="1" fill="hold">
                                          <p:stCondLst>
                                            <p:cond delay="499"/>
                                          </p:stCondLst>
                                        </p:cTn>
                                        <p:tgtEl>
                                          <p:spTgt spid="18"/>
                                        </p:tgtEl>
                                        <p:attrNameLst>
                                          <p:attrName>style.visibility</p:attrName>
                                        </p:attrNameLst>
                                      </p:cBhvr>
                                      <p:to>
                                        <p:strVal val="hidden"/>
                                      </p:to>
                                    </p:set>
                                  </p:childTnLst>
                                </p:cTn>
                              </p:par>
                            </p:childTnLst>
                          </p:cTn>
                        </p:par>
                        <p:par>
                          <p:cTn id="36" fill="hold">
                            <p:stCondLst>
                              <p:cond delay="500"/>
                            </p:stCondLst>
                            <p:childTnLst>
                              <p:par>
                                <p:cTn id="37" presetID="1" presetClass="entr" presetSubtype="0"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sp>
        <p:nvSpPr>
          <p:cNvPr id="40" name="Slide Number Placeholder 39"/>
          <p:cNvSpPr>
            <a:spLocks noGrp="1"/>
          </p:cNvSpPr>
          <p:nvPr>
            <p:ph type="sldNum" sz="quarter" idx="12"/>
          </p:nvPr>
        </p:nvSpPr>
        <p:spPr/>
        <p:txBody>
          <a:bodyPr/>
          <a:lstStyle/>
          <a:p>
            <a:fld id="{52153DF3-6A72-4AE0-9D87-630063629155}" type="slidenum">
              <a:rPr lang="en-US" smtClean="0"/>
              <a:t>28</a:t>
            </a:fld>
            <a:endParaRPr lang="en-US"/>
          </a:p>
        </p:txBody>
      </p:sp>
      <p:sp>
        <p:nvSpPr>
          <p:cNvPr id="7" name="TextBox 6">
            <a:extLst>
              <a:ext uri="{FF2B5EF4-FFF2-40B4-BE49-F238E27FC236}">
                <a16:creationId xmlns:a16="http://schemas.microsoft.com/office/drawing/2014/main" id="{F957E4E9-F195-5B68-6A6F-659AFAEE077B}"/>
              </a:ext>
            </a:extLst>
          </p:cNvPr>
          <p:cNvSpPr txBox="1"/>
          <p:nvPr/>
        </p:nvSpPr>
        <p:spPr>
          <a:xfrm>
            <a:off x="685800" y="2133600"/>
            <a:ext cx="6248400" cy="553998"/>
          </a:xfrm>
          <a:prstGeom prst="rect">
            <a:avLst/>
          </a:prstGeom>
          <a:noFill/>
        </p:spPr>
        <p:txBody>
          <a:bodyPr wrap="square" rtlCol="0">
            <a:spAutoFit/>
          </a:bodyPr>
          <a:lstStyle/>
          <a:p>
            <a:r>
              <a:rPr lang="en-US" sz="3000" dirty="0"/>
              <a:t>(2) Hyper-dimensional Bloch sphere </a:t>
            </a:r>
          </a:p>
        </p:txBody>
      </p:sp>
      <p:sp>
        <p:nvSpPr>
          <p:cNvPr id="8" name="Slide Number Placeholder 3">
            <a:extLst>
              <a:ext uri="{FF2B5EF4-FFF2-40B4-BE49-F238E27FC236}">
                <a16:creationId xmlns:a16="http://schemas.microsoft.com/office/drawing/2014/main" id="{9B8A6504-4EFA-97EB-1352-578D02680B29}"/>
              </a:ext>
            </a:extLst>
          </p:cNvPr>
          <p:cNvSpPr txBox="1">
            <a:spLocks/>
          </p:cNvSpPr>
          <p:nvPr/>
        </p:nvSpPr>
        <p:spPr>
          <a:xfrm>
            <a:off x="6262816" y="7499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2153DF3-6A72-4AE0-9D87-630063629155}" type="slidenum">
              <a:rPr lang="en-US" smtClean="0"/>
              <a:pPr/>
              <a:t>28</a:t>
            </a:fld>
            <a:endParaRPr lang="en-US"/>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8A5F2BB-1C0C-9332-E97C-94FC8D241D3B}"/>
                  </a:ext>
                </a:extLst>
              </p:cNvPr>
              <p:cNvSpPr txBox="1"/>
              <p:nvPr/>
            </p:nvSpPr>
            <p:spPr>
              <a:xfrm>
                <a:off x="1219200" y="3013501"/>
                <a:ext cx="6607002" cy="2308324"/>
              </a:xfrm>
              <a:prstGeom prst="rect">
                <a:avLst/>
              </a:prstGeom>
              <a:noFill/>
            </p:spPr>
            <p:txBody>
              <a:bodyPr wrap="none" rtlCol="0">
                <a:spAutoFit/>
              </a:bodyPr>
              <a:lstStyle/>
              <a:p>
                <a:pPr marL="285750" indent="-285750">
                  <a:buFont typeface="Arial" panose="020B0604020202020204" pitchFamily="34" charset="0"/>
                  <a:buChar char="•"/>
                </a:pPr>
                <a:r>
                  <a:rPr lang="en-US" sz="2400" dirty="0"/>
                  <a:t>What symmetry does it have?</a:t>
                </a:r>
              </a:p>
              <a:p>
                <a:pPr marL="285750" indent="-285750">
                  <a:buFont typeface="Arial" panose="020B0604020202020204" pitchFamily="34" charset="0"/>
                  <a:buChar char="•"/>
                </a:pPr>
                <a:endParaRPr lang="en-US" sz="2400" dirty="0"/>
              </a:p>
              <a:p>
                <a14:m>
                  <m:oMath xmlns:m="http://schemas.openxmlformats.org/officeDocument/2006/math">
                    <m:r>
                      <a:rPr lang="en-US" sz="2400" b="0" i="1" smtClean="0">
                        <a:latin typeface="Cambria Math" panose="02040503050406030204" pitchFamily="18" charset="0"/>
                      </a:rPr>
                      <m:t>                    </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𝜔</m:t>
                        </m:r>
                      </m:e>
                      <m:sub>
                        <m:r>
                          <a:rPr lang="en-US" sz="2400" b="0" i="1" smtClean="0">
                            <a:latin typeface="Cambria Math" panose="02040503050406030204" pitchFamily="18" charset="0"/>
                          </a:rPr>
                          <m:t>𝑚</m:t>
                        </m:r>
                      </m:sub>
                    </m:sSub>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m:t>
                        </m:r>
                        <m:r>
                          <a:rPr lang="en-US" sz="2400" b="0" i="1" smtClean="0">
                            <a:latin typeface="Cambria Math" panose="02040503050406030204" pitchFamily="18" charset="0"/>
                          </a:rPr>
                          <m:t>𝜔</m:t>
                        </m:r>
                      </m:e>
                      <m:sub>
                        <m:r>
                          <a:rPr lang="en-US" sz="2400" b="0" i="1" smtClean="0">
                            <a:latin typeface="Cambria Math" panose="02040503050406030204" pitchFamily="18" charset="0"/>
                          </a:rPr>
                          <m:t>𝑛</m:t>
                        </m:r>
                      </m:sub>
                    </m:sSub>
                  </m:oMath>
                </a14:m>
                <a:r>
                  <a:rPr lang="en-US" sz="2400" dirty="0"/>
                  <a:t> </a:t>
                </a:r>
                <a14:m>
                  <m:oMath xmlns:m="http://schemas.openxmlformats.org/officeDocument/2006/math">
                    <m:r>
                      <a:rPr lang="en-US" sz="2400" i="1" dirty="0" smtClean="0">
                        <a:latin typeface="Cambria Math" panose="02040503050406030204" pitchFamily="18" charset="0"/>
                      </a:rPr>
                      <m:t>→</m:t>
                    </m:r>
                  </m:oMath>
                </a14:m>
                <a:r>
                  <a:rPr lang="en-US" sz="2400" dirty="0"/>
                  <a:t> Chiral symmetry?</a:t>
                </a:r>
              </a:p>
              <a:p>
                <a:endParaRPr lang="en-US" sz="2400" dirty="0"/>
              </a:p>
              <a:p>
                <a:pPr marL="342900" indent="-342900">
                  <a:buFont typeface="Arial" panose="020B0604020202020204" pitchFamily="34" charset="0"/>
                  <a:buChar char="•"/>
                </a:pPr>
                <a:r>
                  <a:rPr lang="en-US" sz="2400" dirty="0"/>
                  <a:t>What is the symmetry operator </a:t>
                </a:r>
                <a14:m>
                  <m:oMath xmlns:m="http://schemas.openxmlformats.org/officeDocument/2006/math">
                    <m:r>
                      <a:rPr lang="en-US" sz="2400" i="1" dirty="0" smtClean="0">
                        <a:latin typeface="Cambria Math" panose="02040503050406030204" pitchFamily="18" charset="0"/>
                      </a:rPr>
                      <m:t>𝐶</m:t>
                    </m:r>
                  </m:oMath>
                </a14:m>
                <a:r>
                  <a:rPr lang="en-US" sz="2400" dirty="0"/>
                  <a:t> in </a:t>
                </a:r>
                <a14:m>
                  <m:oMath xmlns:m="http://schemas.openxmlformats.org/officeDocument/2006/math">
                    <m:d>
                      <m:dPr>
                        <m:begChr m:val="{"/>
                        <m:endChr m:val="}"/>
                        <m:ctrlPr>
                          <a:rPr lang="en-US" sz="2400" b="0" i="1" smtClean="0">
                            <a:latin typeface="Cambria Math" panose="02040503050406030204" pitchFamily="18" charset="0"/>
                          </a:rPr>
                        </m:ctrlPr>
                      </m:dPr>
                      <m:e>
                        <m:r>
                          <a:rPr lang="en-US" sz="2400" b="0" i="1" smtClean="0">
                            <a:latin typeface="Cambria Math" panose="02040503050406030204" pitchFamily="18" charset="0"/>
                          </a:rPr>
                          <m:t>𝐻</m:t>
                        </m:r>
                        <m:r>
                          <a:rPr lang="en-US" sz="2400" b="0" i="1" smtClean="0">
                            <a:latin typeface="Cambria Math" panose="02040503050406030204" pitchFamily="18" charset="0"/>
                          </a:rPr>
                          <m:t>,</m:t>
                        </m:r>
                        <m:r>
                          <a:rPr lang="en-US" sz="2400" b="0" i="1" smtClean="0">
                            <a:latin typeface="Cambria Math" panose="02040503050406030204" pitchFamily="18" charset="0"/>
                          </a:rPr>
                          <m:t>𝐶</m:t>
                        </m:r>
                      </m:e>
                    </m:d>
                    <m:r>
                      <a:rPr lang="en-US" sz="2400" b="0" i="1" smtClean="0">
                        <a:latin typeface="Cambria Math" panose="02040503050406030204" pitchFamily="18" charset="0"/>
                      </a:rPr>
                      <m:t>=0</m:t>
                    </m:r>
                  </m:oMath>
                </a14:m>
                <a:r>
                  <a:rPr lang="en-US" sz="2400" dirty="0"/>
                  <a:t> ?</a:t>
                </a:r>
              </a:p>
              <a:p>
                <a:endParaRPr lang="en-US" sz="2400" dirty="0"/>
              </a:p>
            </p:txBody>
          </p:sp>
        </mc:Choice>
        <mc:Fallback xmlns="">
          <p:sp>
            <p:nvSpPr>
              <p:cNvPr id="3" name="TextBox 2">
                <a:extLst>
                  <a:ext uri="{FF2B5EF4-FFF2-40B4-BE49-F238E27FC236}">
                    <a16:creationId xmlns:a16="http://schemas.microsoft.com/office/drawing/2014/main" id="{D8A5F2BB-1C0C-9332-E97C-94FC8D241D3B}"/>
                  </a:ext>
                </a:extLst>
              </p:cNvPr>
              <p:cNvSpPr txBox="1">
                <a:spLocks noRot="1" noChangeAspect="1" noMove="1" noResize="1" noEditPoints="1" noAdjustHandles="1" noChangeArrowheads="1" noChangeShapeType="1" noTextEdit="1"/>
              </p:cNvSpPr>
              <p:nvPr/>
            </p:nvSpPr>
            <p:spPr>
              <a:xfrm>
                <a:off x="1219200" y="3013501"/>
                <a:ext cx="6607002" cy="2308324"/>
              </a:xfrm>
              <a:prstGeom prst="rect">
                <a:avLst/>
              </a:prstGeom>
              <a:blipFill>
                <a:blip r:embed="rId3"/>
                <a:stretch>
                  <a:fillRect l="-1199" t="-2111" r="-830"/>
                </a:stretch>
              </a:blipFill>
            </p:spPr>
            <p:txBody>
              <a:bodyPr/>
              <a:lstStyle/>
              <a:p>
                <a:r>
                  <a:rPr lang="en-US">
                    <a:noFill/>
                  </a:rPr>
                  <a:t> </a:t>
                </a:r>
              </a:p>
            </p:txBody>
          </p:sp>
        </mc:Fallback>
      </mc:AlternateContent>
      <p:grpSp>
        <p:nvGrpSpPr>
          <p:cNvPr id="9" name="Group 8">
            <a:extLst>
              <a:ext uri="{FF2B5EF4-FFF2-40B4-BE49-F238E27FC236}">
                <a16:creationId xmlns:a16="http://schemas.microsoft.com/office/drawing/2014/main" id="{A804BBCF-311A-0024-DEDE-B6E785C88587}"/>
              </a:ext>
            </a:extLst>
          </p:cNvPr>
          <p:cNvGrpSpPr/>
          <p:nvPr/>
        </p:nvGrpSpPr>
        <p:grpSpPr>
          <a:xfrm>
            <a:off x="2063342" y="4953000"/>
            <a:ext cx="4885120" cy="1868760"/>
            <a:chOff x="3846476" y="4409554"/>
            <a:chExt cx="4885120" cy="1868760"/>
          </a:xfrm>
        </p:grpSpPr>
        <p:sp>
          <p:nvSpPr>
            <p:cNvPr id="10" name="TextBox 9">
              <a:extLst>
                <a:ext uri="{FF2B5EF4-FFF2-40B4-BE49-F238E27FC236}">
                  <a16:creationId xmlns:a16="http://schemas.microsoft.com/office/drawing/2014/main" id="{3E3CC946-F7B3-402C-6DD0-61D9DEAE7EBF}"/>
                </a:ext>
              </a:extLst>
            </p:cNvPr>
            <p:cNvSpPr txBox="1"/>
            <p:nvPr/>
          </p:nvSpPr>
          <p:spPr>
            <a:xfrm>
              <a:off x="3846476" y="4646998"/>
              <a:ext cx="4885120" cy="461665"/>
            </a:xfrm>
            <a:prstGeom prst="rect">
              <a:avLst/>
            </a:prstGeom>
            <a:noFill/>
          </p:spPr>
          <p:txBody>
            <a:bodyPr wrap="none" rtlCol="0">
              <a:spAutoFit/>
            </a:bodyPr>
            <a:lstStyle/>
            <a:p>
              <a:r>
                <a:rPr lang="en-US" sz="2400" dirty="0"/>
                <a:t>Analyze using the                     matrices</a:t>
              </a:r>
            </a:p>
          </p:txBody>
        </p:sp>
        <p:pic>
          <p:nvPicPr>
            <p:cNvPr id="11" name="Picture 2" descr="Dirac 4.jpg">
              <a:extLst>
                <a:ext uri="{FF2B5EF4-FFF2-40B4-BE49-F238E27FC236}">
                  <a16:creationId xmlns:a16="http://schemas.microsoft.com/office/drawing/2014/main" id="{CFA04965-5B96-7432-A38B-F6BED2C846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7059" y="4409554"/>
              <a:ext cx="1265007" cy="1868760"/>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TextBox 11">
            <a:extLst>
              <a:ext uri="{FF2B5EF4-FFF2-40B4-BE49-F238E27FC236}">
                <a16:creationId xmlns:a16="http://schemas.microsoft.com/office/drawing/2014/main" id="{D34956DC-E7BF-A7A7-D6C9-68327A89C775}"/>
              </a:ext>
            </a:extLst>
          </p:cNvPr>
          <p:cNvSpPr txBox="1"/>
          <p:nvPr/>
        </p:nvSpPr>
        <p:spPr>
          <a:xfrm>
            <a:off x="6019800" y="5856380"/>
            <a:ext cx="4572000" cy="369332"/>
          </a:xfrm>
          <a:prstGeom prst="rect">
            <a:avLst/>
          </a:prstGeom>
          <a:noFill/>
        </p:spPr>
        <p:txBody>
          <a:bodyPr wrap="square">
            <a:spAutoFit/>
          </a:bodyPr>
          <a:lstStyle/>
          <a:p>
            <a:r>
              <a:rPr lang="en-US" sz="1800" dirty="0"/>
              <a:t>PRB 103, 014111(2021)</a:t>
            </a:r>
            <a:endParaRPr lang="en-US" dirty="0"/>
          </a:p>
        </p:txBody>
      </p:sp>
    </p:spTree>
    <p:extLst>
      <p:ext uri="{BB962C8B-B14F-4D97-AF65-F5344CB8AC3E}">
        <p14:creationId xmlns:p14="http://schemas.microsoft.com/office/powerpoint/2010/main" val="2277773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sp>
        <p:nvSpPr>
          <p:cNvPr id="40" name="Slide Number Placeholder 39"/>
          <p:cNvSpPr>
            <a:spLocks noGrp="1"/>
          </p:cNvSpPr>
          <p:nvPr>
            <p:ph type="sldNum" sz="quarter" idx="12"/>
          </p:nvPr>
        </p:nvSpPr>
        <p:spPr/>
        <p:txBody>
          <a:bodyPr/>
          <a:lstStyle/>
          <a:p>
            <a:fld id="{52153DF3-6A72-4AE0-9D87-630063629155}" type="slidenum">
              <a:rPr lang="en-US" smtClean="0"/>
              <a:t>29</a:t>
            </a:fld>
            <a:endParaRPr lang="en-US"/>
          </a:p>
        </p:txBody>
      </p:sp>
      <p:sp>
        <p:nvSpPr>
          <p:cNvPr id="7" name="TextBox 6">
            <a:extLst>
              <a:ext uri="{FF2B5EF4-FFF2-40B4-BE49-F238E27FC236}">
                <a16:creationId xmlns:a16="http://schemas.microsoft.com/office/drawing/2014/main" id="{F957E4E9-F195-5B68-6A6F-659AFAEE077B}"/>
              </a:ext>
            </a:extLst>
          </p:cNvPr>
          <p:cNvSpPr txBox="1"/>
          <p:nvPr/>
        </p:nvSpPr>
        <p:spPr>
          <a:xfrm>
            <a:off x="685800" y="2133600"/>
            <a:ext cx="6248400" cy="553998"/>
          </a:xfrm>
          <a:prstGeom prst="rect">
            <a:avLst/>
          </a:prstGeom>
          <a:noFill/>
        </p:spPr>
        <p:txBody>
          <a:bodyPr wrap="square" rtlCol="0">
            <a:spAutoFit/>
          </a:bodyPr>
          <a:lstStyle/>
          <a:p>
            <a:r>
              <a:rPr lang="en-US" sz="3000" dirty="0"/>
              <a:t>(2) Hyper-dimensional Bloch sphere </a:t>
            </a:r>
          </a:p>
        </p:txBody>
      </p:sp>
      <p:sp>
        <p:nvSpPr>
          <p:cNvPr id="8" name="Slide Number Placeholder 3">
            <a:extLst>
              <a:ext uri="{FF2B5EF4-FFF2-40B4-BE49-F238E27FC236}">
                <a16:creationId xmlns:a16="http://schemas.microsoft.com/office/drawing/2014/main" id="{9B8A6504-4EFA-97EB-1352-578D02680B29}"/>
              </a:ext>
            </a:extLst>
          </p:cNvPr>
          <p:cNvSpPr txBox="1">
            <a:spLocks/>
          </p:cNvSpPr>
          <p:nvPr/>
        </p:nvSpPr>
        <p:spPr>
          <a:xfrm>
            <a:off x="6262816" y="7499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2153DF3-6A72-4AE0-9D87-630063629155}" type="slidenum">
              <a:rPr lang="en-US" smtClean="0"/>
              <a:pPr/>
              <a:t>29</a:t>
            </a:fld>
            <a:endParaRPr lang="en-US"/>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8A5F2BB-1C0C-9332-E97C-94FC8D241D3B}"/>
                  </a:ext>
                </a:extLst>
              </p:cNvPr>
              <p:cNvSpPr txBox="1"/>
              <p:nvPr/>
            </p:nvSpPr>
            <p:spPr>
              <a:xfrm>
                <a:off x="1219200" y="3013501"/>
                <a:ext cx="4861844" cy="1200329"/>
              </a:xfrm>
              <a:prstGeom prst="rect">
                <a:avLst/>
              </a:prstGeom>
              <a:noFill/>
            </p:spPr>
            <p:txBody>
              <a:bodyPr wrap="none" rtlCol="0">
                <a:spAutoFit/>
              </a:bodyPr>
              <a:lstStyle/>
              <a:p>
                <a:pPr marL="285750" indent="-285750">
                  <a:buFont typeface="Arial" panose="020B0604020202020204" pitchFamily="34" charset="0"/>
                  <a:buChar char="•"/>
                </a:pPr>
                <a:r>
                  <a:rPr lang="en-US" sz="2400" dirty="0"/>
                  <a:t>Dirac matrices and chiral symmetry</a:t>
                </a:r>
              </a:p>
              <a:p>
                <a:pPr marL="285750" indent="-285750">
                  <a:buFont typeface="Arial" panose="020B0604020202020204" pitchFamily="34" charset="0"/>
                  <a:buChar char="•"/>
                </a:pPr>
                <a:endParaRPr lang="en-US" sz="2400" dirty="0"/>
              </a:p>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                    </m:t>
                      </m:r>
                    </m:oMath>
                  </m:oMathPara>
                </a14:m>
                <a:endParaRPr lang="en-US" sz="2400" dirty="0"/>
              </a:p>
            </p:txBody>
          </p:sp>
        </mc:Choice>
        <mc:Fallback xmlns="">
          <p:sp>
            <p:nvSpPr>
              <p:cNvPr id="3" name="TextBox 2">
                <a:extLst>
                  <a:ext uri="{FF2B5EF4-FFF2-40B4-BE49-F238E27FC236}">
                    <a16:creationId xmlns:a16="http://schemas.microsoft.com/office/drawing/2014/main" id="{D8A5F2BB-1C0C-9332-E97C-94FC8D241D3B}"/>
                  </a:ext>
                </a:extLst>
              </p:cNvPr>
              <p:cNvSpPr txBox="1">
                <a:spLocks noRot="1" noChangeAspect="1" noMove="1" noResize="1" noEditPoints="1" noAdjustHandles="1" noChangeArrowheads="1" noChangeShapeType="1" noTextEdit="1"/>
              </p:cNvSpPr>
              <p:nvPr/>
            </p:nvSpPr>
            <p:spPr>
              <a:xfrm>
                <a:off x="1219200" y="3013501"/>
                <a:ext cx="4861844" cy="1200329"/>
              </a:xfrm>
              <a:prstGeom prst="rect">
                <a:avLst/>
              </a:prstGeom>
              <a:blipFill>
                <a:blip r:embed="rId8"/>
                <a:stretch>
                  <a:fillRect l="-1629" t="-4061" r="-1003"/>
                </a:stretch>
              </a:blipFill>
            </p:spPr>
            <p:txBody>
              <a:bodyPr/>
              <a:lstStyle/>
              <a:p>
                <a:r>
                  <a:rPr lang="en-US">
                    <a:noFill/>
                  </a:rPr>
                  <a:t> </a:t>
                </a:r>
              </a:p>
            </p:txBody>
          </p:sp>
        </mc:Fallback>
      </mc:AlternateContent>
      <p:grpSp>
        <p:nvGrpSpPr>
          <p:cNvPr id="2" name="Group 1">
            <a:extLst>
              <a:ext uri="{FF2B5EF4-FFF2-40B4-BE49-F238E27FC236}">
                <a16:creationId xmlns:a16="http://schemas.microsoft.com/office/drawing/2014/main" id="{944F5A04-A12E-9A8F-ADCB-1C1680C8F806}"/>
              </a:ext>
            </a:extLst>
          </p:cNvPr>
          <p:cNvGrpSpPr/>
          <p:nvPr/>
        </p:nvGrpSpPr>
        <p:grpSpPr>
          <a:xfrm>
            <a:off x="798821" y="3774068"/>
            <a:ext cx="5804765" cy="633929"/>
            <a:chOff x="914400" y="4863694"/>
            <a:chExt cx="7798669" cy="851680"/>
          </a:xfrm>
        </p:grpSpPr>
        <p:pic>
          <p:nvPicPr>
            <p:cNvPr id="4" name="Picture 3">
              <a:extLst>
                <a:ext uri="{FF2B5EF4-FFF2-40B4-BE49-F238E27FC236}">
                  <a16:creationId xmlns:a16="http://schemas.microsoft.com/office/drawing/2014/main" id="{D796D1B2-6614-FEE3-A188-BFBF33A86C3E}"/>
                </a:ext>
              </a:extLst>
            </p:cNvPr>
            <p:cNvPicPr>
              <a:picLocks noChangeAspect="1"/>
            </p:cNvPicPr>
            <p:nvPr>
              <p:custDataLst>
                <p:tags r:id="rId4"/>
              </p:custDataLst>
            </p:nvPr>
          </p:nvPicPr>
          <p:blipFill>
            <a:blip r:embed="rId9" cstate="print">
              <a:extLst>
                <a:ext uri="{28A0092B-C50C-407E-A947-70E740481C1C}">
                  <a14:useLocalDpi xmlns:a14="http://schemas.microsoft.com/office/drawing/2010/main" val="0"/>
                </a:ext>
              </a:extLst>
            </a:blip>
            <a:stretch>
              <a:fillRect/>
            </a:stretch>
          </p:blipFill>
          <p:spPr>
            <a:xfrm>
              <a:off x="914400" y="4864068"/>
              <a:ext cx="2536850" cy="851306"/>
            </a:xfrm>
            <a:prstGeom prst="rect">
              <a:avLst/>
            </a:prstGeom>
          </p:spPr>
        </p:pic>
        <p:pic>
          <p:nvPicPr>
            <p:cNvPr id="5" name="Picture 4">
              <a:extLst>
                <a:ext uri="{FF2B5EF4-FFF2-40B4-BE49-F238E27FC236}">
                  <a16:creationId xmlns:a16="http://schemas.microsoft.com/office/drawing/2014/main" id="{3CD46592-A6F2-969C-1B8E-0D4CF6429F15}"/>
                </a:ext>
              </a:extLst>
            </p:cNvPr>
            <p:cNvPicPr>
              <a:picLocks noChangeAspect="1"/>
            </p:cNvPicPr>
            <p:nvPr>
              <p:custDataLst>
                <p:tags r:id="rId5"/>
              </p:custDataLst>
            </p:nvPr>
          </p:nvPicPr>
          <p:blipFill>
            <a:blip r:embed="rId10" cstate="print">
              <a:extLst>
                <a:ext uri="{28A0092B-C50C-407E-A947-70E740481C1C}">
                  <a14:useLocalDpi xmlns:a14="http://schemas.microsoft.com/office/drawing/2010/main" val="0"/>
                </a:ext>
              </a:extLst>
            </a:blip>
            <a:stretch>
              <a:fillRect/>
            </a:stretch>
          </p:blipFill>
          <p:spPr>
            <a:xfrm>
              <a:off x="4157832" y="4863694"/>
              <a:ext cx="4555237" cy="851306"/>
            </a:xfrm>
            <a:prstGeom prst="rect">
              <a:avLst/>
            </a:prstGeom>
          </p:spPr>
        </p:pic>
      </p:grpSp>
      <p:pic>
        <p:nvPicPr>
          <p:cNvPr id="6" name="Picture 5">
            <a:extLst>
              <a:ext uri="{FF2B5EF4-FFF2-40B4-BE49-F238E27FC236}">
                <a16:creationId xmlns:a16="http://schemas.microsoft.com/office/drawing/2014/main" id="{77A20A8E-0C13-D9F3-6D8E-56EB34F98B6C}"/>
              </a:ext>
            </a:extLst>
          </p:cNvPr>
          <p:cNvPicPr>
            <a:picLocks noChangeAspect="1"/>
          </p:cNvPicPr>
          <p:nvPr>
            <p:custDataLst>
              <p:tags r:id="rId1"/>
            </p:custDataLst>
          </p:nvPr>
        </p:nvPicPr>
        <p:blipFill>
          <a:blip r:embed="rId11" cstate="print">
            <a:extLst>
              <a:ext uri="{28A0092B-C50C-407E-A947-70E740481C1C}">
                <a14:useLocalDpi xmlns:a14="http://schemas.microsoft.com/office/drawing/2010/main" val="0"/>
              </a:ext>
            </a:extLst>
          </a:blip>
          <a:stretch>
            <a:fillRect/>
          </a:stretch>
        </p:blipFill>
        <p:spPr>
          <a:xfrm>
            <a:off x="2157309" y="4761475"/>
            <a:ext cx="2088905" cy="358543"/>
          </a:xfrm>
          <a:prstGeom prst="rect">
            <a:avLst/>
          </a:prstGeom>
        </p:spPr>
      </p:pic>
      <p:pic>
        <p:nvPicPr>
          <p:cNvPr id="12" name="Picture 11">
            <a:extLst>
              <a:ext uri="{FF2B5EF4-FFF2-40B4-BE49-F238E27FC236}">
                <a16:creationId xmlns:a16="http://schemas.microsoft.com/office/drawing/2014/main" id="{4B9F194B-61C1-3336-7C31-73396CC40442}"/>
              </a:ext>
            </a:extLst>
          </p:cNvPr>
          <p:cNvPicPr>
            <a:picLocks noChangeAspect="1"/>
          </p:cNvPicPr>
          <p:nvPr>
            <p:custDataLst>
              <p:tags r:id="rId2"/>
            </p:custDataLst>
          </p:nvPr>
        </p:nvPicPr>
        <p:blipFill>
          <a:blip r:embed="rId12" cstate="print">
            <a:extLst>
              <a:ext uri="{28A0092B-C50C-407E-A947-70E740481C1C}">
                <a14:useLocalDpi xmlns:a14="http://schemas.microsoft.com/office/drawing/2010/main" val="0"/>
              </a:ext>
            </a:extLst>
          </a:blip>
          <a:stretch>
            <a:fillRect/>
          </a:stretch>
        </p:blipFill>
        <p:spPr>
          <a:xfrm>
            <a:off x="6988195" y="3764355"/>
            <a:ext cx="1709926" cy="643642"/>
          </a:xfrm>
          <a:prstGeom prst="rect">
            <a:avLst/>
          </a:prstGeom>
        </p:spPr>
      </p:pic>
      <p:sp>
        <p:nvSpPr>
          <p:cNvPr id="13" name="TextBox 12">
            <a:extLst>
              <a:ext uri="{FF2B5EF4-FFF2-40B4-BE49-F238E27FC236}">
                <a16:creationId xmlns:a16="http://schemas.microsoft.com/office/drawing/2014/main" id="{D5B53671-6E5A-973A-3C7B-581347ABC403}"/>
              </a:ext>
            </a:extLst>
          </p:cNvPr>
          <p:cNvSpPr txBox="1"/>
          <p:nvPr/>
        </p:nvSpPr>
        <p:spPr>
          <a:xfrm>
            <a:off x="4925465" y="4696857"/>
            <a:ext cx="2111475" cy="461665"/>
          </a:xfrm>
          <a:prstGeom prst="rect">
            <a:avLst/>
          </a:prstGeom>
          <a:noFill/>
        </p:spPr>
        <p:txBody>
          <a:bodyPr wrap="none" rtlCol="0">
            <a:spAutoFit/>
          </a:bodyPr>
          <a:lstStyle/>
          <a:p>
            <a:r>
              <a:rPr lang="en-US" sz="2400" dirty="0"/>
              <a:t>Clifford algebra</a:t>
            </a:r>
          </a:p>
        </p:txBody>
      </p:sp>
      <p:pic>
        <p:nvPicPr>
          <p:cNvPr id="14" name="Picture 13">
            <a:extLst>
              <a:ext uri="{FF2B5EF4-FFF2-40B4-BE49-F238E27FC236}">
                <a16:creationId xmlns:a16="http://schemas.microsoft.com/office/drawing/2014/main" id="{2A84B05A-D011-ECAC-E6BE-2AD80FB7ED8F}"/>
              </a:ext>
            </a:extLst>
          </p:cNvPr>
          <p:cNvPicPr>
            <a:picLocks noChangeAspect="1"/>
          </p:cNvPicPr>
          <p:nvPr>
            <p:custDataLst>
              <p:tags r:id="rId3"/>
            </p:custDataLst>
          </p:nvPr>
        </p:nvPicPr>
        <p:blipFill>
          <a:blip r:embed="rId13" cstate="print">
            <a:extLst>
              <a:ext uri="{28A0092B-C50C-407E-A947-70E740481C1C}">
                <a14:useLocalDpi xmlns:a14="http://schemas.microsoft.com/office/drawing/2010/main" val="0"/>
              </a:ext>
            </a:extLst>
          </a:blip>
          <a:stretch>
            <a:fillRect/>
          </a:stretch>
        </p:blipFill>
        <p:spPr>
          <a:xfrm>
            <a:off x="378653" y="5573302"/>
            <a:ext cx="3966115" cy="303537"/>
          </a:xfrm>
          <a:prstGeom prst="rect">
            <a:avLst/>
          </a:prstGeom>
        </p:spPr>
      </p:pic>
      <p:pic>
        <p:nvPicPr>
          <p:cNvPr id="16" name="Picture 15">
            <a:extLst>
              <a:ext uri="{FF2B5EF4-FFF2-40B4-BE49-F238E27FC236}">
                <a16:creationId xmlns:a16="http://schemas.microsoft.com/office/drawing/2014/main" id="{202A66C4-7FB3-914C-8A33-3F1D7C7D29E7}"/>
              </a:ext>
            </a:extLst>
          </p:cNvPr>
          <p:cNvPicPr>
            <a:picLocks noChangeAspect="1"/>
          </p:cNvPicPr>
          <p:nvPr/>
        </p:nvPicPr>
        <p:blipFill>
          <a:blip r:embed="rId14"/>
          <a:stretch>
            <a:fillRect/>
          </a:stretch>
        </p:blipFill>
        <p:spPr>
          <a:xfrm>
            <a:off x="4961046" y="5353864"/>
            <a:ext cx="3657600" cy="895350"/>
          </a:xfrm>
          <a:prstGeom prst="rect">
            <a:avLst/>
          </a:prstGeom>
        </p:spPr>
      </p:pic>
      <p:pic>
        <p:nvPicPr>
          <p:cNvPr id="15" name="Picture 14">
            <a:extLst>
              <a:ext uri="{FF2B5EF4-FFF2-40B4-BE49-F238E27FC236}">
                <a16:creationId xmlns:a16="http://schemas.microsoft.com/office/drawing/2014/main" id="{C45F2441-95CA-9DF1-919E-AA4C65EC7FC7}"/>
              </a:ext>
            </a:extLst>
          </p:cNvPr>
          <p:cNvPicPr>
            <a:picLocks noChangeAspect="1"/>
          </p:cNvPicPr>
          <p:nvPr/>
        </p:nvPicPr>
        <p:blipFill>
          <a:blip r:embed="rId15"/>
          <a:stretch>
            <a:fillRect/>
          </a:stretch>
        </p:blipFill>
        <p:spPr>
          <a:xfrm>
            <a:off x="2341214" y="6008240"/>
            <a:ext cx="3810000" cy="481948"/>
          </a:xfrm>
          <a:prstGeom prst="rect">
            <a:avLst/>
          </a:prstGeom>
        </p:spPr>
      </p:pic>
    </p:spTree>
    <p:extLst>
      <p:ext uri="{BB962C8B-B14F-4D97-AF65-F5344CB8AC3E}">
        <p14:creationId xmlns:p14="http://schemas.microsoft.com/office/powerpoint/2010/main" val="1394909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a:xfrm>
            <a:off x="723900" y="1417638"/>
            <a:ext cx="7124700" cy="4953000"/>
          </a:xfrm>
        </p:spPr>
        <p:txBody>
          <a:bodyPr>
            <a:normAutofit/>
          </a:bodyPr>
          <a:lstStyle/>
          <a:p>
            <a:pPr algn="just">
              <a:spcBef>
                <a:spcPts val="1800"/>
              </a:spcBef>
            </a:pPr>
            <a:r>
              <a:rPr lang="en-US" dirty="0"/>
              <a:t>Non-Hermitian symmetries in photonic systems and zero modes</a:t>
            </a:r>
          </a:p>
          <a:p>
            <a:pPr lvl="1" algn="just">
              <a:spcBef>
                <a:spcPts val="1800"/>
              </a:spcBef>
              <a:buFontTx/>
              <a:buChar char="-"/>
            </a:pPr>
            <a:r>
              <a:rPr lang="en-US" dirty="0"/>
              <a:t>particle-hole symmetry</a:t>
            </a:r>
          </a:p>
          <a:p>
            <a:pPr lvl="1" algn="just">
              <a:spcBef>
                <a:spcPts val="1800"/>
              </a:spcBef>
              <a:buFontTx/>
              <a:buChar char="-"/>
            </a:pPr>
            <a:r>
              <a:rPr lang="en-US" dirty="0"/>
              <a:t>chiral symmetry</a:t>
            </a:r>
          </a:p>
          <a:p>
            <a:pPr algn="just">
              <a:spcBef>
                <a:spcPts val="1800"/>
              </a:spcBef>
            </a:pPr>
            <a:r>
              <a:rPr lang="en-US" dirty="0"/>
              <a:t>Active photonic resonances</a:t>
            </a:r>
          </a:p>
          <a:p>
            <a:pPr algn="just">
              <a:spcBef>
                <a:spcPts val="1800"/>
              </a:spcBef>
            </a:pPr>
            <a:r>
              <a:rPr lang="en-US" dirty="0"/>
              <a:t>Summary</a:t>
            </a:r>
          </a:p>
        </p:txBody>
      </p:sp>
      <p:sp>
        <p:nvSpPr>
          <p:cNvPr id="4" name="Slide Number Placeholder 3"/>
          <p:cNvSpPr>
            <a:spLocks noGrp="1"/>
          </p:cNvSpPr>
          <p:nvPr>
            <p:ph type="sldNum" sz="quarter" idx="12"/>
          </p:nvPr>
        </p:nvSpPr>
        <p:spPr/>
        <p:txBody>
          <a:bodyPr/>
          <a:lstStyle/>
          <a:p>
            <a:fld id="{52153DF3-6A72-4AE0-9D87-630063629155}" type="slidenum">
              <a:rPr lang="en-US" smtClean="0"/>
              <a:t>3</a:t>
            </a:fld>
            <a:endParaRPr lang="en-US"/>
          </a:p>
        </p:txBody>
      </p:sp>
    </p:spTree>
    <p:extLst>
      <p:ext uri="{BB962C8B-B14F-4D97-AF65-F5344CB8AC3E}">
        <p14:creationId xmlns:p14="http://schemas.microsoft.com/office/powerpoint/2010/main" val="5192163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sp>
        <p:nvSpPr>
          <p:cNvPr id="7" name="TextBox 6">
            <a:extLst>
              <a:ext uri="{FF2B5EF4-FFF2-40B4-BE49-F238E27FC236}">
                <a16:creationId xmlns:a16="http://schemas.microsoft.com/office/drawing/2014/main" id="{F957E4E9-F195-5B68-6A6F-659AFAEE077B}"/>
              </a:ext>
            </a:extLst>
          </p:cNvPr>
          <p:cNvSpPr txBox="1"/>
          <p:nvPr/>
        </p:nvSpPr>
        <p:spPr>
          <a:xfrm>
            <a:off x="685800" y="2133600"/>
            <a:ext cx="6248400" cy="553998"/>
          </a:xfrm>
          <a:prstGeom prst="rect">
            <a:avLst/>
          </a:prstGeom>
          <a:noFill/>
        </p:spPr>
        <p:txBody>
          <a:bodyPr wrap="square" rtlCol="0">
            <a:spAutoFit/>
          </a:bodyPr>
          <a:lstStyle/>
          <a:p>
            <a:r>
              <a:rPr lang="en-US" sz="3000" dirty="0"/>
              <a:t>(2) Hyper-dimensional Bloch sphere </a:t>
            </a:r>
          </a:p>
        </p:txBody>
      </p:sp>
      <p:sp>
        <p:nvSpPr>
          <p:cNvPr id="8" name="Slide Number Placeholder 3">
            <a:extLst>
              <a:ext uri="{FF2B5EF4-FFF2-40B4-BE49-F238E27FC236}">
                <a16:creationId xmlns:a16="http://schemas.microsoft.com/office/drawing/2014/main" id="{9B8A6504-4EFA-97EB-1352-578D02680B29}"/>
              </a:ext>
            </a:extLst>
          </p:cNvPr>
          <p:cNvSpPr txBox="1">
            <a:spLocks/>
          </p:cNvSpPr>
          <p:nvPr/>
        </p:nvSpPr>
        <p:spPr>
          <a:xfrm>
            <a:off x="6262816" y="7499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2153DF3-6A72-4AE0-9D87-630063629155}" type="slidenum">
              <a:rPr lang="en-US" smtClean="0"/>
              <a:pPr/>
              <a:t>30</a:t>
            </a:fld>
            <a:endParaRPr lang="en-US"/>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8A5F2BB-1C0C-9332-E97C-94FC8D241D3B}"/>
                  </a:ext>
                </a:extLst>
              </p:cNvPr>
              <p:cNvSpPr txBox="1"/>
              <p:nvPr/>
            </p:nvSpPr>
            <p:spPr>
              <a:xfrm>
                <a:off x="1219200" y="3013501"/>
                <a:ext cx="4861844" cy="1200329"/>
              </a:xfrm>
              <a:prstGeom prst="rect">
                <a:avLst/>
              </a:prstGeom>
              <a:noFill/>
            </p:spPr>
            <p:txBody>
              <a:bodyPr wrap="none" rtlCol="0">
                <a:spAutoFit/>
              </a:bodyPr>
              <a:lstStyle/>
              <a:p>
                <a:pPr marL="285750" indent="-285750">
                  <a:buFont typeface="Arial" panose="020B0604020202020204" pitchFamily="34" charset="0"/>
                  <a:buChar char="•"/>
                </a:pPr>
                <a:r>
                  <a:rPr lang="en-US" sz="2400" dirty="0"/>
                  <a:t>Dirac matrices and chiral symmetry</a:t>
                </a:r>
              </a:p>
              <a:p>
                <a:pPr marL="285750" indent="-285750">
                  <a:buFont typeface="Arial" panose="020B0604020202020204" pitchFamily="34" charset="0"/>
                  <a:buChar char="•"/>
                </a:pPr>
                <a:endParaRPr lang="en-US" sz="2400" dirty="0"/>
              </a:p>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                    </m:t>
                      </m:r>
                    </m:oMath>
                  </m:oMathPara>
                </a14:m>
                <a:endParaRPr lang="en-US" sz="2400" dirty="0"/>
              </a:p>
            </p:txBody>
          </p:sp>
        </mc:Choice>
        <mc:Fallback xmlns="">
          <p:sp>
            <p:nvSpPr>
              <p:cNvPr id="3" name="TextBox 2">
                <a:extLst>
                  <a:ext uri="{FF2B5EF4-FFF2-40B4-BE49-F238E27FC236}">
                    <a16:creationId xmlns:a16="http://schemas.microsoft.com/office/drawing/2014/main" id="{D8A5F2BB-1C0C-9332-E97C-94FC8D241D3B}"/>
                  </a:ext>
                </a:extLst>
              </p:cNvPr>
              <p:cNvSpPr txBox="1">
                <a:spLocks noRot="1" noChangeAspect="1" noMove="1" noResize="1" noEditPoints="1" noAdjustHandles="1" noChangeArrowheads="1" noChangeShapeType="1" noTextEdit="1"/>
              </p:cNvSpPr>
              <p:nvPr/>
            </p:nvSpPr>
            <p:spPr>
              <a:xfrm>
                <a:off x="1219200" y="3013501"/>
                <a:ext cx="4861844" cy="1200329"/>
              </a:xfrm>
              <a:prstGeom prst="rect">
                <a:avLst/>
              </a:prstGeom>
              <a:blipFill>
                <a:blip r:embed="rId3"/>
                <a:stretch>
                  <a:fillRect l="-1629" t="-4061" r="-100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F617009B-F8E8-E3C4-D1B8-87FC07103B55}"/>
                  </a:ext>
                </a:extLst>
              </p:cNvPr>
              <p:cNvSpPr txBox="1"/>
              <p:nvPr/>
            </p:nvSpPr>
            <p:spPr>
              <a:xfrm>
                <a:off x="1981200" y="3657600"/>
                <a:ext cx="5410200" cy="46583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400" b="0" i="1" smtClean="0">
                          <a:solidFill>
                            <a:schemeClr val="tx1"/>
                          </a:solidFill>
                          <a:latin typeface="Cambria Math" panose="02040503050406030204" pitchFamily="18" charset="0"/>
                        </a:rPr>
                        <m:t>𝐻</m:t>
                      </m:r>
                      <m:r>
                        <a:rPr lang="en-US" sz="2400" i="0">
                          <a:latin typeface="Cambria Math" panose="02040503050406030204" pitchFamily="18" charset="0"/>
                        </a:rPr>
                        <m:t>=2</m:t>
                      </m:r>
                      <m:r>
                        <a:rPr lang="en-US" sz="2400" i="1">
                          <a:latin typeface="Cambria Math" panose="02040503050406030204" pitchFamily="18" charset="0"/>
                        </a:rPr>
                        <m:t>𝑖</m:t>
                      </m:r>
                      <m:sSup>
                        <m:sSupPr>
                          <m:ctrlPr>
                            <a:rPr lang="en-US" sz="2400" i="1">
                              <a:solidFill>
                                <a:srgbClr val="836967"/>
                              </a:solidFill>
                              <a:latin typeface="Cambria Math" panose="02040503050406030204" pitchFamily="18" charset="0"/>
                            </a:rPr>
                          </m:ctrlPr>
                        </m:sSupPr>
                        <m:e>
                          <m:r>
                            <a:rPr lang="en-US" sz="2400" i="1">
                              <a:latin typeface="Cambria Math" panose="02040503050406030204" pitchFamily="18" charset="0"/>
                            </a:rPr>
                            <m:t>𝑔</m:t>
                          </m:r>
                        </m:e>
                        <m:sup>
                          <m:r>
                            <a:rPr lang="en-US" sz="2400" i="0">
                              <a:latin typeface="Cambria Math" panose="02040503050406030204" pitchFamily="18" charset="0"/>
                            </a:rPr>
                            <m:t>′</m:t>
                          </m:r>
                        </m:sup>
                      </m:sSup>
                      <m:sSup>
                        <m:sSupPr>
                          <m:ctrlPr>
                            <a:rPr lang="en-US" sz="2400" i="1">
                              <a:solidFill>
                                <a:srgbClr val="836967"/>
                              </a:solidFill>
                              <a:latin typeface="Cambria Math" panose="02040503050406030204" pitchFamily="18" charset="0"/>
                            </a:rPr>
                          </m:ctrlPr>
                        </m:sSupPr>
                        <m:e>
                          <m:r>
                            <a:rPr lang="en-US" sz="2400" i="1">
                              <a:latin typeface="Cambria Math" panose="02040503050406030204" pitchFamily="18" charset="0"/>
                            </a:rPr>
                            <m:t>𝛾</m:t>
                          </m:r>
                        </m:e>
                        <m:sup>
                          <m:r>
                            <a:rPr lang="en-US" sz="2400" i="0">
                              <a:latin typeface="Cambria Math" panose="02040503050406030204" pitchFamily="18" charset="0"/>
                            </a:rPr>
                            <m:t>0</m:t>
                          </m:r>
                        </m:sup>
                      </m:sSup>
                      <m:r>
                        <a:rPr lang="en-US" sz="2400" i="0">
                          <a:latin typeface="Cambria Math" panose="02040503050406030204" pitchFamily="18" charset="0"/>
                        </a:rPr>
                        <m:t>−</m:t>
                      </m:r>
                      <m:r>
                        <a:rPr lang="en-US" sz="2400" i="1">
                          <a:latin typeface="Cambria Math" panose="02040503050406030204" pitchFamily="18" charset="0"/>
                        </a:rPr>
                        <m:t>𝑖</m:t>
                      </m:r>
                      <m:sSub>
                        <m:sSubPr>
                          <m:ctrlPr>
                            <a:rPr lang="en-US" sz="2400" i="1">
                              <a:solidFill>
                                <a:srgbClr val="836967"/>
                              </a:solidFill>
                              <a:latin typeface="Cambria Math" panose="02040503050406030204" pitchFamily="18" charset="0"/>
                            </a:rPr>
                          </m:ctrlPr>
                        </m:sSubPr>
                        <m:e>
                          <m:r>
                            <a:rPr lang="en-US" sz="2400" i="1">
                              <a:latin typeface="Cambria Math" panose="02040503050406030204" pitchFamily="18" charset="0"/>
                            </a:rPr>
                            <m:t>𝑓</m:t>
                          </m:r>
                        </m:e>
                        <m:sub>
                          <m:r>
                            <a:rPr lang="en-US" sz="2400" i="0">
                              <a:latin typeface="Cambria Math" panose="02040503050406030204" pitchFamily="18" charset="0"/>
                            </a:rPr>
                            <m:t>3</m:t>
                          </m:r>
                        </m:sub>
                      </m:sSub>
                      <m:sSup>
                        <m:sSupPr>
                          <m:ctrlPr>
                            <a:rPr lang="en-US" sz="2400" i="1">
                              <a:solidFill>
                                <a:srgbClr val="836967"/>
                              </a:solidFill>
                              <a:latin typeface="Cambria Math" panose="02040503050406030204" pitchFamily="18" charset="0"/>
                            </a:rPr>
                          </m:ctrlPr>
                        </m:sSupPr>
                        <m:e>
                          <m:r>
                            <a:rPr lang="en-US" sz="2400" i="1">
                              <a:latin typeface="Cambria Math" panose="02040503050406030204" pitchFamily="18" charset="0"/>
                            </a:rPr>
                            <m:t>𝛾</m:t>
                          </m:r>
                        </m:e>
                        <m:sup>
                          <m:r>
                            <a:rPr lang="en-US" sz="2400" i="0">
                              <a:latin typeface="Cambria Math" panose="02040503050406030204" pitchFamily="18" charset="0"/>
                            </a:rPr>
                            <m:t>3</m:t>
                          </m:r>
                        </m:sup>
                      </m:sSup>
                      <m:r>
                        <a:rPr lang="en-US" sz="2400" i="0">
                          <a:latin typeface="Cambria Math" panose="02040503050406030204" pitchFamily="18" charset="0"/>
                        </a:rPr>
                        <m:t> – </m:t>
                      </m:r>
                      <m:r>
                        <a:rPr lang="en-US" sz="2400" i="1">
                          <a:latin typeface="Cambria Math" panose="02040503050406030204" pitchFamily="18" charset="0"/>
                        </a:rPr>
                        <m:t>𝑖</m:t>
                      </m:r>
                      <m:sSub>
                        <m:sSubPr>
                          <m:ctrlPr>
                            <a:rPr lang="en-US" sz="2400" i="1">
                              <a:solidFill>
                                <a:srgbClr val="836967"/>
                              </a:solidFill>
                              <a:latin typeface="Cambria Math" panose="02040503050406030204" pitchFamily="18" charset="0"/>
                            </a:rPr>
                          </m:ctrlPr>
                        </m:sSubPr>
                        <m:e>
                          <m:r>
                            <a:rPr lang="en-US" sz="2400" i="1">
                              <a:latin typeface="Cambria Math" panose="02040503050406030204" pitchFamily="18" charset="0"/>
                            </a:rPr>
                            <m:t>𝑓</m:t>
                          </m:r>
                        </m:e>
                        <m:sub>
                          <m:r>
                            <a:rPr lang="en-US" sz="2400" i="0">
                              <a:latin typeface="Cambria Math" panose="02040503050406030204" pitchFamily="18" charset="0"/>
                            </a:rPr>
                            <m:t>5</m:t>
                          </m:r>
                        </m:sub>
                      </m:sSub>
                      <m:sSup>
                        <m:sSupPr>
                          <m:ctrlPr>
                            <a:rPr lang="en-US" sz="2400" i="1">
                              <a:solidFill>
                                <a:srgbClr val="836967"/>
                              </a:solidFill>
                              <a:latin typeface="Cambria Math" panose="02040503050406030204" pitchFamily="18" charset="0"/>
                            </a:rPr>
                          </m:ctrlPr>
                        </m:sSupPr>
                        <m:e>
                          <m:r>
                            <a:rPr lang="en-US" sz="2400" i="1">
                              <a:latin typeface="Cambria Math" panose="02040503050406030204" pitchFamily="18" charset="0"/>
                            </a:rPr>
                            <m:t>𝛾</m:t>
                          </m:r>
                        </m:e>
                        <m:sup>
                          <m:r>
                            <a:rPr lang="en-US" sz="2400" i="0">
                              <a:latin typeface="Cambria Math" panose="02040503050406030204" pitchFamily="18" charset="0"/>
                            </a:rPr>
                            <m:t>5</m:t>
                          </m:r>
                        </m:sup>
                      </m:sSup>
                      <m:r>
                        <a:rPr lang="en-US" sz="2400" i="0">
                          <a:latin typeface="Cambria Math" panose="02040503050406030204" pitchFamily="18" charset="0"/>
                        </a:rPr>
                        <m:t> +</m:t>
                      </m:r>
                      <m:sSup>
                        <m:sSupPr>
                          <m:ctrlPr>
                            <a:rPr lang="en-US" sz="2400" i="1">
                              <a:solidFill>
                                <a:srgbClr val="836967"/>
                              </a:solidFill>
                              <a:latin typeface="Cambria Math" panose="02040503050406030204" pitchFamily="18" charset="0"/>
                            </a:rPr>
                          </m:ctrlPr>
                        </m:sSupPr>
                        <m:e>
                          <m:r>
                            <a:rPr lang="en-US" sz="2400" i="1">
                              <a:latin typeface="Cambria Math" panose="02040503050406030204" pitchFamily="18" charset="0"/>
                            </a:rPr>
                            <m:t>𝛾</m:t>
                          </m:r>
                        </m:e>
                        <m:sup>
                          <m:r>
                            <a:rPr lang="en-US" sz="2400" i="0">
                              <a:latin typeface="Cambria Math" panose="02040503050406030204" pitchFamily="18" charset="0"/>
                            </a:rPr>
                            <m:t>0</m:t>
                          </m:r>
                        </m:sup>
                      </m:sSup>
                      <m:acc>
                        <m:accPr>
                          <m:chr m:val="̃"/>
                          <m:ctrlPr>
                            <a:rPr lang="en-US" sz="2400" b="0" i="1" smtClean="0">
                              <a:solidFill>
                                <a:schemeClr val="tx1"/>
                              </a:solidFill>
                              <a:latin typeface="Cambria Math" panose="02040503050406030204" pitchFamily="18" charset="0"/>
                            </a:rPr>
                          </m:ctrlPr>
                        </m:accPr>
                        <m:e>
                          <m:r>
                            <a:rPr lang="en-US" sz="2400" b="0" i="1" smtClean="0">
                              <a:solidFill>
                                <a:schemeClr val="tx1"/>
                              </a:solidFill>
                              <a:latin typeface="Cambria Math" panose="02040503050406030204" pitchFamily="18" charset="0"/>
                            </a:rPr>
                            <m:t>𝛾</m:t>
                          </m:r>
                        </m:e>
                      </m:acc>
                    </m:oMath>
                  </m:oMathPara>
                </a14:m>
                <a:endParaRPr lang="en-US" sz="2400" dirty="0"/>
              </a:p>
            </p:txBody>
          </p:sp>
        </mc:Choice>
        <mc:Fallback xmlns="">
          <p:sp>
            <p:nvSpPr>
              <p:cNvPr id="10" name="TextBox 9">
                <a:extLst>
                  <a:ext uri="{FF2B5EF4-FFF2-40B4-BE49-F238E27FC236}">
                    <a16:creationId xmlns:a16="http://schemas.microsoft.com/office/drawing/2014/main" id="{F617009B-F8E8-E3C4-D1B8-87FC07103B55}"/>
                  </a:ext>
                </a:extLst>
              </p:cNvPr>
              <p:cNvSpPr txBox="1">
                <a:spLocks noRot="1" noChangeAspect="1" noMove="1" noResize="1" noEditPoints="1" noAdjustHandles="1" noChangeArrowheads="1" noChangeShapeType="1" noTextEdit="1"/>
              </p:cNvSpPr>
              <p:nvPr/>
            </p:nvSpPr>
            <p:spPr>
              <a:xfrm>
                <a:off x="1981200" y="3657600"/>
                <a:ext cx="5410200" cy="465833"/>
              </a:xfrm>
              <a:prstGeom prst="rect">
                <a:avLst/>
              </a:prstGeom>
              <a:blipFill>
                <a:blip r:embed="rId4"/>
                <a:stretch>
                  <a:fillRect b="-1842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08395DFC-00F9-58F0-5539-B58A082A871B}"/>
                  </a:ext>
                </a:extLst>
              </p:cNvPr>
              <p:cNvSpPr txBox="1"/>
              <p:nvPr/>
            </p:nvSpPr>
            <p:spPr>
              <a:xfrm>
                <a:off x="2233750" y="4349546"/>
                <a:ext cx="5029200" cy="76078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acc>
                        <m:accPr>
                          <m:chr m:val="̃"/>
                          <m:ctrlPr>
                            <a:rPr lang="en-US" sz="2400" b="0" i="1" smtClean="0">
                              <a:solidFill>
                                <a:schemeClr val="tx1"/>
                              </a:solidFill>
                              <a:latin typeface="Cambria Math" panose="02040503050406030204" pitchFamily="18" charset="0"/>
                            </a:rPr>
                          </m:ctrlPr>
                        </m:accPr>
                        <m:e>
                          <m:r>
                            <a:rPr lang="en-US" sz="2400" b="0" i="1" smtClean="0">
                              <a:solidFill>
                                <a:schemeClr val="tx1"/>
                              </a:solidFill>
                              <a:latin typeface="Cambria Math" panose="02040503050406030204" pitchFamily="18" charset="0"/>
                            </a:rPr>
                            <m:t>𝛾</m:t>
                          </m:r>
                        </m:e>
                      </m:acc>
                      <m:r>
                        <a:rPr lang="en-US" sz="2400" i="0">
                          <a:latin typeface="Cambria Math" panose="02040503050406030204" pitchFamily="18" charset="0"/>
                        </a:rPr>
                        <m:t>=</m:t>
                      </m:r>
                      <m:f>
                        <m:fPr>
                          <m:ctrlPr>
                            <a:rPr lang="en-US" sz="2400" i="1">
                              <a:solidFill>
                                <a:srgbClr val="836967"/>
                              </a:solidFill>
                              <a:latin typeface="Cambria Math" panose="02040503050406030204" pitchFamily="18" charset="0"/>
                            </a:rPr>
                          </m:ctrlPr>
                        </m:fPr>
                        <m:num>
                          <m:sSub>
                            <m:sSubPr>
                              <m:ctrlPr>
                                <a:rPr lang="en-US" sz="2400" i="1">
                                  <a:solidFill>
                                    <a:srgbClr val="836967"/>
                                  </a:solidFill>
                                  <a:latin typeface="Cambria Math" panose="02040503050406030204" pitchFamily="18" charset="0"/>
                                </a:rPr>
                              </m:ctrlPr>
                            </m:sSubPr>
                            <m:e>
                              <m:r>
                                <a:rPr lang="en-US" sz="2400" i="1">
                                  <a:latin typeface="Cambria Math" panose="02040503050406030204" pitchFamily="18" charset="0"/>
                                </a:rPr>
                                <m:t>𝑐</m:t>
                              </m:r>
                            </m:e>
                            <m:sub>
                              <m:r>
                                <a:rPr lang="en-US" sz="2400" i="0">
                                  <a:latin typeface="Cambria Math" panose="02040503050406030204" pitchFamily="18" charset="0"/>
                                </a:rPr>
                                <m:t>14</m:t>
                              </m:r>
                            </m:sub>
                          </m:sSub>
                          <m:r>
                            <a:rPr lang="en-US" sz="2400" i="0">
                              <a:latin typeface="Cambria Math" panose="02040503050406030204" pitchFamily="18" charset="0"/>
                            </a:rPr>
                            <m:t>−</m:t>
                          </m:r>
                          <m:sSub>
                            <m:sSubPr>
                              <m:ctrlPr>
                                <a:rPr lang="en-US" sz="2400" i="1">
                                  <a:solidFill>
                                    <a:srgbClr val="836967"/>
                                  </a:solidFill>
                                  <a:latin typeface="Cambria Math" panose="02040503050406030204" pitchFamily="18" charset="0"/>
                                </a:rPr>
                              </m:ctrlPr>
                            </m:sSubPr>
                            <m:e>
                              <m:r>
                                <a:rPr lang="en-US" sz="2400" i="1">
                                  <a:latin typeface="Cambria Math" panose="02040503050406030204" pitchFamily="18" charset="0"/>
                                </a:rPr>
                                <m:t>𝑐</m:t>
                              </m:r>
                            </m:e>
                            <m:sub>
                              <m:r>
                                <a:rPr lang="en-US" sz="2400" i="0">
                                  <a:latin typeface="Cambria Math" panose="02040503050406030204" pitchFamily="18" charset="0"/>
                                </a:rPr>
                                <m:t>23</m:t>
                              </m:r>
                            </m:sub>
                          </m:sSub>
                        </m:num>
                        <m:den>
                          <m:r>
                            <a:rPr lang="en-US" sz="2400" i="0">
                              <a:latin typeface="Cambria Math" panose="02040503050406030204" pitchFamily="18" charset="0"/>
                            </a:rPr>
                            <m:t>2</m:t>
                          </m:r>
                        </m:den>
                      </m:f>
                      <m:r>
                        <a:rPr lang="en-US" sz="2400" i="0">
                          <a:latin typeface="Cambria Math" panose="02040503050406030204" pitchFamily="18" charset="0"/>
                        </a:rPr>
                        <m:t> </m:t>
                      </m:r>
                      <m:sSup>
                        <m:sSupPr>
                          <m:ctrlPr>
                            <a:rPr lang="en-US" sz="2400" i="1">
                              <a:solidFill>
                                <a:srgbClr val="836967"/>
                              </a:solidFill>
                              <a:latin typeface="Cambria Math" panose="02040503050406030204" pitchFamily="18" charset="0"/>
                            </a:rPr>
                          </m:ctrlPr>
                        </m:sSupPr>
                        <m:e>
                          <m:r>
                            <a:rPr lang="en-US" sz="2400" i="1">
                              <a:latin typeface="Cambria Math" panose="02040503050406030204" pitchFamily="18" charset="0"/>
                            </a:rPr>
                            <m:t>𝛾</m:t>
                          </m:r>
                        </m:e>
                        <m:sup>
                          <m:r>
                            <a:rPr lang="en-US" sz="2400" i="0">
                              <a:latin typeface="Cambria Math" panose="02040503050406030204" pitchFamily="18" charset="0"/>
                            </a:rPr>
                            <m:t>1</m:t>
                          </m:r>
                        </m:sup>
                      </m:sSup>
                      <m:r>
                        <a:rPr lang="en-US" sz="2400" i="0">
                          <a:latin typeface="Cambria Math" panose="02040503050406030204" pitchFamily="18" charset="0"/>
                        </a:rPr>
                        <m:t>−</m:t>
                      </m:r>
                      <m:r>
                        <a:rPr lang="en-US" sz="2400" i="1">
                          <a:latin typeface="Cambria Math" panose="02040503050406030204" pitchFamily="18" charset="0"/>
                        </a:rPr>
                        <m:t>𝑖</m:t>
                      </m:r>
                      <m:f>
                        <m:fPr>
                          <m:ctrlPr>
                            <a:rPr lang="en-US" sz="2400" i="1">
                              <a:solidFill>
                                <a:srgbClr val="836967"/>
                              </a:solidFill>
                              <a:latin typeface="Cambria Math" panose="02040503050406030204" pitchFamily="18" charset="0"/>
                            </a:rPr>
                          </m:ctrlPr>
                        </m:fPr>
                        <m:num>
                          <m:sSub>
                            <m:sSubPr>
                              <m:ctrlPr>
                                <a:rPr lang="en-US" sz="2400" i="1">
                                  <a:solidFill>
                                    <a:srgbClr val="836967"/>
                                  </a:solidFill>
                                  <a:latin typeface="Cambria Math" panose="02040503050406030204" pitchFamily="18" charset="0"/>
                                </a:rPr>
                              </m:ctrlPr>
                            </m:sSubPr>
                            <m:e>
                              <m:r>
                                <a:rPr lang="en-US" sz="2400" i="1">
                                  <a:latin typeface="Cambria Math" panose="02040503050406030204" pitchFamily="18" charset="0"/>
                                </a:rPr>
                                <m:t>𝑐</m:t>
                              </m:r>
                            </m:e>
                            <m:sub>
                              <m:r>
                                <a:rPr lang="en-US" sz="2400" i="0">
                                  <a:latin typeface="Cambria Math" panose="02040503050406030204" pitchFamily="18" charset="0"/>
                                </a:rPr>
                                <m:t>14</m:t>
                              </m:r>
                            </m:sub>
                          </m:sSub>
                          <m:r>
                            <a:rPr lang="en-US" sz="2400" i="0">
                              <a:latin typeface="Cambria Math" panose="02040503050406030204" pitchFamily="18" charset="0"/>
                            </a:rPr>
                            <m:t>+</m:t>
                          </m:r>
                          <m:sSub>
                            <m:sSubPr>
                              <m:ctrlPr>
                                <a:rPr lang="en-US" sz="2400" i="1">
                                  <a:solidFill>
                                    <a:srgbClr val="836967"/>
                                  </a:solidFill>
                                  <a:latin typeface="Cambria Math" panose="02040503050406030204" pitchFamily="18" charset="0"/>
                                </a:rPr>
                              </m:ctrlPr>
                            </m:sSubPr>
                            <m:e>
                              <m:r>
                                <a:rPr lang="en-US" sz="2400" i="1">
                                  <a:latin typeface="Cambria Math" panose="02040503050406030204" pitchFamily="18" charset="0"/>
                                </a:rPr>
                                <m:t>𝑐</m:t>
                              </m:r>
                            </m:e>
                            <m:sub>
                              <m:r>
                                <a:rPr lang="en-US" sz="2400" i="0">
                                  <a:latin typeface="Cambria Math" panose="02040503050406030204" pitchFamily="18" charset="0"/>
                                </a:rPr>
                                <m:t>23</m:t>
                              </m:r>
                            </m:sub>
                          </m:sSub>
                        </m:num>
                        <m:den>
                          <m:r>
                            <a:rPr lang="en-US" sz="2400" i="0">
                              <a:latin typeface="Cambria Math" panose="02040503050406030204" pitchFamily="18" charset="0"/>
                            </a:rPr>
                            <m:t>2</m:t>
                          </m:r>
                        </m:den>
                      </m:f>
                      <m:sSup>
                        <m:sSupPr>
                          <m:ctrlPr>
                            <a:rPr lang="en-US" sz="2400" i="1">
                              <a:solidFill>
                                <a:srgbClr val="836967"/>
                              </a:solidFill>
                              <a:latin typeface="Cambria Math" panose="02040503050406030204" pitchFamily="18" charset="0"/>
                            </a:rPr>
                          </m:ctrlPr>
                        </m:sSupPr>
                        <m:e>
                          <m:r>
                            <a:rPr lang="en-US" sz="2400" i="1">
                              <a:latin typeface="Cambria Math" panose="02040503050406030204" pitchFamily="18" charset="0"/>
                            </a:rPr>
                            <m:t>𝛾</m:t>
                          </m:r>
                        </m:e>
                        <m:sup>
                          <m:r>
                            <a:rPr lang="en-US" sz="2400" i="0">
                              <a:latin typeface="Cambria Math" panose="02040503050406030204" pitchFamily="18" charset="0"/>
                            </a:rPr>
                            <m:t>2</m:t>
                          </m:r>
                        </m:sup>
                      </m:sSup>
                    </m:oMath>
                  </m:oMathPara>
                </a14:m>
                <a:endParaRPr lang="en-US" sz="2400" dirty="0"/>
              </a:p>
            </p:txBody>
          </p:sp>
        </mc:Choice>
        <mc:Fallback xmlns="">
          <p:sp>
            <p:nvSpPr>
              <p:cNvPr id="17" name="TextBox 16">
                <a:extLst>
                  <a:ext uri="{FF2B5EF4-FFF2-40B4-BE49-F238E27FC236}">
                    <a16:creationId xmlns:a16="http://schemas.microsoft.com/office/drawing/2014/main" id="{08395DFC-00F9-58F0-5539-B58A082A871B}"/>
                  </a:ext>
                </a:extLst>
              </p:cNvPr>
              <p:cNvSpPr txBox="1">
                <a:spLocks noRot="1" noChangeAspect="1" noMove="1" noResize="1" noEditPoints="1" noAdjustHandles="1" noChangeArrowheads="1" noChangeShapeType="1" noTextEdit="1"/>
              </p:cNvSpPr>
              <p:nvPr/>
            </p:nvSpPr>
            <p:spPr>
              <a:xfrm>
                <a:off x="2233750" y="4349546"/>
                <a:ext cx="5029200" cy="760786"/>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D97CEFCB-69C2-C13E-856D-0125FFF661F4}"/>
                  </a:ext>
                </a:extLst>
              </p:cNvPr>
              <p:cNvSpPr txBox="1"/>
              <p:nvPr/>
            </p:nvSpPr>
            <p:spPr>
              <a:xfrm>
                <a:off x="2209800" y="5334000"/>
                <a:ext cx="4572000" cy="46166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2400" i="1" smtClean="0">
                              <a:solidFill>
                                <a:schemeClr val="tx1"/>
                              </a:solidFill>
                              <a:latin typeface="Cambria Math" panose="02040503050406030204" pitchFamily="18" charset="0"/>
                            </a:rPr>
                          </m:ctrlPr>
                        </m:dPr>
                        <m:e>
                          <m:r>
                            <a:rPr lang="en-US" sz="2400" i="1">
                              <a:solidFill>
                                <a:schemeClr val="tx1"/>
                              </a:solidFill>
                              <a:latin typeface="Cambria Math" panose="02040503050406030204" pitchFamily="18" charset="0"/>
                            </a:rPr>
                            <m:t>𝐻</m:t>
                          </m:r>
                          <m:r>
                            <a:rPr lang="en-US" sz="2400" i="0">
                              <a:solidFill>
                                <a:schemeClr val="tx1"/>
                              </a:solidFill>
                              <a:latin typeface="Cambria Math" panose="02040503050406030204" pitchFamily="18" charset="0"/>
                            </a:rPr>
                            <m:t>,</m:t>
                          </m:r>
                          <m:r>
                            <a:rPr lang="en-US" sz="2400" b="0" i="1" smtClean="0">
                              <a:solidFill>
                                <a:schemeClr val="tx1"/>
                              </a:solidFill>
                              <a:latin typeface="Cambria Math" panose="02040503050406030204" pitchFamily="18" charset="0"/>
                            </a:rPr>
                            <m:t> </m:t>
                          </m:r>
                          <m:r>
                            <a:rPr lang="en-US" sz="2400" b="0" i="1" smtClean="0">
                              <a:solidFill>
                                <a:schemeClr val="tx1"/>
                              </a:solidFill>
                              <a:latin typeface="Cambria Math" panose="02040503050406030204" pitchFamily="18" charset="0"/>
                            </a:rPr>
                            <m:t>𝐶</m:t>
                          </m:r>
                        </m:e>
                      </m:d>
                      <m:r>
                        <a:rPr lang="en-US" sz="2400" i="0">
                          <a:solidFill>
                            <a:schemeClr val="tx1"/>
                          </a:solidFill>
                          <a:latin typeface="Cambria Math" panose="02040503050406030204" pitchFamily="18" charset="0"/>
                        </a:rPr>
                        <m:t>=0</m:t>
                      </m:r>
                      <m:r>
                        <a:rPr lang="en-US" sz="2400" b="0" i="0" smtClean="0">
                          <a:solidFill>
                            <a:schemeClr val="tx1"/>
                          </a:solidFill>
                          <a:latin typeface="Cambria Math" panose="02040503050406030204" pitchFamily="18" charset="0"/>
                        </a:rPr>
                        <m:t>,  </m:t>
                      </m:r>
                      <m:r>
                        <a:rPr lang="en-US" sz="2400" b="0" i="1" smtClean="0">
                          <a:solidFill>
                            <a:schemeClr val="tx1"/>
                          </a:solidFill>
                          <a:latin typeface="Cambria Math" panose="02040503050406030204" pitchFamily="18" charset="0"/>
                        </a:rPr>
                        <m:t>𝐶</m:t>
                      </m:r>
                      <m:r>
                        <a:rPr lang="en-US" sz="2400" b="0" i="0" smtClean="0">
                          <a:solidFill>
                            <a:schemeClr val="tx1"/>
                          </a:solidFill>
                          <a:latin typeface="Cambria Math" panose="02040503050406030204" pitchFamily="18" charset="0"/>
                        </a:rPr>
                        <m:t>=</m:t>
                      </m:r>
                      <m:acc>
                        <m:accPr>
                          <m:chr m:val="̃"/>
                          <m:ctrlPr>
                            <a:rPr lang="en-US" sz="2400" i="1">
                              <a:latin typeface="Cambria Math" panose="02040503050406030204" pitchFamily="18" charset="0"/>
                            </a:rPr>
                          </m:ctrlPr>
                        </m:accPr>
                        <m:e>
                          <m:r>
                            <a:rPr lang="en-US" sz="2400" i="1">
                              <a:latin typeface="Cambria Math" panose="02040503050406030204" pitchFamily="18" charset="0"/>
                            </a:rPr>
                            <m:t>𝛾</m:t>
                          </m:r>
                        </m:e>
                      </m:acc>
                    </m:oMath>
                  </m:oMathPara>
                </a14:m>
                <a:endParaRPr lang="en-US" sz="2400" dirty="0">
                  <a:solidFill>
                    <a:schemeClr val="tx1"/>
                  </a:solidFill>
                </a:endParaRPr>
              </a:p>
            </p:txBody>
          </p:sp>
        </mc:Choice>
        <mc:Fallback xmlns="">
          <p:sp>
            <p:nvSpPr>
              <p:cNvPr id="21" name="TextBox 20">
                <a:extLst>
                  <a:ext uri="{FF2B5EF4-FFF2-40B4-BE49-F238E27FC236}">
                    <a16:creationId xmlns:a16="http://schemas.microsoft.com/office/drawing/2014/main" id="{D97CEFCB-69C2-C13E-856D-0125FFF661F4}"/>
                  </a:ext>
                </a:extLst>
              </p:cNvPr>
              <p:cNvSpPr txBox="1">
                <a:spLocks noRot="1" noChangeAspect="1" noMove="1" noResize="1" noEditPoints="1" noAdjustHandles="1" noChangeArrowheads="1" noChangeShapeType="1" noTextEdit="1"/>
              </p:cNvSpPr>
              <p:nvPr/>
            </p:nvSpPr>
            <p:spPr>
              <a:xfrm>
                <a:off x="2209800" y="5334000"/>
                <a:ext cx="4572000" cy="461665"/>
              </a:xfrm>
              <a:prstGeom prst="rect">
                <a:avLst/>
              </a:prstGeom>
              <a:blipFill>
                <a:blip r:embed="rId6"/>
                <a:stretch>
                  <a:fillRect b="-7895"/>
                </a:stretch>
              </a:blipFill>
            </p:spPr>
            <p:txBody>
              <a:bodyPr/>
              <a:lstStyle/>
              <a:p>
                <a:r>
                  <a:rPr lang="en-US">
                    <a:noFill/>
                  </a:rPr>
                  <a:t> </a:t>
                </a:r>
              </a:p>
            </p:txBody>
          </p:sp>
        </mc:Fallback>
      </mc:AlternateContent>
      <p:grpSp>
        <p:nvGrpSpPr>
          <p:cNvPr id="23" name="Group 22">
            <a:extLst>
              <a:ext uri="{FF2B5EF4-FFF2-40B4-BE49-F238E27FC236}">
                <a16:creationId xmlns:a16="http://schemas.microsoft.com/office/drawing/2014/main" id="{3E6CE58F-B13B-3AEC-4E08-E9E2CE48B8AF}"/>
              </a:ext>
            </a:extLst>
          </p:cNvPr>
          <p:cNvGrpSpPr/>
          <p:nvPr/>
        </p:nvGrpSpPr>
        <p:grpSpPr>
          <a:xfrm>
            <a:off x="3479075" y="3651246"/>
            <a:ext cx="3355851" cy="568011"/>
            <a:chOff x="914768" y="2788318"/>
            <a:chExt cx="3355851" cy="568011"/>
          </a:xfrm>
        </p:grpSpPr>
        <p:sp>
          <p:nvSpPr>
            <p:cNvPr id="24" name="Oval 23">
              <a:extLst>
                <a:ext uri="{FF2B5EF4-FFF2-40B4-BE49-F238E27FC236}">
                  <a16:creationId xmlns:a16="http://schemas.microsoft.com/office/drawing/2014/main" id="{C46E9288-B263-A10A-AA69-ED1694D6B220}"/>
                </a:ext>
              </a:extLst>
            </p:cNvPr>
            <p:cNvSpPr/>
            <p:nvPr/>
          </p:nvSpPr>
          <p:spPr>
            <a:xfrm rot="16200000">
              <a:off x="940325" y="2769115"/>
              <a:ext cx="558485" cy="60959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Oval 24">
              <a:extLst>
                <a:ext uri="{FF2B5EF4-FFF2-40B4-BE49-F238E27FC236}">
                  <a16:creationId xmlns:a16="http://schemas.microsoft.com/office/drawing/2014/main" id="{256FC7DC-643E-4870-9B8D-11473A3A072E}"/>
                </a:ext>
              </a:extLst>
            </p:cNvPr>
            <p:cNvSpPr/>
            <p:nvPr/>
          </p:nvSpPr>
          <p:spPr>
            <a:xfrm rot="16200000">
              <a:off x="1975340" y="2768600"/>
              <a:ext cx="558485" cy="60960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a:extLst>
                <a:ext uri="{FF2B5EF4-FFF2-40B4-BE49-F238E27FC236}">
                  <a16:creationId xmlns:a16="http://schemas.microsoft.com/office/drawing/2014/main" id="{B9B29F17-C6F9-9515-0C37-DC0A72DDAF12}"/>
                </a:ext>
              </a:extLst>
            </p:cNvPr>
            <p:cNvSpPr/>
            <p:nvPr/>
          </p:nvSpPr>
          <p:spPr>
            <a:xfrm rot="16200000">
              <a:off x="3010355" y="2762761"/>
              <a:ext cx="558485" cy="60959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Oval 26">
              <a:extLst>
                <a:ext uri="{FF2B5EF4-FFF2-40B4-BE49-F238E27FC236}">
                  <a16:creationId xmlns:a16="http://schemas.microsoft.com/office/drawing/2014/main" id="{C5DDC36C-CF4A-B9B3-178C-D109A5BDBD33}"/>
                </a:ext>
              </a:extLst>
            </p:cNvPr>
            <p:cNvSpPr/>
            <p:nvPr/>
          </p:nvSpPr>
          <p:spPr>
            <a:xfrm rot="16200000">
              <a:off x="3762776" y="2848487"/>
              <a:ext cx="558485"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3" name="Oval 32">
            <a:extLst>
              <a:ext uri="{FF2B5EF4-FFF2-40B4-BE49-F238E27FC236}">
                <a16:creationId xmlns:a16="http://schemas.microsoft.com/office/drawing/2014/main" id="{76F066C4-5B5A-897C-4307-F077ABC9FC13}"/>
              </a:ext>
            </a:extLst>
          </p:cNvPr>
          <p:cNvSpPr/>
          <p:nvPr/>
        </p:nvSpPr>
        <p:spPr>
          <a:xfrm rot="16200000">
            <a:off x="6555684" y="3708242"/>
            <a:ext cx="558485"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73794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3"/>
                                        </p:tgtEl>
                                      </p:cBhvr>
                                    </p:animEffect>
                                    <p:set>
                                      <p:cBhvr>
                                        <p:cTn id="12" dur="1" fill="hold">
                                          <p:stCondLst>
                                            <p:cond delay="499"/>
                                          </p:stCondLst>
                                        </p:cTn>
                                        <p:tgtEl>
                                          <p:spTgt spid="23"/>
                                        </p:tgtEl>
                                        <p:attrNameLst>
                                          <p:attrName>style.visibility</p:attrName>
                                        </p:attrNameLst>
                                      </p:cBhvr>
                                      <p:to>
                                        <p:strVal val="hidden"/>
                                      </p:to>
                                    </p:set>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3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sp>
        <p:nvSpPr>
          <p:cNvPr id="7" name="TextBox 6">
            <a:extLst>
              <a:ext uri="{FF2B5EF4-FFF2-40B4-BE49-F238E27FC236}">
                <a16:creationId xmlns:a16="http://schemas.microsoft.com/office/drawing/2014/main" id="{F957E4E9-F195-5B68-6A6F-659AFAEE077B}"/>
              </a:ext>
            </a:extLst>
          </p:cNvPr>
          <p:cNvSpPr txBox="1"/>
          <p:nvPr/>
        </p:nvSpPr>
        <p:spPr>
          <a:xfrm>
            <a:off x="685800" y="2133600"/>
            <a:ext cx="6248400" cy="553998"/>
          </a:xfrm>
          <a:prstGeom prst="rect">
            <a:avLst/>
          </a:prstGeom>
          <a:noFill/>
        </p:spPr>
        <p:txBody>
          <a:bodyPr wrap="square" rtlCol="0">
            <a:spAutoFit/>
          </a:bodyPr>
          <a:lstStyle/>
          <a:p>
            <a:r>
              <a:rPr lang="en-US" sz="3000" dirty="0"/>
              <a:t>(2) Hyper-dimensional Bloch sphere </a:t>
            </a:r>
          </a:p>
        </p:txBody>
      </p:sp>
      <p:sp>
        <p:nvSpPr>
          <p:cNvPr id="8" name="Slide Number Placeholder 3">
            <a:extLst>
              <a:ext uri="{FF2B5EF4-FFF2-40B4-BE49-F238E27FC236}">
                <a16:creationId xmlns:a16="http://schemas.microsoft.com/office/drawing/2014/main" id="{9B8A6504-4EFA-97EB-1352-578D02680B29}"/>
              </a:ext>
            </a:extLst>
          </p:cNvPr>
          <p:cNvSpPr txBox="1">
            <a:spLocks/>
          </p:cNvSpPr>
          <p:nvPr/>
        </p:nvSpPr>
        <p:spPr>
          <a:xfrm>
            <a:off x="6262816" y="7499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2153DF3-6A72-4AE0-9D87-630063629155}" type="slidenum">
              <a:rPr lang="en-US" smtClean="0"/>
              <a:pPr/>
              <a:t>31</a:t>
            </a:fld>
            <a:endParaRPr lang="en-US"/>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8A5F2BB-1C0C-9332-E97C-94FC8D241D3B}"/>
                  </a:ext>
                </a:extLst>
              </p:cNvPr>
              <p:cNvSpPr txBox="1"/>
              <p:nvPr/>
            </p:nvSpPr>
            <p:spPr>
              <a:xfrm>
                <a:off x="1219200" y="3013501"/>
                <a:ext cx="6466322" cy="1200329"/>
              </a:xfrm>
              <a:prstGeom prst="rect">
                <a:avLst/>
              </a:prstGeom>
              <a:noFill/>
            </p:spPr>
            <p:txBody>
              <a:bodyPr wrap="none" rtlCol="0">
                <a:spAutoFit/>
              </a:bodyPr>
              <a:lstStyle/>
              <a:p>
                <a:pPr marL="285750" indent="-285750">
                  <a:buFont typeface="Arial" panose="020B0604020202020204" pitchFamily="34" charset="0"/>
                  <a:buChar char="•"/>
                </a:pPr>
                <a:r>
                  <a:rPr lang="en-US" sz="2400" dirty="0"/>
                  <a:t>Independent control on the three Bloch spheres</a:t>
                </a:r>
              </a:p>
              <a:p>
                <a:pPr marL="285750" indent="-285750">
                  <a:buFont typeface="Arial" panose="020B0604020202020204" pitchFamily="34" charset="0"/>
                  <a:buChar char="•"/>
                </a:pPr>
                <a:endParaRPr lang="en-US" sz="2400" dirty="0"/>
              </a:p>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                    </m:t>
                      </m:r>
                    </m:oMath>
                  </m:oMathPara>
                </a14:m>
                <a:endParaRPr lang="en-US" sz="2400" dirty="0"/>
              </a:p>
            </p:txBody>
          </p:sp>
        </mc:Choice>
        <mc:Fallback xmlns="">
          <p:sp>
            <p:nvSpPr>
              <p:cNvPr id="3" name="TextBox 2">
                <a:extLst>
                  <a:ext uri="{FF2B5EF4-FFF2-40B4-BE49-F238E27FC236}">
                    <a16:creationId xmlns:a16="http://schemas.microsoft.com/office/drawing/2014/main" id="{D8A5F2BB-1C0C-9332-E97C-94FC8D241D3B}"/>
                  </a:ext>
                </a:extLst>
              </p:cNvPr>
              <p:cNvSpPr txBox="1">
                <a:spLocks noRot="1" noChangeAspect="1" noMove="1" noResize="1" noEditPoints="1" noAdjustHandles="1" noChangeArrowheads="1" noChangeShapeType="1" noTextEdit="1"/>
              </p:cNvSpPr>
              <p:nvPr/>
            </p:nvSpPr>
            <p:spPr>
              <a:xfrm>
                <a:off x="1219200" y="3013501"/>
                <a:ext cx="6466322" cy="1200329"/>
              </a:xfrm>
              <a:prstGeom prst="rect">
                <a:avLst/>
              </a:prstGeom>
              <a:blipFill>
                <a:blip r:embed="rId3"/>
                <a:stretch>
                  <a:fillRect l="-1225" t="-4061" r="-3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2DDF91A-394C-3F86-CA1B-B747F93A1E02}"/>
                  </a:ext>
                </a:extLst>
              </p:cNvPr>
              <p:cNvSpPr txBox="1"/>
              <p:nvPr/>
            </p:nvSpPr>
            <p:spPr>
              <a:xfrm>
                <a:off x="2286000" y="3749866"/>
                <a:ext cx="4572000" cy="46166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2400" i="1" smtClean="0">
                              <a:solidFill>
                                <a:schemeClr val="tx1"/>
                              </a:solidFill>
                              <a:latin typeface="Cambria Math" panose="02040503050406030204" pitchFamily="18" charset="0"/>
                            </a:rPr>
                          </m:ctrlPr>
                        </m:dPr>
                        <m:e>
                          <m:d>
                            <m:dPr>
                              <m:begChr m:val="|"/>
                              <m:endChr m:val=""/>
                              <m:ctrlPr>
                                <a:rPr lang="en-US" sz="2400" i="1">
                                  <a:solidFill>
                                    <a:schemeClr val="tx1"/>
                                  </a:solidFill>
                                  <a:latin typeface="Cambria Math" panose="02040503050406030204" pitchFamily="18" charset="0"/>
                                </a:rPr>
                              </m:ctrlPr>
                            </m:dPr>
                            <m:e>
                              <m:r>
                                <m:rPr>
                                  <m:sty m:val="p"/>
                                </m:rPr>
                                <a:rPr lang="en-US" sz="2400">
                                  <a:solidFill>
                                    <a:schemeClr val="tx1"/>
                                  </a:solidFill>
                                  <a:latin typeface="Cambria Math" panose="02040503050406030204" pitchFamily="18" charset="0"/>
                                </a:rPr>
                                <m:t>Ψ</m:t>
                              </m:r>
                            </m:e>
                          </m:d>
                        </m:e>
                      </m:d>
                      <m:r>
                        <a:rPr lang="en-US" sz="2400" i="0">
                          <a:solidFill>
                            <a:schemeClr val="tx1"/>
                          </a:solidFill>
                          <a:latin typeface="Cambria Math" panose="02040503050406030204" pitchFamily="18" charset="0"/>
                        </a:rPr>
                        <m:t>=</m:t>
                      </m:r>
                      <m:sSup>
                        <m:sSupPr>
                          <m:ctrlPr>
                            <a:rPr lang="en-US" sz="2400" i="1">
                              <a:solidFill>
                                <a:schemeClr val="tx1"/>
                              </a:solidFill>
                              <a:latin typeface="Cambria Math" panose="02040503050406030204" pitchFamily="18" charset="0"/>
                            </a:rPr>
                          </m:ctrlPr>
                        </m:sSupPr>
                        <m:e>
                          <m:d>
                            <m:dPr>
                              <m:begChr m:val="["/>
                              <m:endChr m:val="]"/>
                              <m:ctrlPr>
                                <a:rPr lang="en-US" sz="2400" i="1">
                                  <a:solidFill>
                                    <a:schemeClr val="tx1"/>
                                  </a:solidFill>
                                  <a:latin typeface="Cambria Math" panose="02040503050406030204" pitchFamily="18" charset="0"/>
                                </a:rPr>
                              </m:ctrlPr>
                            </m:dPr>
                            <m:e>
                              <m:m>
                                <m:mPr>
                                  <m:plcHide m:val="on"/>
                                  <m:mcs>
                                    <m:mc>
                                      <m:mcPr>
                                        <m:count m:val="2"/>
                                        <m:mcJc m:val="center"/>
                                      </m:mcPr>
                                    </m:mc>
                                  </m:mcs>
                                  <m:ctrlPr>
                                    <a:rPr lang="en-US" sz="2400" i="1">
                                      <a:solidFill>
                                        <a:schemeClr val="tx1"/>
                                      </a:solidFill>
                                      <a:latin typeface="Cambria Math" panose="02040503050406030204" pitchFamily="18" charset="0"/>
                                    </a:rPr>
                                  </m:ctrlPr>
                                </m:mPr>
                                <m:mr>
                                  <m:e>
                                    <m:sSub>
                                      <m:sSubPr>
                                        <m:ctrlPr>
                                          <a:rPr lang="en-US" sz="2400" i="1">
                                            <a:solidFill>
                                              <a:schemeClr val="tx1"/>
                                            </a:solidFill>
                                            <a:latin typeface="Cambria Math" panose="02040503050406030204" pitchFamily="18" charset="0"/>
                                          </a:rPr>
                                        </m:ctrlPr>
                                      </m:sSubPr>
                                      <m:e>
                                        <m:r>
                                          <a:rPr lang="en-US" sz="2400" i="1">
                                            <a:solidFill>
                                              <a:schemeClr val="tx1"/>
                                            </a:solidFill>
                                            <a:latin typeface="Cambria Math" panose="02040503050406030204" pitchFamily="18" charset="0"/>
                                          </a:rPr>
                                          <m:t>𝐸</m:t>
                                        </m:r>
                                      </m:e>
                                      <m:sub>
                                        <m:r>
                                          <a:rPr lang="en-US" sz="2400" i="1">
                                            <a:solidFill>
                                              <a:schemeClr val="tx1"/>
                                            </a:solidFill>
                                            <a:latin typeface="Cambria Math" panose="02040503050406030204" pitchFamily="18" charset="0"/>
                                          </a:rPr>
                                          <m:t>𝐼𝐼</m:t>
                                        </m:r>
                                      </m:sub>
                                    </m:sSub>
                                  </m:e>
                                  <m:e>
                                    <m:sSub>
                                      <m:sSubPr>
                                        <m:ctrlPr>
                                          <a:rPr lang="en-US" sz="2400" i="1">
                                            <a:solidFill>
                                              <a:schemeClr val="tx1"/>
                                            </a:solidFill>
                                            <a:latin typeface="Cambria Math" panose="02040503050406030204" pitchFamily="18" charset="0"/>
                                          </a:rPr>
                                        </m:ctrlPr>
                                      </m:sSubPr>
                                      <m:e>
                                        <m:r>
                                          <a:rPr lang="en-US" sz="2400" i="1">
                                            <a:solidFill>
                                              <a:schemeClr val="tx1"/>
                                            </a:solidFill>
                                            <a:latin typeface="Cambria Math" panose="02040503050406030204" pitchFamily="18" charset="0"/>
                                          </a:rPr>
                                          <m:t>𝑟𝐸</m:t>
                                        </m:r>
                                      </m:e>
                                      <m:sub>
                                        <m:r>
                                          <a:rPr lang="en-US" sz="2400" i="1">
                                            <a:solidFill>
                                              <a:schemeClr val="tx1"/>
                                            </a:solidFill>
                                            <a:latin typeface="Cambria Math" panose="02040503050406030204" pitchFamily="18" charset="0"/>
                                          </a:rPr>
                                          <m:t>𝐼</m:t>
                                        </m:r>
                                      </m:sub>
                                    </m:sSub>
                                  </m:e>
                                </m:mr>
                              </m:m>
                            </m:e>
                          </m:d>
                        </m:e>
                        <m:sup>
                          <m:r>
                            <a:rPr lang="en-US" sz="2400" i="1">
                              <a:solidFill>
                                <a:schemeClr val="tx1"/>
                              </a:solidFill>
                              <a:latin typeface="Cambria Math" panose="02040503050406030204" pitchFamily="18" charset="0"/>
                            </a:rPr>
                            <m:t>𝑇</m:t>
                          </m:r>
                        </m:sup>
                      </m:sSup>
                    </m:oMath>
                  </m:oMathPara>
                </a14:m>
                <a:endParaRPr lang="en-US" sz="2400" dirty="0">
                  <a:solidFill>
                    <a:schemeClr val="tx1"/>
                  </a:solidFill>
                </a:endParaRPr>
              </a:p>
            </p:txBody>
          </p:sp>
        </mc:Choice>
        <mc:Fallback xmlns="">
          <p:sp>
            <p:nvSpPr>
              <p:cNvPr id="4" name="TextBox 3">
                <a:extLst>
                  <a:ext uri="{FF2B5EF4-FFF2-40B4-BE49-F238E27FC236}">
                    <a16:creationId xmlns:a16="http://schemas.microsoft.com/office/drawing/2014/main" id="{F2DDF91A-394C-3F86-CA1B-B747F93A1E02}"/>
                  </a:ext>
                </a:extLst>
              </p:cNvPr>
              <p:cNvSpPr txBox="1">
                <a:spLocks noRot="1" noChangeAspect="1" noMove="1" noResize="1" noEditPoints="1" noAdjustHandles="1" noChangeArrowheads="1" noChangeShapeType="1" noTextEdit="1"/>
              </p:cNvSpPr>
              <p:nvPr/>
            </p:nvSpPr>
            <p:spPr>
              <a:xfrm>
                <a:off x="2286000" y="3749866"/>
                <a:ext cx="4572000" cy="461665"/>
              </a:xfrm>
              <a:prstGeom prst="rect">
                <a:avLst/>
              </a:prstGeom>
              <a:blipFill>
                <a:blip r:embed="rId4"/>
                <a:stretch>
                  <a:fillRect t="-130263" b="-19473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AA60BF79-E7DD-277B-3959-1E31A72C19AD}"/>
                  </a:ext>
                </a:extLst>
              </p:cNvPr>
              <p:cNvSpPr txBox="1"/>
              <p:nvPr/>
            </p:nvSpPr>
            <p:spPr>
              <a:xfrm>
                <a:off x="404948" y="4322949"/>
                <a:ext cx="8739052" cy="1249894"/>
              </a:xfrm>
              <a:prstGeom prst="rect">
                <a:avLst/>
              </a:prstGeom>
              <a:noFill/>
            </p:spPr>
            <p:txBody>
              <a:bodyPr wrap="square">
                <a:spAutoFit/>
              </a:bodyPr>
              <a:lstStyle/>
              <a:p>
                <a:pPr marL="0" marR="0" algn="just">
                  <a:lnSpc>
                    <a:spcPct val="110000"/>
                  </a:lnSpc>
                  <a:spcBef>
                    <a:spcPts val="600"/>
                  </a:spcBef>
                  <a:spcAft>
                    <a:spcPts val="600"/>
                  </a:spcAft>
                </a:pPr>
                <a14:m>
                  <m:oMathPara xmlns:m="http://schemas.openxmlformats.org/officeDocument/2006/math">
                    <m:oMathParaPr>
                      <m:jc m:val="centerGroup"/>
                    </m:oMathParaPr>
                    <m:oMath xmlns:m="http://schemas.openxmlformats.org/officeDocument/2006/math">
                      <m:sSub>
                        <m:sSubPr>
                          <m:ctrlPr>
                            <a:rPr lang="en-US" sz="2400" i="1" smtClean="0">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𝐸</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𝐼</m:t>
                          </m:r>
                        </m:sub>
                      </m:sSub>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sSup>
                        <m:sSupPr>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sSupPr>
                        <m:e>
                          <m:d>
                            <m:dPr>
                              <m:begChr m:val="["/>
                              <m:endChr m:val="]"/>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dPr>
                            <m:e>
                              <m:m>
                                <m:mPr>
                                  <m:mcs>
                                    <m:mc>
                                      <m:mcPr>
                                        <m:count m:val="2"/>
                                        <m:mcJc m:val="center"/>
                                      </m:mcPr>
                                    </m:mc>
                                  </m:mcs>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mPr>
                                <m:mr>
                                  <m:e>
                                    <m:sSub>
                                      <m:sSubPr>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𝐸</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𝑐𝑤</m:t>
                                        </m:r>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r>
                                          <a:rPr lang="en-US" sz="2400" i="1">
                                            <a:effectLst/>
                                            <a:latin typeface="Cambria Math" panose="02040503050406030204" pitchFamily="18" charset="0"/>
                                            <a:ea typeface="DengXian" panose="02010600030101010101" pitchFamily="2" charset="-122"/>
                                            <a:cs typeface="Times New Roman" panose="02020603050405020304" pitchFamily="18" charset="0"/>
                                          </a:rPr>
                                          <m:t>𝐼</m:t>
                                        </m:r>
                                      </m:sub>
                                    </m:sSub>
                                  </m:e>
                                  <m:e>
                                    <m:sSub>
                                      <m:sSubPr>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𝐸</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𝑐𝑐𝑤</m:t>
                                        </m:r>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r>
                                          <a:rPr lang="en-US" sz="2400" i="1">
                                            <a:effectLst/>
                                            <a:latin typeface="Cambria Math" panose="02040503050406030204" pitchFamily="18" charset="0"/>
                                            <a:ea typeface="DengXian" panose="02010600030101010101" pitchFamily="2" charset="-122"/>
                                            <a:cs typeface="Times New Roman" panose="02020603050405020304" pitchFamily="18" charset="0"/>
                                          </a:rPr>
                                          <m:t>𝐼</m:t>
                                        </m:r>
                                      </m:sub>
                                    </m:sSub>
                                  </m:e>
                                </m:mr>
                              </m:m>
                            </m:e>
                          </m:d>
                        </m:e>
                        <m:sup>
                          <m:r>
                            <a:rPr lang="en-US" sz="2400" i="1">
                              <a:effectLst/>
                              <a:latin typeface="Cambria Math" panose="02040503050406030204" pitchFamily="18" charset="0"/>
                              <a:ea typeface="DengXian" panose="02010600030101010101" pitchFamily="2" charset="-122"/>
                              <a:cs typeface="Times New Roman" panose="02020603050405020304" pitchFamily="18" charset="0"/>
                            </a:rPr>
                            <m:t>𝑇</m:t>
                          </m:r>
                        </m:sup>
                      </m:sSup>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sSup>
                        <m:sSupPr>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sSupPr>
                        <m:e>
                          <m:d>
                            <m:dPr>
                              <m:begChr m:val="["/>
                              <m:endChr m:val="]"/>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dPr>
                            <m:e>
                              <m:m>
                                <m:mPr>
                                  <m:mcs>
                                    <m:mc>
                                      <m:mcPr>
                                        <m:count m:val="2"/>
                                        <m:mcJc m:val="center"/>
                                      </m:mcPr>
                                    </m:mc>
                                  </m:mcs>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mPr>
                                <m:mr>
                                  <m:e>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r>
                                      <a:rPr lang="en-US" sz="2400" i="1">
                                        <a:effectLst/>
                                        <a:latin typeface="Cambria Math" panose="02040503050406030204" pitchFamily="18" charset="0"/>
                                        <a:ea typeface="DengXian" panose="02010600030101010101" pitchFamily="2" charset="-122"/>
                                        <a:cs typeface="Times New Roman" panose="02020603050405020304" pitchFamily="18" charset="0"/>
                                      </a:rPr>
                                      <m:t>𝑖</m:t>
                                    </m:r>
                                    <m:sSup>
                                      <m:sSupPr>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sSup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𝑒</m:t>
                                        </m:r>
                                      </m:e>
                                      <m:sup>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f>
                                          <m:fPr>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fPr>
                                          <m:num>
                                            <m:sSub>
                                              <m:sSubPr>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𝑔</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1</m:t>
                                                </m:r>
                                              </m:sub>
                                            </m:sSub>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𝑔</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2</m:t>
                                                </m:r>
                                              </m:sub>
                                            </m:sSub>
                                          </m:num>
                                          <m:den>
                                            <m:r>
                                              <a:rPr lang="en-US" sz="2400" i="1">
                                                <a:effectLst/>
                                                <a:latin typeface="Cambria Math" panose="02040503050406030204" pitchFamily="18" charset="0"/>
                                                <a:ea typeface="DengXian" panose="02010600030101010101" pitchFamily="2" charset="-122"/>
                                                <a:cs typeface="Times New Roman" panose="02020603050405020304" pitchFamily="18" charset="0"/>
                                              </a:rPr>
                                              <m:t>2</m:t>
                                            </m:r>
                                          </m:den>
                                        </m:f>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r>
                                          <a:rPr lang="en-US" sz="2400" i="1">
                                            <a:effectLst/>
                                            <a:latin typeface="Cambria Math" panose="02040503050406030204" pitchFamily="18" charset="0"/>
                                            <a:ea typeface="DengXian" panose="02010600030101010101" pitchFamily="2" charset="-122"/>
                                            <a:cs typeface="Times New Roman" panose="02020603050405020304" pitchFamily="18" charset="0"/>
                                          </a:rPr>
                                          <m:t>𝑖</m:t>
                                        </m:r>
                                        <m:f>
                                          <m:fPr>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fPr>
                                          <m:num>
                                            <m:sSub>
                                              <m:sSubPr>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𝜑</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1</m:t>
                                                </m:r>
                                              </m:sub>
                                            </m:sSub>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𝜑</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2</m:t>
                                                </m:r>
                                              </m:sub>
                                            </m:sSub>
                                          </m:num>
                                          <m:den>
                                            <m:r>
                                              <a:rPr lang="en-US" sz="2400" i="1">
                                                <a:effectLst/>
                                                <a:latin typeface="Cambria Math" panose="02040503050406030204" pitchFamily="18" charset="0"/>
                                                <a:ea typeface="DengXian" panose="02010600030101010101" pitchFamily="2" charset="-122"/>
                                                <a:cs typeface="Times New Roman" panose="02020603050405020304" pitchFamily="18" charset="0"/>
                                              </a:rPr>
                                              <m:t>2</m:t>
                                            </m:r>
                                          </m:den>
                                        </m:f>
                                      </m:sup>
                                    </m:sSup>
                                  </m:e>
                                  <m:e>
                                    <m:sSup>
                                      <m:sSupPr>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sSup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𝑒</m:t>
                                        </m:r>
                                      </m:e>
                                      <m:sup>
                                        <m:f>
                                          <m:fPr>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fPr>
                                          <m:num>
                                            <m:sSub>
                                              <m:sSubPr>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𝑔</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1</m:t>
                                                </m:r>
                                              </m:sub>
                                            </m:sSub>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𝑔</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2</m:t>
                                                </m:r>
                                              </m:sub>
                                            </m:sSub>
                                          </m:num>
                                          <m:den>
                                            <m:r>
                                              <a:rPr lang="en-US" sz="2400" i="1">
                                                <a:effectLst/>
                                                <a:latin typeface="Cambria Math" panose="02040503050406030204" pitchFamily="18" charset="0"/>
                                                <a:ea typeface="DengXian" panose="02010600030101010101" pitchFamily="2" charset="-122"/>
                                                <a:cs typeface="Times New Roman" panose="02020603050405020304" pitchFamily="18" charset="0"/>
                                              </a:rPr>
                                              <m:t>2</m:t>
                                            </m:r>
                                          </m:den>
                                        </m:f>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r>
                                          <a:rPr lang="en-US" sz="2400" i="1">
                                            <a:effectLst/>
                                            <a:latin typeface="Cambria Math" panose="02040503050406030204" pitchFamily="18" charset="0"/>
                                            <a:ea typeface="DengXian" panose="02010600030101010101" pitchFamily="2" charset="-122"/>
                                            <a:cs typeface="Times New Roman" panose="02020603050405020304" pitchFamily="18" charset="0"/>
                                          </a:rPr>
                                          <m:t>𝑖</m:t>
                                        </m:r>
                                        <m:f>
                                          <m:fPr>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fPr>
                                          <m:num>
                                            <m:sSub>
                                              <m:sSubPr>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𝜑</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1</m:t>
                                                </m:r>
                                              </m:sub>
                                            </m:sSub>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24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𝜑</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2</m:t>
                                                </m:r>
                                              </m:sub>
                                            </m:sSub>
                                          </m:num>
                                          <m:den>
                                            <m:r>
                                              <a:rPr lang="en-US" sz="2400" i="1">
                                                <a:effectLst/>
                                                <a:latin typeface="Cambria Math" panose="02040503050406030204" pitchFamily="18" charset="0"/>
                                                <a:ea typeface="DengXian" panose="02010600030101010101" pitchFamily="2" charset="-122"/>
                                                <a:cs typeface="Times New Roman" panose="02020603050405020304" pitchFamily="18" charset="0"/>
                                              </a:rPr>
                                              <m:t>2</m:t>
                                            </m:r>
                                          </m:den>
                                        </m:f>
                                      </m:sup>
                                    </m:sSup>
                                  </m:e>
                                </m:mr>
                              </m:m>
                            </m:e>
                          </m:d>
                        </m:e>
                        <m:sup>
                          <m:r>
                            <a:rPr lang="en-US" sz="2400" i="1">
                              <a:effectLst/>
                              <a:latin typeface="Cambria Math" panose="02040503050406030204" pitchFamily="18" charset="0"/>
                              <a:ea typeface="DengXian" panose="02010600030101010101" pitchFamily="2" charset="-122"/>
                              <a:cs typeface="Times New Roman" panose="02020603050405020304" pitchFamily="18" charset="0"/>
                            </a:rPr>
                            <m:t>𝑇</m:t>
                          </m:r>
                        </m:sup>
                      </m:sSup>
                    </m:oMath>
                  </m:oMathPara>
                </a14:m>
                <a:endParaRPr lang="en-US" sz="2400" dirty="0">
                  <a:effectLst/>
                  <a:latin typeface="Calibri" panose="020F0502020204030204" pitchFamily="34" charset="0"/>
                  <a:ea typeface="DengXian" panose="02010600030101010101" pitchFamily="2" charset="-122"/>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sSub>
                        <m:sSubPr>
                          <m:ctrlPr>
                            <a:rPr lang="en-US" sz="2400" i="1">
                              <a:effectLst/>
                              <a:latin typeface="Cambria Math" panose="02040503050406030204" pitchFamily="18" charset="0"/>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𝐸</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𝐼𝐼</m:t>
                          </m:r>
                        </m:sub>
                      </m:sSub>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sSup>
                        <m:sSupPr>
                          <m:ctrlPr>
                            <a:rPr lang="en-US" sz="2400" i="1">
                              <a:effectLst/>
                              <a:latin typeface="Cambria Math" panose="02040503050406030204" pitchFamily="18" charset="0"/>
                              <a:cs typeface="Times New Roman" panose="02020603050405020304" pitchFamily="18" charset="0"/>
                            </a:rPr>
                          </m:ctrlPr>
                        </m:sSupPr>
                        <m:e>
                          <m:d>
                            <m:dPr>
                              <m:begChr m:val="["/>
                              <m:endChr m:val="]"/>
                              <m:ctrlPr>
                                <a:rPr lang="en-US" sz="2400" i="1">
                                  <a:effectLst/>
                                  <a:latin typeface="Cambria Math" panose="02040503050406030204" pitchFamily="18" charset="0"/>
                                  <a:cs typeface="Times New Roman" panose="02020603050405020304" pitchFamily="18" charset="0"/>
                                </a:rPr>
                              </m:ctrlPr>
                            </m:dPr>
                            <m:e>
                              <m:m>
                                <m:mPr>
                                  <m:mcs>
                                    <m:mc>
                                      <m:mcPr>
                                        <m:count m:val="2"/>
                                        <m:mcJc m:val="center"/>
                                      </m:mcPr>
                                    </m:mc>
                                  </m:mcs>
                                  <m:ctrlPr>
                                    <a:rPr lang="en-US" sz="2400" i="1">
                                      <a:effectLst/>
                                      <a:latin typeface="Cambria Math" panose="02040503050406030204" pitchFamily="18" charset="0"/>
                                      <a:cs typeface="Times New Roman" panose="02020603050405020304" pitchFamily="18" charset="0"/>
                                    </a:rPr>
                                  </m:ctrlPr>
                                </m:mPr>
                                <m:mr>
                                  <m:e>
                                    <m:sSub>
                                      <m:sSubPr>
                                        <m:ctrlPr>
                                          <a:rPr lang="en-US" sz="2400" i="1">
                                            <a:effectLst/>
                                            <a:latin typeface="Cambria Math" panose="02040503050406030204" pitchFamily="18" charset="0"/>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𝐸</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𝑐𝑤</m:t>
                                        </m:r>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r>
                                          <a:rPr lang="en-US" sz="2400" i="1">
                                            <a:effectLst/>
                                            <a:latin typeface="Cambria Math" panose="02040503050406030204" pitchFamily="18" charset="0"/>
                                            <a:ea typeface="DengXian" panose="02010600030101010101" pitchFamily="2" charset="-122"/>
                                            <a:cs typeface="Times New Roman" panose="02020603050405020304" pitchFamily="18" charset="0"/>
                                          </a:rPr>
                                          <m:t>𝐼𝐼</m:t>
                                        </m:r>
                                      </m:sub>
                                    </m:sSub>
                                  </m:e>
                                  <m:e>
                                    <m:sSub>
                                      <m:sSubPr>
                                        <m:ctrlPr>
                                          <a:rPr lang="en-US" sz="2400" i="1">
                                            <a:effectLst/>
                                            <a:latin typeface="Cambria Math" panose="02040503050406030204" pitchFamily="18" charset="0"/>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𝐸</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𝑐𝑐𝑤</m:t>
                                        </m:r>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r>
                                          <a:rPr lang="en-US" sz="2400" i="1">
                                            <a:effectLst/>
                                            <a:latin typeface="Cambria Math" panose="02040503050406030204" pitchFamily="18" charset="0"/>
                                            <a:ea typeface="DengXian" panose="02010600030101010101" pitchFamily="2" charset="-122"/>
                                            <a:cs typeface="Times New Roman" panose="02020603050405020304" pitchFamily="18" charset="0"/>
                                          </a:rPr>
                                          <m:t>𝐼𝐼</m:t>
                                        </m:r>
                                      </m:sub>
                                    </m:sSub>
                                  </m:e>
                                </m:mr>
                              </m:m>
                            </m:e>
                          </m:d>
                        </m:e>
                        <m:sup>
                          <m:r>
                            <a:rPr lang="en-US" sz="2400" i="1">
                              <a:effectLst/>
                              <a:latin typeface="Cambria Math" panose="02040503050406030204" pitchFamily="18" charset="0"/>
                              <a:ea typeface="DengXian" panose="02010600030101010101" pitchFamily="2" charset="-122"/>
                              <a:cs typeface="Times New Roman" panose="02020603050405020304" pitchFamily="18" charset="0"/>
                            </a:rPr>
                            <m:t>𝑇</m:t>
                          </m:r>
                        </m:sup>
                      </m:sSup>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sSup>
                        <m:sSupPr>
                          <m:ctrlPr>
                            <a:rPr lang="en-US" sz="2400" i="1">
                              <a:effectLst/>
                              <a:latin typeface="Cambria Math" panose="02040503050406030204" pitchFamily="18" charset="0"/>
                              <a:cs typeface="Times New Roman" panose="02020603050405020304" pitchFamily="18" charset="0"/>
                            </a:rPr>
                          </m:ctrlPr>
                        </m:sSupPr>
                        <m:e>
                          <m:d>
                            <m:dPr>
                              <m:begChr m:val="["/>
                              <m:endChr m:val="]"/>
                              <m:ctrlPr>
                                <a:rPr lang="en-US" sz="2400" i="1">
                                  <a:effectLst/>
                                  <a:latin typeface="Cambria Math" panose="02040503050406030204" pitchFamily="18" charset="0"/>
                                  <a:cs typeface="Times New Roman" panose="02020603050405020304" pitchFamily="18" charset="0"/>
                                </a:rPr>
                              </m:ctrlPr>
                            </m:dPr>
                            <m:e>
                              <m:m>
                                <m:mPr>
                                  <m:mcs>
                                    <m:mc>
                                      <m:mcPr>
                                        <m:count m:val="2"/>
                                        <m:mcJc m:val="center"/>
                                      </m:mcPr>
                                    </m:mc>
                                  </m:mcs>
                                  <m:ctrlPr>
                                    <a:rPr lang="en-US" sz="2400" i="1">
                                      <a:effectLst/>
                                      <a:latin typeface="Cambria Math" panose="02040503050406030204" pitchFamily="18" charset="0"/>
                                      <a:cs typeface="Times New Roman" panose="02020603050405020304" pitchFamily="18" charset="0"/>
                                    </a:rPr>
                                  </m:ctrlPr>
                                </m:mPr>
                                <m:mr>
                                  <m:e>
                                    <m:sSup>
                                      <m:sSupPr>
                                        <m:ctrlPr>
                                          <a:rPr lang="en-US" sz="2400" i="1">
                                            <a:effectLst/>
                                            <a:latin typeface="Cambria Math" panose="02040503050406030204" pitchFamily="18" charset="0"/>
                                            <a:cs typeface="Times New Roman" panose="02020603050405020304" pitchFamily="18" charset="0"/>
                                          </a:rPr>
                                        </m:ctrlPr>
                                      </m:sSupPr>
                                      <m:e>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r>
                                          <a:rPr lang="en-US" sz="2400" i="1">
                                            <a:effectLst/>
                                            <a:latin typeface="Cambria Math" panose="02040503050406030204" pitchFamily="18" charset="0"/>
                                            <a:ea typeface="DengXian" panose="02010600030101010101" pitchFamily="2" charset="-122"/>
                                            <a:cs typeface="Times New Roman" panose="02020603050405020304" pitchFamily="18" charset="0"/>
                                          </a:rPr>
                                          <m:t>𝑖𝑒</m:t>
                                        </m:r>
                                      </m:e>
                                      <m:sup>
                                        <m:f>
                                          <m:fPr>
                                            <m:ctrlPr>
                                              <a:rPr lang="en-US" sz="2400" i="1">
                                                <a:effectLst/>
                                                <a:latin typeface="Cambria Math" panose="02040503050406030204" pitchFamily="18" charset="0"/>
                                                <a:cs typeface="Times New Roman" panose="02020603050405020304" pitchFamily="18" charset="0"/>
                                              </a:rPr>
                                            </m:ctrlPr>
                                          </m:fPr>
                                          <m:num>
                                            <m:sSub>
                                              <m:sSubPr>
                                                <m:ctrlPr>
                                                  <a:rPr lang="en-US" sz="2400" i="1">
                                                    <a:effectLst/>
                                                    <a:latin typeface="Cambria Math" panose="02040503050406030204" pitchFamily="18" charset="0"/>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𝑔</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3</m:t>
                                                </m:r>
                                              </m:sub>
                                            </m:sSub>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2400" i="1">
                                                    <a:effectLst/>
                                                    <a:latin typeface="Cambria Math" panose="02040503050406030204" pitchFamily="18" charset="0"/>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𝑔</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4</m:t>
                                                </m:r>
                                              </m:sub>
                                            </m:sSub>
                                          </m:num>
                                          <m:den>
                                            <m:r>
                                              <a:rPr lang="en-US" sz="2400" i="1">
                                                <a:effectLst/>
                                                <a:latin typeface="Cambria Math" panose="02040503050406030204" pitchFamily="18" charset="0"/>
                                                <a:ea typeface="DengXian" panose="02010600030101010101" pitchFamily="2" charset="-122"/>
                                                <a:cs typeface="Times New Roman" panose="02020603050405020304" pitchFamily="18" charset="0"/>
                                              </a:rPr>
                                              <m:t>2</m:t>
                                            </m:r>
                                          </m:den>
                                        </m:f>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r>
                                          <a:rPr lang="en-US" sz="2400" i="1">
                                            <a:effectLst/>
                                            <a:latin typeface="Cambria Math" panose="02040503050406030204" pitchFamily="18" charset="0"/>
                                            <a:ea typeface="DengXian" panose="02010600030101010101" pitchFamily="2" charset="-122"/>
                                            <a:cs typeface="Times New Roman" panose="02020603050405020304" pitchFamily="18" charset="0"/>
                                          </a:rPr>
                                          <m:t>𝑖</m:t>
                                        </m:r>
                                        <m:f>
                                          <m:fPr>
                                            <m:ctrlPr>
                                              <a:rPr lang="en-US" sz="2400" i="1">
                                                <a:effectLst/>
                                                <a:latin typeface="Cambria Math" panose="02040503050406030204" pitchFamily="18" charset="0"/>
                                                <a:cs typeface="Times New Roman" panose="02020603050405020304" pitchFamily="18" charset="0"/>
                                              </a:rPr>
                                            </m:ctrlPr>
                                          </m:fPr>
                                          <m:num>
                                            <m:sSub>
                                              <m:sSubPr>
                                                <m:ctrlPr>
                                                  <a:rPr lang="en-US" sz="2400" i="1">
                                                    <a:effectLst/>
                                                    <a:latin typeface="Cambria Math" panose="02040503050406030204" pitchFamily="18" charset="0"/>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𝜑</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3</m:t>
                                                </m:r>
                                              </m:sub>
                                            </m:sSub>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2400" i="1">
                                                    <a:effectLst/>
                                                    <a:latin typeface="Cambria Math" panose="02040503050406030204" pitchFamily="18" charset="0"/>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𝜑</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4</m:t>
                                                </m:r>
                                              </m:sub>
                                            </m:sSub>
                                          </m:num>
                                          <m:den>
                                            <m:r>
                                              <a:rPr lang="en-US" sz="2400" i="1">
                                                <a:effectLst/>
                                                <a:latin typeface="Cambria Math" panose="02040503050406030204" pitchFamily="18" charset="0"/>
                                                <a:ea typeface="DengXian" panose="02010600030101010101" pitchFamily="2" charset="-122"/>
                                                <a:cs typeface="Times New Roman" panose="02020603050405020304" pitchFamily="18" charset="0"/>
                                              </a:rPr>
                                              <m:t>2</m:t>
                                            </m:r>
                                          </m:den>
                                        </m:f>
                                      </m:sup>
                                    </m:sSup>
                                  </m:e>
                                  <m:e>
                                    <m:sSup>
                                      <m:sSupPr>
                                        <m:ctrlPr>
                                          <a:rPr lang="en-US" sz="2400" i="1">
                                            <a:effectLst/>
                                            <a:latin typeface="Cambria Math" panose="02040503050406030204" pitchFamily="18" charset="0"/>
                                            <a:cs typeface="Times New Roman" panose="02020603050405020304" pitchFamily="18" charset="0"/>
                                          </a:rPr>
                                        </m:ctrlPr>
                                      </m:sSup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𝑒</m:t>
                                        </m:r>
                                      </m:e>
                                      <m:sup>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f>
                                          <m:fPr>
                                            <m:ctrlPr>
                                              <a:rPr lang="en-US" sz="2400" i="1">
                                                <a:effectLst/>
                                                <a:latin typeface="Cambria Math" panose="02040503050406030204" pitchFamily="18" charset="0"/>
                                                <a:cs typeface="Times New Roman" panose="02020603050405020304" pitchFamily="18" charset="0"/>
                                              </a:rPr>
                                            </m:ctrlPr>
                                          </m:fPr>
                                          <m:num>
                                            <m:sSub>
                                              <m:sSubPr>
                                                <m:ctrlPr>
                                                  <a:rPr lang="en-US" sz="2400" i="1">
                                                    <a:effectLst/>
                                                    <a:latin typeface="Cambria Math" panose="02040503050406030204" pitchFamily="18" charset="0"/>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𝑔</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3</m:t>
                                                </m:r>
                                              </m:sub>
                                            </m:sSub>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2400" i="1">
                                                    <a:effectLst/>
                                                    <a:latin typeface="Cambria Math" panose="02040503050406030204" pitchFamily="18" charset="0"/>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𝑔</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4</m:t>
                                                </m:r>
                                              </m:sub>
                                            </m:sSub>
                                          </m:num>
                                          <m:den>
                                            <m:r>
                                              <a:rPr lang="en-US" sz="2400" i="1">
                                                <a:effectLst/>
                                                <a:latin typeface="Cambria Math" panose="02040503050406030204" pitchFamily="18" charset="0"/>
                                                <a:ea typeface="DengXian" panose="02010600030101010101" pitchFamily="2" charset="-122"/>
                                                <a:cs typeface="Times New Roman" panose="02020603050405020304" pitchFamily="18" charset="0"/>
                                              </a:rPr>
                                              <m:t>2</m:t>
                                            </m:r>
                                          </m:den>
                                        </m:f>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r>
                                          <a:rPr lang="en-US" sz="2400" i="1">
                                            <a:effectLst/>
                                            <a:latin typeface="Cambria Math" panose="02040503050406030204" pitchFamily="18" charset="0"/>
                                            <a:ea typeface="DengXian" panose="02010600030101010101" pitchFamily="2" charset="-122"/>
                                            <a:cs typeface="Times New Roman" panose="02020603050405020304" pitchFamily="18" charset="0"/>
                                          </a:rPr>
                                          <m:t>𝑖</m:t>
                                        </m:r>
                                        <m:f>
                                          <m:fPr>
                                            <m:ctrlPr>
                                              <a:rPr lang="en-US" sz="2400" i="1">
                                                <a:effectLst/>
                                                <a:latin typeface="Cambria Math" panose="02040503050406030204" pitchFamily="18" charset="0"/>
                                                <a:cs typeface="Times New Roman" panose="02020603050405020304" pitchFamily="18" charset="0"/>
                                              </a:rPr>
                                            </m:ctrlPr>
                                          </m:fPr>
                                          <m:num>
                                            <m:sSub>
                                              <m:sSubPr>
                                                <m:ctrlPr>
                                                  <a:rPr lang="en-US" sz="2400" i="1">
                                                    <a:effectLst/>
                                                    <a:latin typeface="Cambria Math" panose="02040503050406030204" pitchFamily="18" charset="0"/>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𝜑</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3</m:t>
                                                </m:r>
                                              </m:sub>
                                            </m:sSub>
                                            <m:r>
                                              <a:rPr lang="en-US" sz="2400" i="1">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2400" i="1">
                                                    <a:effectLst/>
                                                    <a:latin typeface="Cambria Math" panose="02040503050406030204" pitchFamily="18" charset="0"/>
                                                    <a:cs typeface="Times New Roman" panose="02020603050405020304" pitchFamily="18" charset="0"/>
                                                  </a:rPr>
                                                </m:ctrlPr>
                                              </m:sSubPr>
                                              <m:e>
                                                <m:r>
                                                  <a:rPr lang="en-US" sz="2400" i="1">
                                                    <a:effectLst/>
                                                    <a:latin typeface="Cambria Math" panose="02040503050406030204" pitchFamily="18" charset="0"/>
                                                    <a:ea typeface="DengXian" panose="02010600030101010101" pitchFamily="2" charset="-122"/>
                                                    <a:cs typeface="Times New Roman" panose="02020603050405020304" pitchFamily="18" charset="0"/>
                                                  </a:rPr>
                                                  <m:t>𝜑</m:t>
                                                </m:r>
                                              </m:e>
                                              <m:sub>
                                                <m:r>
                                                  <a:rPr lang="en-US" sz="2400" i="1">
                                                    <a:effectLst/>
                                                    <a:latin typeface="Cambria Math" panose="02040503050406030204" pitchFamily="18" charset="0"/>
                                                    <a:ea typeface="DengXian" panose="02010600030101010101" pitchFamily="2" charset="-122"/>
                                                    <a:cs typeface="Times New Roman" panose="02020603050405020304" pitchFamily="18" charset="0"/>
                                                  </a:rPr>
                                                  <m:t>4</m:t>
                                                </m:r>
                                              </m:sub>
                                            </m:sSub>
                                          </m:num>
                                          <m:den>
                                            <m:r>
                                              <a:rPr lang="en-US" sz="2400" i="1">
                                                <a:effectLst/>
                                                <a:latin typeface="Cambria Math" panose="02040503050406030204" pitchFamily="18" charset="0"/>
                                                <a:ea typeface="DengXian" panose="02010600030101010101" pitchFamily="2" charset="-122"/>
                                                <a:cs typeface="Times New Roman" panose="02020603050405020304" pitchFamily="18" charset="0"/>
                                              </a:rPr>
                                              <m:t>2</m:t>
                                            </m:r>
                                          </m:den>
                                        </m:f>
                                      </m:sup>
                                    </m:sSup>
                                  </m:e>
                                </m:mr>
                              </m:m>
                            </m:e>
                          </m:d>
                        </m:e>
                        <m:sup>
                          <m:r>
                            <a:rPr lang="en-US" sz="2400" i="1">
                              <a:effectLst/>
                              <a:latin typeface="Cambria Math" panose="02040503050406030204" pitchFamily="18" charset="0"/>
                              <a:ea typeface="DengXian" panose="02010600030101010101" pitchFamily="2" charset="-122"/>
                              <a:cs typeface="Times New Roman" panose="02020603050405020304" pitchFamily="18" charset="0"/>
                            </a:rPr>
                            <m:t>𝑇</m:t>
                          </m:r>
                        </m:sup>
                      </m:sSup>
                    </m:oMath>
                  </m:oMathPara>
                </a14:m>
                <a:endParaRPr lang="en-US" sz="2400" dirty="0"/>
              </a:p>
            </p:txBody>
          </p:sp>
        </mc:Choice>
        <mc:Fallback xmlns="">
          <p:sp>
            <p:nvSpPr>
              <p:cNvPr id="6" name="TextBox 5">
                <a:extLst>
                  <a:ext uri="{FF2B5EF4-FFF2-40B4-BE49-F238E27FC236}">
                    <a16:creationId xmlns:a16="http://schemas.microsoft.com/office/drawing/2014/main" id="{AA60BF79-E7DD-277B-3959-1E31A72C19AD}"/>
                  </a:ext>
                </a:extLst>
              </p:cNvPr>
              <p:cNvSpPr txBox="1">
                <a:spLocks noRot="1" noChangeAspect="1" noMove="1" noResize="1" noEditPoints="1" noAdjustHandles="1" noChangeArrowheads="1" noChangeShapeType="1" noTextEdit="1"/>
              </p:cNvSpPr>
              <p:nvPr/>
            </p:nvSpPr>
            <p:spPr>
              <a:xfrm>
                <a:off x="404948" y="4322949"/>
                <a:ext cx="8739052" cy="1249894"/>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41DB3D8E-0C5F-A61A-A4AA-2399ADE1D1D8}"/>
                  </a:ext>
                </a:extLst>
              </p:cNvPr>
              <p:cNvSpPr txBox="1"/>
              <p:nvPr/>
            </p:nvSpPr>
            <p:spPr>
              <a:xfrm>
                <a:off x="914400" y="5881196"/>
                <a:ext cx="4572000" cy="95590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400" i="1" smtClean="0">
                          <a:solidFill>
                            <a:schemeClr val="tx1"/>
                          </a:solidFill>
                          <a:latin typeface="Cambria Math" panose="02040503050406030204" pitchFamily="18" charset="0"/>
                        </a:rPr>
                        <m:t>𝑟</m:t>
                      </m:r>
                      <m:r>
                        <a:rPr lang="en-US" sz="2400" i="0">
                          <a:solidFill>
                            <a:schemeClr val="tx1"/>
                          </a:solidFill>
                          <a:latin typeface="Cambria Math" panose="02040503050406030204" pitchFamily="18" charset="0"/>
                        </a:rPr>
                        <m:t>=</m:t>
                      </m:r>
                      <m:f>
                        <m:fPr>
                          <m:ctrlPr>
                            <a:rPr lang="en-US" sz="2400" i="1">
                              <a:solidFill>
                                <a:schemeClr val="tx1"/>
                              </a:solidFill>
                              <a:latin typeface="Cambria Math" panose="02040503050406030204" pitchFamily="18" charset="0"/>
                            </a:rPr>
                          </m:ctrlPr>
                        </m:fPr>
                        <m:num>
                          <m:rad>
                            <m:radPr>
                              <m:degHide m:val="on"/>
                              <m:ctrlPr>
                                <a:rPr lang="en-US" sz="2400" i="1">
                                  <a:solidFill>
                                    <a:schemeClr val="tx1"/>
                                  </a:solidFill>
                                  <a:latin typeface="Cambria Math" panose="02040503050406030204" pitchFamily="18" charset="0"/>
                                </a:rPr>
                              </m:ctrlPr>
                            </m:radPr>
                            <m:deg/>
                            <m:e>
                              <m:sSup>
                                <m:sSupPr>
                                  <m:ctrlPr>
                                    <a:rPr lang="en-US" sz="2400" i="1">
                                      <a:solidFill>
                                        <a:schemeClr val="tx1"/>
                                      </a:solidFill>
                                      <a:latin typeface="Cambria Math" panose="02040503050406030204" pitchFamily="18" charset="0"/>
                                    </a:rPr>
                                  </m:ctrlPr>
                                </m:sSupPr>
                                <m:e>
                                  <m:r>
                                    <a:rPr lang="en-US" sz="2400" i="1">
                                      <a:solidFill>
                                        <a:schemeClr val="tx1"/>
                                      </a:solidFill>
                                      <a:latin typeface="Cambria Math" panose="02040503050406030204" pitchFamily="18" charset="0"/>
                                    </a:rPr>
                                    <m:t>𝑔</m:t>
                                  </m:r>
                                </m:e>
                                <m:sup>
                                  <m:r>
                                    <a:rPr lang="en-US" sz="2400" i="0">
                                      <a:solidFill>
                                        <a:schemeClr val="tx1"/>
                                      </a:solidFill>
                                      <a:latin typeface="Cambria Math" panose="02040503050406030204" pitchFamily="18" charset="0"/>
                                    </a:rPr>
                                    <m:t>′2</m:t>
                                  </m:r>
                                </m:sup>
                              </m:sSup>
                              <m:r>
                                <a:rPr lang="en-US" sz="2400" i="0">
                                  <a:solidFill>
                                    <a:schemeClr val="tx1"/>
                                  </a:solidFill>
                                  <a:latin typeface="Cambria Math" panose="02040503050406030204" pitchFamily="18" charset="0"/>
                                </a:rPr>
                                <m:t>+</m:t>
                              </m:r>
                              <m:sSup>
                                <m:sSupPr>
                                  <m:ctrlPr>
                                    <a:rPr lang="en-US" sz="2400" i="1">
                                      <a:solidFill>
                                        <a:schemeClr val="tx1"/>
                                      </a:solidFill>
                                      <a:latin typeface="Cambria Math" panose="02040503050406030204" pitchFamily="18" charset="0"/>
                                    </a:rPr>
                                  </m:ctrlPr>
                                </m:sSupPr>
                                <m:e>
                                  <m:r>
                                    <a:rPr lang="en-US" sz="2400" i="1">
                                      <a:solidFill>
                                        <a:schemeClr val="tx1"/>
                                      </a:solidFill>
                                      <a:latin typeface="Cambria Math" panose="02040503050406030204" pitchFamily="18" charset="0"/>
                                    </a:rPr>
                                    <m:t>𝜂</m:t>
                                  </m:r>
                                </m:e>
                                <m:sup>
                                  <m:r>
                                    <a:rPr lang="en-US" sz="2400" i="0">
                                      <a:solidFill>
                                        <a:schemeClr val="tx1"/>
                                      </a:solidFill>
                                      <a:latin typeface="Cambria Math" panose="02040503050406030204" pitchFamily="18" charset="0"/>
                                    </a:rPr>
                                    <m:t>2</m:t>
                                  </m:r>
                                </m:sup>
                              </m:sSup>
                            </m:e>
                          </m:rad>
                          <m:r>
                            <a:rPr lang="en-US" sz="2400" i="0">
                              <a:solidFill>
                                <a:schemeClr val="tx1"/>
                              </a:solidFill>
                              <a:latin typeface="Cambria Math" panose="02040503050406030204" pitchFamily="18" charset="0"/>
                            </a:rPr>
                            <m:t>+</m:t>
                          </m:r>
                          <m:sSup>
                            <m:sSupPr>
                              <m:ctrlPr>
                                <a:rPr lang="en-US" sz="2400" i="1">
                                  <a:solidFill>
                                    <a:schemeClr val="tx1"/>
                                  </a:solidFill>
                                  <a:latin typeface="Cambria Math" panose="02040503050406030204" pitchFamily="18" charset="0"/>
                                </a:rPr>
                              </m:ctrlPr>
                            </m:sSupPr>
                            <m:e>
                              <m:r>
                                <a:rPr lang="en-US" sz="2400" i="1">
                                  <a:solidFill>
                                    <a:schemeClr val="tx1"/>
                                  </a:solidFill>
                                  <a:latin typeface="Cambria Math" panose="02040503050406030204" pitchFamily="18" charset="0"/>
                                </a:rPr>
                                <m:t>𝑔</m:t>
                              </m:r>
                            </m:e>
                            <m:sup>
                              <m:r>
                                <a:rPr lang="en-US" sz="2400" i="0">
                                  <a:solidFill>
                                    <a:schemeClr val="tx1"/>
                                  </a:solidFill>
                                  <a:latin typeface="Cambria Math" panose="02040503050406030204" pitchFamily="18" charset="0"/>
                                </a:rPr>
                                <m:t>′</m:t>
                              </m:r>
                            </m:sup>
                          </m:sSup>
                        </m:num>
                        <m:den>
                          <m:r>
                            <a:rPr lang="en-US" sz="2400" i="1">
                              <a:solidFill>
                                <a:schemeClr val="tx1"/>
                              </a:solidFill>
                              <a:latin typeface="Cambria Math" panose="02040503050406030204" pitchFamily="18" charset="0"/>
                            </a:rPr>
                            <m:t>𝜂</m:t>
                          </m:r>
                        </m:den>
                      </m:f>
                    </m:oMath>
                  </m:oMathPara>
                </a14:m>
                <a:endParaRPr lang="en-US" sz="2400" dirty="0">
                  <a:solidFill>
                    <a:schemeClr val="tx1"/>
                  </a:solidFill>
                </a:endParaRPr>
              </a:p>
            </p:txBody>
          </p:sp>
        </mc:Choice>
        <mc:Fallback xmlns="">
          <p:sp>
            <p:nvSpPr>
              <p:cNvPr id="11" name="TextBox 10">
                <a:extLst>
                  <a:ext uri="{FF2B5EF4-FFF2-40B4-BE49-F238E27FC236}">
                    <a16:creationId xmlns:a16="http://schemas.microsoft.com/office/drawing/2014/main" id="{41DB3D8E-0C5F-A61A-A4AA-2399ADE1D1D8}"/>
                  </a:ext>
                </a:extLst>
              </p:cNvPr>
              <p:cNvSpPr txBox="1">
                <a:spLocks noRot="1" noChangeAspect="1" noMove="1" noResize="1" noEditPoints="1" noAdjustHandles="1" noChangeArrowheads="1" noChangeShapeType="1" noTextEdit="1"/>
              </p:cNvSpPr>
              <p:nvPr/>
            </p:nvSpPr>
            <p:spPr>
              <a:xfrm>
                <a:off x="914400" y="5881196"/>
                <a:ext cx="4572000" cy="955903"/>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9546732E-136A-A834-5353-9A44E277952B}"/>
                  </a:ext>
                </a:extLst>
              </p:cNvPr>
              <p:cNvSpPr txBox="1"/>
              <p:nvPr/>
            </p:nvSpPr>
            <p:spPr>
              <a:xfrm>
                <a:off x="4800600" y="6071234"/>
                <a:ext cx="5257800" cy="629660"/>
              </a:xfrm>
              <a:prstGeom prst="rect">
                <a:avLst/>
              </a:prstGeom>
              <a:noFill/>
            </p:spPr>
            <p:txBody>
              <a:bodyPr wrap="square">
                <a:spAutoFit/>
              </a:bodyPr>
              <a:lstStyle/>
              <a:p>
                <a14:m>
                  <m:oMath xmlns:m="http://schemas.openxmlformats.org/officeDocument/2006/math">
                    <m:sSup>
                      <m:sSupPr>
                        <m:ctrlPr>
                          <a:rPr lang="en-US" sz="2400" i="1" smtClean="0">
                            <a:latin typeface="Cambria Math" panose="02040503050406030204" pitchFamily="18" charset="0"/>
                          </a:rPr>
                        </m:ctrlPr>
                      </m:sSupPr>
                      <m:e>
                        <m:r>
                          <a:rPr lang="en-US" sz="2400" i="1">
                            <a:latin typeface="Cambria Math" panose="02040503050406030204" pitchFamily="18" charset="0"/>
                          </a:rPr>
                          <m:t>𝑔</m:t>
                        </m:r>
                      </m:e>
                      <m:sup>
                        <m:r>
                          <a:rPr lang="en-US" sz="2400" i="1">
                            <a:latin typeface="Cambria Math" panose="02040503050406030204" pitchFamily="18" charset="0"/>
                          </a:rPr>
                          <m:t>′</m:t>
                        </m:r>
                      </m:sup>
                    </m:sSup>
                    <m:r>
                      <a:rPr lang="en-US" sz="2400" i="1">
                        <a:latin typeface="Cambria Math" panose="02040503050406030204" pitchFamily="18" charset="0"/>
                      </a:rPr>
                      <m:t>=</m:t>
                    </m:r>
                    <m:f>
                      <m:fPr>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i="1">
                                <a:latin typeface="Cambria Math" panose="02040503050406030204" pitchFamily="18" charset="0"/>
                              </a:rPr>
                              <m:t>𝑔</m:t>
                            </m:r>
                          </m:e>
                          <m:sub>
                            <m:r>
                              <a:rPr lang="en-US" sz="2400" i="1">
                                <a:latin typeface="Cambria Math" panose="02040503050406030204" pitchFamily="18" charset="0"/>
                              </a:rPr>
                              <m:t>𝑖</m:t>
                            </m:r>
                          </m:sub>
                        </m:sSub>
                        <m:r>
                          <a:rPr lang="en-US" sz="2400" b="0" i="1" smtClean="0">
                            <a:latin typeface="Cambria Math" panose="02040503050406030204" pitchFamily="18" charset="0"/>
                          </a:rPr>
                          <m:t>−</m:t>
                        </m:r>
                        <m:r>
                          <a:rPr lang="en-US" sz="2400" b="0" i="1" smtClean="0">
                            <a:latin typeface="Cambria Math" panose="02040503050406030204" pitchFamily="18" charset="0"/>
                          </a:rPr>
                          <m:t>𝑖</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𝑔</m:t>
                            </m:r>
                          </m:e>
                          <m:sub>
                            <m:r>
                              <a:rPr lang="en-US" sz="2400" b="0" i="1" smtClean="0">
                                <a:latin typeface="Cambria Math" panose="02040503050406030204" pitchFamily="18" charset="0"/>
                              </a:rPr>
                              <m:t>𝑟</m:t>
                            </m:r>
                          </m:sub>
                        </m:sSub>
                      </m:num>
                      <m:den>
                        <m:r>
                          <a:rPr lang="en-US" sz="2400" b="0" i="1" smtClean="0">
                            <a:latin typeface="Cambria Math" panose="02040503050406030204" pitchFamily="18" charset="0"/>
                          </a:rPr>
                          <m:t>2</m:t>
                        </m:r>
                        <m:r>
                          <a:rPr lang="en-US" sz="2400" i="1">
                            <a:latin typeface="Cambria Math" panose="02040503050406030204" pitchFamily="18" charset="0"/>
                          </a:rPr>
                          <m:t>𝑘</m:t>
                        </m:r>
                      </m:den>
                    </m:f>
                  </m:oMath>
                </a14:m>
                <a:r>
                  <a:rPr lang="en-US" sz="2400" dirty="0">
                    <a:effectLst/>
                    <a:latin typeface="Times New Roman" panose="02020603050405020304" pitchFamily="18" charset="0"/>
                    <a:ea typeface="DengXian" panose="02010600030101010101" pitchFamily="2" charset="-122"/>
                  </a:rPr>
                  <a:t>, </a:t>
                </a:r>
                <a14:m>
                  <m:oMath xmlns:m="http://schemas.openxmlformats.org/officeDocument/2006/math">
                    <m:r>
                      <a:rPr lang="en-US" sz="2400" b="0" i="0" smtClean="0">
                        <a:latin typeface="Cambria Math" panose="02040503050406030204" pitchFamily="18" charset="0"/>
                        <a:ea typeface="DengXian" panose="02010600030101010101" pitchFamily="2" charset="-122"/>
                        <a:cs typeface="Times New Roman" panose="02020603050405020304" pitchFamily="18" charset="0"/>
                      </a:rPr>
                      <m:t>   </m:t>
                    </m:r>
                    <m:r>
                      <a:rPr lang="en-US" sz="2400" i="1">
                        <a:latin typeface="Cambria Math" panose="02040503050406030204" pitchFamily="18" charset="0"/>
                        <a:ea typeface="DengXian" panose="02010600030101010101" pitchFamily="2" charset="-122"/>
                        <a:cs typeface="Times New Roman" panose="02020603050405020304" pitchFamily="18" charset="0"/>
                      </a:rPr>
                      <m:t>𝜂</m:t>
                    </m:r>
                    <m:r>
                      <a:rPr lang="en-US" sz="2400" i="1">
                        <a:latin typeface="Cambria Math" panose="02040503050406030204" pitchFamily="18" charset="0"/>
                        <a:ea typeface="DengXian" panose="02010600030101010101" pitchFamily="2" charset="-122"/>
                        <a:cs typeface="Times New Roman" panose="02020603050405020304" pitchFamily="18" charset="0"/>
                      </a:rPr>
                      <m:t>=</m:t>
                    </m:r>
                    <m:sSup>
                      <m:sSupPr>
                        <m:ctrlPr>
                          <a:rPr lang="en-US" sz="2400" i="1">
                            <a:latin typeface="Cambria Math" panose="02040503050406030204" pitchFamily="18" charset="0"/>
                            <a:cs typeface="Times New Roman" panose="02020603050405020304" pitchFamily="18" charset="0"/>
                          </a:rPr>
                        </m:ctrlPr>
                      </m:sSupPr>
                      <m:e>
                        <m:r>
                          <a:rPr lang="en-US" sz="2400" i="1">
                            <a:latin typeface="Cambria Math" panose="02040503050406030204" pitchFamily="18" charset="0"/>
                            <a:ea typeface="DengXian" panose="02010600030101010101" pitchFamily="2" charset="-122"/>
                            <a:cs typeface="Times New Roman" panose="02020603050405020304" pitchFamily="18" charset="0"/>
                          </a:rPr>
                          <m:t>𝑒</m:t>
                        </m:r>
                      </m:e>
                      <m:sup>
                        <m:nary>
                          <m:naryPr>
                            <m:chr m:val="∑"/>
                            <m:supHide m:val="on"/>
                            <m:ctrlPr>
                              <a:rPr lang="en-US" sz="2400" i="1">
                                <a:latin typeface="Cambria Math" panose="02040503050406030204" pitchFamily="18" charset="0"/>
                                <a:cs typeface="Times New Roman" panose="02020603050405020304" pitchFamily="18" charset="0"/>
                              </a:rPr>
                            </m:ctrlPr>
                          </m:naryPr>
                          <m:sub>
                            <m:r>
                              <a:rPr lang="en-US" sz="2400" i="1">
                                <a:latin typeface="Cambria Math" panose="02040503050406030204" pitchFamily="18" charset="0"/>
                                <a:ea typeface="DengXian" panose="02010600030101010101" pitchFamily="2" charset="-122"/>
                                <a:cs typeface="Times New Roman" panose="02020603050405020304" pitchFamily="18" charset="0"/>
                              </a:rPr>
                              <m:t>𝑗</m:t>
                            </m:r>
                          </m:sub>
                          <m:sup/>
                          <m:e>
                            <m:r>
                              <a:rPr lang="en-US" sz="2400" i="1">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2400" i="1">
                                    <a:latin typeface="Cambria Math" panose="02040503050406030204" pitchFamily="18" charset="0"/>
                                    <a:cs typeface="Times New Roman" panose="02020603050405020304" pitchFamily="18" charset="0"/>
                                  </a:rPr>
                                </m:ctrlPr>
                              </m:sSubPr>
                              <m:e>
                                <m:r>
                                  <a:rPr lang="en-US" sz="2400" i="1">
                                    <a:latin typeface="Cambria Math" panose="02040503050406030204" pitchFamily="18" charset="0"/>
                                    <a:ea typeface="DengXian" panose="02010600030101010101" pitchFamily="2" charset="-122"/>
                                    <a:cs typeface="Times New Roman" panose="02020603050405020304" pitchFamily="18" charset="0"/>
                                  </a:rPr>
                                  <m:t>𝑔</m:t>
                                </m:r>
                              </m:e>
                              <m:sub>
                                <m:r>
                                  <a:rPr lang="en-US" sz="2400" i="1">
                                    <a:latin typeface="Cambria Math" panose="02040503050406030204" pitchFamily="18" charset="0"/>
                                    <a:ea typeface="DengXian" panose="02010600030101010101" pitchFamily="2" charset="-122"/>
                                    <a:cs typeface="Times New Roman" panose="02020603050405020304" pitchFamily="18" charset="0"/>
                                  </a:rPr>
                                  <m:t>𝑗</m:t>
                                </m:r>
                              </m:sub>
                            </m:sSub>
                            <m:r>
                              <a:rPr lang="en-US" sz="2400" i="1">
                                <a:latin typeface="Cambria Math" panose="02040503050406030204" pitchFamily="18" charset="0"/>
                                <a:ea typeface="DengXian" panose="02010600030101010101" pitchFamily="2" charset="-122"/>
                                <a:cs typeface="Times New Roman" panose="02020603050405020304" pitchFamily="18" charset="0"/>
                              </a:rPr>
                              <m:t>+</m:t>
                            </m:r>
                            <m:r>
                              <a:rPr lang="en-US" sz="2400" i="1">
                                <a:latin typeface="Cambria Math" panose="02040503050406030204" pitchFamily="18" charset="0"/>
                                <a:ea typeface="DengXian" panose="02010600030101010101" pitchFamily="2" charset="-122"/>
                                <a:cs typeface="Times New Roman" panose="02020603050405020304" pitchFamily="18" charset="0"/>
                              </a:rPr>
                              <m:t>𝑖</m:t>
                            </m:r>
                            <m:sSub>
                              <m:sSubPr>
                                <m:ctrlPr>
                                  <a:rPr lang="en-US" sz="2400" i="1">
                                    <a:latin typeface="Cambria Math" panose="02040503050406030204" pitchFamily="18" charset="0"/>
                                    <a:cs typeface="Times New Roman" panose="02020603050405020304" pitchFamily="18" charset="0"/>
                                  </a:rPr>
                                </m:ctrlPr>
                              </m:sSubPr>
                              <m:e>
                                <m:r>
                                  <a:rPr lang="en-US" sz="2400" i="1">
                                    <a:latin typeface="Cambria Math" panose="02040503050406030204" pitchFamily="18" charset="0"/>
                                    <a:ea typeface="DengXian" panose="02010600030101010101" pitchFamily="2" charset="-122"/>
                                    <a:cs typeface="Times New Roman" panose="02020603050405020304" pitchFamily="18" charset="0"/>
                                  </a:rPr>
                                  <m:t>𝜑</m:t>
                                </m:r>
                              </m:e>
                              <m:sub>
                                <m:r>
                                  <a:rPr lang="en-US" sz="2400" i="1">
                                    <a:latin typeface="Cambria Math" panose="02040503050406030204" pitchFamily="18" charset="0"/>
                                    <a:ea typeface="DengXian" panose="02010600030101010101" pitchFamily="2" charset="-122"/>
                                    <a:cs typeface="Times New Roman" panose="02020603050405020304" pitchFamily="18" charset="0"/>
                                  </a:rPr>
                                  <m:t>𝑗</m:t>
                                </m:r>
                              </m:sub>
                            </m:sSub>
                            <m:r>
                              <a:rPr lang="en-US" sz="2400" i="1">
                                <a:latin typeface="Cambria Math" panose="02040503050406030204" pitchFamily="18" charset="0"/>
                                <a:ea typeface="DengXian" panose="02010600030101010101" pitchFamily="2" charset="-122"/>
                                <a:cs typeface="Times New Roman" panose="02020603050405020304" pitchFamily="18" charset="0"/>
                              </a:rPr>
                              <m:t>)/2</m:t>
                            </m:r>
                          </m:e>
                        </m:nary>
                      </m:sup>
                    </m:sSup>
                  </m:oMath>
                </a14:m>
                <a:r>
                  <a:rPr lang="en-US" sz="2400" dirty="0">
                    <a:effectLst/>
                    <a:latin typeface="Times New Roman" panose="02020603050405020304" pitchFamily="18" charset="0"/>
                    <a:ea typeface="DengXian" panose="02010600030101010101" pitchFamily="2" charset="-122"/>
                  </a:rPr>
                  <a:t> </a:t>
                </a:r>
                <a:endParaRPr lang="en-US" sz="2400" dirty="0"/>
              </a:p>
            </p:txBody>
          </p:sp>
        </mc:Choice>
        <mc:Fallback xmlns="">
          <p:sp>
            <p:nvSpPr>
              <p:cNvPr id="13" name="TextBox 12">
                <a:extLst>
                  <a:ext uri="{FF2B5EF4-FFF2-40B4-BE49-F238E27FC236}">
                    <a16:creationId xmlns:a16="http://schemas.microsoft.com/office/drawing/2014/main" id="{9546732E-136A-A834-5353-9A44E277952B}"/>
                  </a:ext>
                </a:extLst>
              </p:cNvPr>
              <p:cNvSpPr txBox="1">
                <a:spLocks noRot="1" noChangeAspect="1" noMove="1" noResize="1" noEditPoints="1" noAdjustHandles="1" noChangeArrowheads="1" noChangeShapeType="1" noTextEdit="1"/>
              </p:cNvSpPr>
              <p:nvPr/>
            </p:nvSpPr>
            <p:spPr>
              <a:xfrm>
                <a:off x="4800600" y="6071234"/>
                <a:ext cx="5257800" cy="629660"/>
              </a:xfrm>
              <a:prstGeom prst="rect">
                <a:avLst/>
              </a:prstGeom>
              <a:blipFill>
                <a:blip r:embed="rId7"/>
                <a:stretch>
                  <a:fillRect b="-8738"/>
                </a:stretch>
              </a:blipFill>
            </p:spPr>
            <p:txBody>
              <a:bodyPr/>
              <a:lstStyle/>
              <a:p>
                <a:r>
                  <a:rPr lang="en-US">
                    <a:noFill/>
                  </a:rPr>
                  <a:t> </a:t>
                </a:r>
              </a:p>
            </p:txBody>
          </p:sp>
        </mc:Fallback>
      </mc:AlternateContent>
      <p:pic>
        <p:nvPicPr>
          <p:cNvPr id="14" name="Picture 13">
            <a:extLst>
              <a:ext uri="{FF2B5EF4-FFF2-40B4-BE49-F238E27FC236}">
                <a16:creationId xmlns:a16="http://schemas.microsoft.com/office/drawing/2014/main" id="{28E8AC7F-A7D9-62CA-2211-F0EB329C2920}"/>
              </a:ext>
            </a:extLst>
          </p:cNvPr>
          <p:cNvPicPr>
            <a:picLocks noChangeAspect="1"/>
          </p:cNvPicPr>
          <p:nvPr/>
        </p:nvPicPr>
        <p:blipFill>
          <a:blip r:embed="rId8"/>
          <a:stretch>
            <a:fillRect/>
          </a:stretch>
        </p:blipFill>
        <p:spPr>
          <a:xfrm>
            <a:off x="767225" y="11240"/>
            <a:ext cx="7620000" cy="3767410"/>
          </a:xfrm>
          <a:prstGeom prst="rect">
            <a:avLst/>
          </a:prstGeom>
        </p:spPr>
      </p:pic>
    </p:spTree>
    <p:extLst>
      <p:ext uri="{BB962C8B-B14F-4D97-AF65-F5344CB8AC3E}">
        <p14:creationId xmlns:p14="http://schemas.microsoft.com/office/powerpoint/2010/main" val="534831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a:xfrm>
            <a:off x="723900" y="1417638"/>
            <a:ext cx="7048500" cy="4953000"/>
          </a:xfrm>
        </p:spPr>
        <p:txBody>
          <a:bodyPr>
            <a:normAutofit/>
          </a:bodyPr>
          <a:lstStyle/>
          <a:p>
            <a:pPr algn="just">
              <a:spcBef>
                <a:spcPts val="1800"/>
              </a:spcBef>
            </a:pPr>
            <a:r>
              <a:rPr lang="en-US" dirty="0">
                <a:solidFill>
                  <a:schemeClr val="bg1">
                    <a:lumMod val="75000"/>
                  </a:schemeClr>
                </a:solidFill>
              </a:rPr>
              <a:t>Non-Hermitian symmetries in photonic systems and zero modes</a:t>
            </a:r>
          </a:p>
          <a:p>
            <a:pPr lvl="1" algn="just">
              <a:spcBef>
                <a:spcPts val="1800"/>
              </a:spcBef>
              <a:buFontTx/>
              <a:buChar char="-"/>
            </a:pPr>
            <a:r>
              <a:rPr lang="en-US" dirty="0">
                <a:solidFill>
                  <a:schemeClr val="bg1">
                    <a:lumMod val="75000"/>
                  </a:schemeClr>
                </a:solidFill>
              </a:rPr>
              <a:t>particle-hole symmetry</a:t>
            </a:r>
          </a:p>
          <a:p>
            <a:pPr lvl="1" algn="just">
              <a:spcBef>
                <a:spcPts val="1800"/>
              </a:spcBef>
              <a:buFontTx/>
              <a:buChar char="-"/>
            </a:pPr>
            <a:r>
              <a:rPr lang="en-US" dirty="0">
                <a:solidFill>
                  <a:schemeClr val="bg1">
                    <a:lumMod val="75000"/>
                  </a:schemeClr>
                </a:solidFill>
              </a:rPr>
              <a:t>chiral symmetry</a:t>
            </a:r>
          </a:p>
          <a:p>
            <a:pPr algn="just">
              <a:spcBef>
                <a:spcPts val="1800"/>
              </a:spcBef>
            </a:pPr>
            <a:r>
              <a:rPr lang="en-US" dirty="0"/>
              <a:t>Active photonic resonances</a:t>
            </a:r>
          </a:p>
          <a:p>
            <a:pPr algn="just">
              <a:spcBef>
                <a:spcPts val="1800"/>
              </a:spcBef>
            </a:pPr>
            <a:r>
              <a:rPr lang="en-US" dirty="0">
                <a:solidFill>
                  <a:schemeClr val="bg1">
                    <a:lumMod val="75000"/>
                  </a:schemeClr>
                </a:solidFill>
              </a:rPr>
              <a:t>Summary</a:t>
            </a:r>
          </a:p>
        </p:txBody>
      </p:sp>
      <p:sp>
        <p:nvSpPr>
          <p:cNvPr id="4" name="Slide Number Placeholder 3"/>
          <p:cNvSpPr>
            <a:spLocks noGrp="1"/>
          </p:cNvSpPr>
          <p:nvPr>
            <p:ph type="sldNum" sz="quarter" idx="12"/>
          </p:nvPr>
        </p:nvSpPr>
        <p:spPr/>
        <p:txBody>
          <a:bodyPr/>
          <a:lstStyle/>
          <a:p>
            <a:fld id="{52153DF3-6A72-4AE0-9D87-630063629155}" type="slidenum">
              <a:rPr lang="en-US" smtClean="0"/>
              <a:t>32</a:t>
            </a:fld>
            <a:endParaRPr lang="en-US"/>
          </a:p>
        </p:txBody>
      </p:sp>
    </p:spTree>
    <p:extLst>
      <p:ext uri="{BB962C8B-B14F-4D97-AF65-F5344CB8AC3E}">
        <p14:creationId xmlns:p14="http://schemas.microsoft.com/office/powerpoint/2010/main" val="10037057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D33CB-830E-29E9-37EC-02CDCED00AF2}"/>
              </a:ext>
            </a:extLst>
          </p:cNvPr>
          <p:cNvSpPr>
            <a:spLocks noGrp="1"/>
          </p:cNvSpPr>
          <p:nvPr>
            <p:ph type="title"/>
          </p:nvPr>
        </p:nvSpPr>
        <p:spPr/>
        <p:txBody>
          <a:bodyPr/>
          <a:lstStyle/>
          <a:p>
            <a:r>
              <a:rPr lang="en-US" dirty="0"/>
              <a:t>Active Photonic Resonances</a:t>
            </a:r>
          </a:p>
        </p:txBody>
      </p:sp>
      <p:sp>
        <p:nvSpPr>
          <p:cNvPr id="4" name="Slide Number Placeholder 3">
            <a:extLst>
              <a:ext uri="{FF2B5EF4-FFF2-40B4-BE49-F238E27FC236}">
                <a16:creationId xmlns:a16="http://schemas.microsoft.com/office/drawing/2014/main" id="{04879490-752F-CDF9-35E5-43F90D1BDC52}"/>
              </a:ext>
            </a:extLst>
          </p:cNvPr>
          <p:cNvSpPr>
            <a:spLocks noGrp="1"/>
          </p:cNvSpPr>
          <p:nvPr>
            <p:ph type="sldNum" sz="quarter" idx="12"/>
          </p:nvPr>
        </p:nvSpPr>
        <p:spPr/>
        <p:txBody>
          <a:bodyPr/>
          <a:lstStyle/>
          <a:p>
            <a:fld id="{52153DF3-6A72-4AE0-9D87-630063629155}" type="slidenum">
              <a:rPr lang="en-US" smtClean="0"/>
              <a:t>33</a:t>
            </a:fld>
            <a:endParaRPr lang="en-US"/>
          </a:p>
        </p:txBody>
      </p:sp>
      <p:sp>
        <p:nvSpPr>
          <p:cNvPr id="6" name="TextBox 5">
            <a:extLst>
              <a:ext uri="{FF2B5EF4-FFF2-40B4-BE49-F238E27FC236}">
                <a16:creationId xmlns:a16="http://schemas.microsoft.com/office/drawing/2014/main" id="{DCA2FEEA-EC63-E01E-5865-411D2E1D9089}"/>
              </a:ext>
            </a:extLst>
          </p:cNvPr>
          <p:cNvSpPr txBox="1"/>
          <p:nvPr/>
        </p:nvSpPr>
        <p:spPr>
          <a:xfrm>
            <a:off x="228600" y="1828800"/>
            <a:ext cx="9040336" cy="830997"/>
          </a:xfrm>
          <a:prstGeom prst="rect">
            <a:avLst/>
          </a:prstGeom>
          <a:noFill/>
        </p:spPr>
        <p:txBody>
          <a:bodyPr wrap="square" rtlCol="0">
            <a:spAutoFit/>
          </a:bodyPr>
          <a:lstStyle/>
          <a:p>
            <a:r>
              <a:rPr lang="en-US" sz="2400" dirty="0">
                <a:solidFill>
                  <a:schemeClr val="accent2">
                    <a:lumMod val="75000"/>
                  </a:schemeClr>
                </a:solidFill>
              </a:rPr>
              <a:t>Resonance: </a:t>
            </a:r>
            <a:r>
              <a:rPr lang="en-US" sz="2400" dirty="0"/>
              <a:t>Solutions to Maxwell’s equations with outgoing boundary conditions</a:t>
            </a:r>
          </a:p>
        </p:txBody>
      </p:sp>
      <p:sp>
        <p:nvSpPr>
          <p:cNvPr id="7" name="Rectangle 6">
            <a:extLst>
              <a:ext uri="{FF2B5EF4-FFF2-40B4-BE49-F238E27FC236}">
                <a16:creationId xmlns:a16="http://schemas.microsoft.com/office/drawing/2014/main" id="{507B3515-18BA-2FDB-3E22-A72636744581}"/>
              </a:ext>
            </a:extLst>
          </p:cNvPr>
          <p:cNvSpPr/>
          <p:nvPr/>
        </p:nvSpPr>
        <p:spPr>
          <a:xfrm>
            <a:off x="3689829" y="2813756"/>
            <a:ext cx="2080592" cy="6924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Right 7">
            <a:extLst>
              <a:ext uri="{FF2B5EF4-FFF2-40B4-BE49-F238E27FC236}">
                <a16:creationId xmlns:a16="http://schemas.microsoft.com/office/drawing/2014/main" id="{B957C54A-E813-2A8E-11FB-8B3F83AC11B6}"/>
              </a:ext>
            </a:extLst>
          </p:cNvPr>
          <p:cNvSpPr/>
          <p:nvPr/>
        </p:nvSpPr>
        <p:spPr>
          <a:xfrm>
            <a:off x="5929447" y="3029104"/>
            <a:ext cx="424069" cy="185530"/>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CA3E9555-78B4-EDF6-A6B3-841F438C0692}"/>
              </a:ext>
            </a:extLst>
          </p:cNvPr>
          <p:cNvSpPr/>
          <p:nvPr/>
        </p:nvSpPr>
        <p:spPr>
          <a:xfrm rot="10800000">
            <a:off x="3106734" y="3029104"/>
            <a:ext cx="424069" cy="185530"/>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096EA649-D0E6-F150-2F24-2CADBC9CF92C}"/>
              </a:ext>
            </a:extLst>
          </p:cNvPr>
          <p:cNvSpPr txBox="1"/>
          <p:nvPr/>
        </p:nvSpPr>
        <p:spPr>
          <a:xfrm>
            <a:off x="4330075" y="2860259"/>
            <a:ext cx="800100" cy="523220"/>
          </a:xfrm>
          <a:prstGeom prst="rect">
            <a:avLst/>
          </a:prstGeom>
          <a:noFill/>
        </p:spPr>
        <p:txBody>
          <a:bodyPr wrap="square" rtlCol="0">
            <a:spAutoFit/>
          </a:bodyPr>
          <a:lstStyle/>
          <a:p>
            <a:r>
              <a:rPr lang="en-US" sz="2800" i="1" dirty="0">
                <a:solidFill>
                  <a:schemeClr val="bg1"/>
                </a:solidFill>
              </a:rPr>
              <a:t>n</a:t>
            </a:r>
            <a:r>
              <a:rPr lang="en-US" sz="2800" dirty="0">
                <a:solidFill>
                  <a:schemeClr val="bg1"/>
                </a:solidFill>
              </a:rPr>
              <a:t>(</a:t>
            </a:r>
            <a:r>
              <a:rPr lang="en-US" sz="2800" i="1" dirty="0">
                <a:solidFill>
                  <a:schemeClr val="bg1"/>
                </a:solidFill>
              </a:rPr>
              <a:t>x</a:t>
            </a:r>
            <a:r>
              <a:rPr lang="en-US" sz="2800" dirty="0">
                <a:solidFill>
                  <a:schemeClr val="bg1"/>
                </a:solidFill>
              </a:rPr>
              <a:t>)</a:t>
            </a:r>
            <a:endParaRPr lang="en-US" dirty="0">
              <a:solidFill>
                <a:schemeClr val="bg1"/>
              </a:solidFill>
            </a:endParaRP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ED4A07CF-E0A2-6390-866F-7B4900EB1A1F}"/>
                  </a:ext>
                </a:extLst>
              </p:cNvPr>
              <p:cNvSpPr txBox="1"/>
              <p:nvPr/>
            </p:nvSpPr>
            <p:spPr>
              <a:xfrm>
                <a:off x="6353516" y="2899741"/>
                <a:ext cx="688585" cy="41011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rPr>
                            <m:t>𝑒</m:t>
                          </m:r>
                        </m:e>
                        <m:sup>
                          <m:r>
                            <a:rPr lang="en-US" sz="2000" b="0" i="1" smtClean="0">
                              <a:latin typeface="Cambria Math" panose="02040503050406030204" pitchFamily="18" charset="0"/>
                            </a:rPr>
                            <m:t>𝑖𝑘𝑥</m:t>
                          </m:r>
                        </m:sup>
                      </m:sSup>
                    </m:oMath>
                  </m:oMathPara>
                </a14:m>
                <a:endParaRPr lang="en-US" sz="2000" b="0" dirty="0"/>
              </a:p>
            </p:txBody>
          </p:sp>
        </mc:Choice>
        <mc:Fallback xmlns="">
          <p:sp>
            <p:nvSpPr>
              <p:cNvPr id="11" name="TextBox 10">
                <a:extLst>
                  <a:ext uri="{FF2B5EF4-FFF2-40B4-BE49-F238E27FC236}">
                    <a16:creationId xmlns:a16="http://schemas.microsoft.com/office/drawing/2014/main" id="{ED4A07CF-E0A2-6390-866F-7B4900EB1A1F}"/>
                  </a:ext>
                </a:extLst>
              </p:cNvPr>
              <p:cNvSpPr txBox="1">
                <a:spLocks noRot="1" noChangeAspect="1" noMove="1" noResize="1" noEditPoints="1" noAdjustHandles="1" noChangeArrowheads="1" noChangeShapeType="1" noTextEdit="1"/>
              </p:cNvSpPr>
              <p:nvPr/>
            </p:nvSpPr>
            <p:spPr>
              <a:xfrm>
                <a:off x="6353516" y="2899741"/>
                <a:ext cx="688585" cy="410112"/>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1F6D2129-A74B-E663-7F0A-56AAF8D33688}"/>
                  </a:ext>
                </a:extLst>
              </p:cNvPr>
              <p:cNvSpPr txBox="1"/>
              <p:nvPr/>
            </p:nvSpPr>
            <p:spPr>
              <a:xfrm>
                <a:off x="2281892" y="2899741"/>
                <a:ext cx="824841" cy="41011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rPr>
                            <m:t>𝑒</m:t>
                          </m:r>
                        </m:e>
                        <m:sup>
                          <m:r>
                            <a:rPr lang="en-US" sz="2000" b="0" i="1" smtClean="0">
                              <a:latin typeface="Cambria Math" panose="02040503050406030204" pitchFamily="18" charset="0"/>
                            </a:rPr>
                            <m:t>−</m:t>
                          </m:r>
                          <m:r>
                            <a:rPr lang="en-US" sz="2000" b="0" i="1" smtClean="0">
                              <a:latin typeface="Cambria Math" panose="02040503050406030204" pitchFamily="18" charset="0"/>
                            </a:rPr>
                            <m:t>𝑖𝑘𝑥</m:t>
                          </m:r>
                        </m:sup>
                      </m:sSup>
                    </m:oMath>
                  </m:oMathPara>
                </a14:m>
                <a:endParaRPr lang="en-US" sz="2000" b="0" dirty="0"/>
              </a:p>
            </p:txBody>
          </p:sp>
        </mc:Choice>
        <mc:Fallback xmlns="">
          <p:sp>
            <p:nvSpPr>
              <p:cNvPr id="12" name="TextBox 11">
                <a:extLst>
                  <a:ext uri="{FF2B5EF4-FFF2-40B4-BE49-F238E27FC236}">
                    <a16:creationId xmlns:a16="http://schemas.microsoft.com/office/drawing/2014/main" id="{1F6D2129-A74B-E663-7F0A-56AAF8D33688}"/>
                  </a:ext>
                </a:extLst>
              </p:cNvPr>
              <p:cNvSpPr txBox="1">
                <a:spLocks noRot="1" noChangeAspect="1" noMove="1" noResize="1" noEditPoints="1" noAdjustHandles="1" noChangeArrowheads="1" noChangeShapeType="1" noTextEdit="1"/>
              </p:cNvSpPr>
              <p:nvPr/>
            </p:nvSpPr>
            <p:spPr>
              <a:xfrm>
                <a:off x="2281892" y="2899741"/>
                <a:ext cx="824841" cy="410112"/>
              </a:xfrm>
              <a:prstGeom prst="rect">
                <a:avLst/>
              </a:prstGeom>
              <a:blipFill>
                <a:blip r:embed="rId3"/>
                <a:stretch>
                  <a:fillRect/>
                </a:stretch>
              </a:blipFill>
            </p:spPr>
            <p:txBody>
              <a:bodyPr/>
              <a:lstStyle/>
              <a:p>
                <a:r>
                  <a:rPr lang="en-US">
                    <a:noFill/>
                  </a:rPr>
                  <a:t> </a:t>
                </a:r>
              </a:p>
            </p:txBody>
          </p:sp>
        </mc:Fallback>
      </mc:AlternateContent>
      <p:sp>
        <p:nvSpPr>
          <p:cNvPr id="23" name="TextBox 22">
            <a:extLst>
              <a:ext uri="{FF2B5EF4-FFF2-40B4-BE49-F238E27FC236}">
                <a16:creationId xmlns:a16="http://schemas.microsoft.com/office/drawing/2014/main" id="{D00CECF5-01FC-3E2B-64A2-1C8C49090C6E}"/>
              </a:ext>
            </a:extLst>
          </p:cNvPr>
          <p:cNvSpPr txBox="1"/>
          <p:nvPr/>
        </p:nvSpPr>
        <p:spPr>
          <a:xfrm>
            <a:off x="700208" y="4119482"/>
            <a:ext cx="4786192" cy="830997"/>
          </a:xfrm>
          <a:prstGeom prst="rect">
            <a:avLst/>
          </a:prstGeom>
          <a:noFill/>
        </p:spPr>
        <p:txBody>
          <a:bodyPr wrap="square" rtlCol="0">
            <a:spAutoFit/>
          </a:bodyPr>
          <a:lstStyle/>
          <a:p>
            <a:r>
              <a:rPr lang="en-US" sz="2400" dirty="0"/>
              <a:t>In a </a:t>
            </a:r>
            <a:r>
              <a:rPr lang="en-US" sz="2400" dirty="0">
                <a:solidFill>
                  <a:schemeClr val="accent2">
                    <a:lumMod val="75000"/>
                  </a:schemeClr>
                </a:solidFill>
              </a:rPr>
              <a:t>passive system</a:t>
            </a:r>
            <a:r>
              <a:rPr lang="en-US" sz="2400" dirty="0"/>
              <a:t>, resonances lie in the lower complex frequency plane</a:t>
            </a:r>
          </a:p>
        </p:txBody>
      </p:sp>
      <p:grpSp>
        <p:nvGrpSpPr>
          <p:cNvPr id="24" name="Group 23">
            <a:extLst>
              <a:ext uri="{FF2B5EF4-FFF2-40B4-BE49-F238E27FC236}">
                <a16:creationId xmlns:a16="http://schemas.microsoft.com/office/drawing/2014/main" id="{8C30337A-6569-16EF-C0FB-2BFAEFC1A8B8}"/>
              </a:ext>
            </a:extLst>
          </p:cNvPr>
          <p:cNvGrpSpPr/>
          <p:nvPr/>
        </p:nvGrpSpPr>
        <p:grpSpPr>
          <a:xfrm>
            <a:off x="5715000" y="4143431"/>
            <a:ext cx="2760995" cy="1758450"/>
            <a:chOff x="6901247" y="4245203"/>
            <a:chExt cx="2760995" cy="1758450"/>
          </a:xfrm>
        </p:grpSpPr>
        <p:cxnSp>
          <p:nvCxnSpPr>
            <p:cNvPr id="25" name="Straight Connector 24">
              <a:extLst>
                <a:ext uri="{FF2B5EF4-FFF2-40B4-BE49-F238E27FC236}">
                  <a16:creationId xmlns:a16="http://schemas.microsoft.com/office/drawing/2014/main" id="{50B0EBC6-1CA1-EAA7-9376-77C35770BA73}"/>
                </a:ext>
              </a:extLst>
            </p:cNvPr>
            <p:cNvCxnSpPr>
              <a:cxnSpLocks/>
            </p:cNvCxnSpPr>
            <p:nvPr/>
          </p:nvCxnSpPr>
          <p:spPr>
            <a:xfrm flipV="1">
              <a:off x="7368962" y="4355160"/>
              <a:ext cx="0" cy="1648493"/>
            </a:xfrm>
            <a:prstGeom prst="line">
              <a:avLst/>
            </a:prstGeom>
            <a:ln w="952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6" name="Straight Arrow Connector 25">
              <a:extLst>
                <a:ext uri="{FF2B5EF4-FFF2-40B4-BE49-F238E27FC236}">
                  <a16:creationId xmlns:a16="http://schemas.microsoft.com/office/drawing/2014/main" id="{A0785914-7E40-6F1A-6D19-A84F8BA210DB}"/>
                </a:ext>
              </a:extLst>
            </p:cNvPr>
            <p:cNvCxnSpPr>
              <a:cxnSpLocks/>
            </p:cNvCxnSpPr>
            <p:nvPr/>
          </p:nvCxnSpPr>
          <p:spPr>
            <a:xfrm>
              <a:off x="6901247" y="4995590"/>
              <a:ext cx="23622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Oval 26">
              <a:extLst>
                <a:ext uri="{FF2B5EF4-FFF2-40B4-BE49-F238E27FC236}">
                  <a16:creationId xmlns:a16="http://schemas.microsoft.com/office/drawing/2014/main" id="{D70FA9BB-5869-87A3-3ED8-4F11E358678A}"/>
                </a:ext>
              </a:extLst>
            </p:cNvPr>
            <p:cNvSpPr/>
            <p:nvPr/>
          </p:nvSpPr>
          <p:spPr>
            <a:xfrm>
              <a:off x="7748653" y="5651795"/>
              <a:ext cx="45719"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81A87650-DCBE-D951-6BA5-352B6264B247}"/>
                </a:ext>
              </a:extLst>
            </p:cNvPr>
            <p:cNvSpPr/>
            <p:nvPr/>
          </p:nvSpPr>
          <p:spPr>
            <a:xfrm>
              <a:off x="7982016" y="5550403"/>
              <a:ext cx="45719"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DA9C82D4-D94E-387C-D186-F4C36F91D2C8}"/>
                </a:ext>
              </a:extLst>
            </p:cNvPr>
            <p:cNvSpPr/>
            <p:nvPr/>
          </p:nvSpPr>
          <p:spPr>
            <a:xfrm>
              <a:off x="8255384" y="5478788"/>
              <a:ext cx="45719"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3B1D6BA4-A531-17A4-ADEE-8BC402083841}"/>
                </a:ext>
              </a:extLst>
            </p:cNvPr>
            <p:cNvSpPr/>
            <p:nvPr/>
          </p:nvSpPr>
          <p:spPr>
            <a:xfrm>
              <a:off x="8520178" y="5426223"/>
              <a:ext cx="45719"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CF663042-C200-8577-236E-D27BF9BE6907}"/>
                </a:ext>
              </a:extLst>
            </p:cNvPr>
            <p:cNvSpPr/>
            <p:nvPr/>
          </p:nvSpPr>
          <p:spPr>
            <a:xfrm>
              <a:off x="8772591" y="5403363"/>
              <a:ext cx="45719"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30A99CB6-139D-1E68-D03C-B17D4753939D}"/>
                    </a:ext>
                  </a:extLst>
                </p:cNvPr>
                <p:cNvSpPr txBox="1"/>
                <p:nvPr/>
              </p:nvSpPr>
              <p:spPr>
                <a:xfrm>
                  <a:off x="8864651" y="4995590"/>
                  <a:ext cx="797591" cy="3385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600" b="0" i="1" smtClean="0">
                            <a:solidFill>
                              <a:schemeClr val="accent5">
                                <a:lumMod val="75000"/>
                              </a:schemeClr>
                            </a:solidFill>
                            <a:latin typeface="Cambria Math" panose="02040503050406030204" pitchFamily="18" charset="0"/>
                          </a:rPr>
                          <m:t>𝑅𝑒</m:t>
                        </m:r>
                        <m:r>
                          <a:rPr lang="en-US" sz="1600" b="0" i="1" smtClean="0">
                            <a:solidFill>
                              <a:schemeClr val="accent5">
                                <a:lumMod val="75000"/>
                              </a:schemeClr>
                            </a:solidFill>
                            <a:latin typeface="Cambria Math" panose="02040503050406030204" pitchFamily="18" charset="0"/>
                          </a:rPr>
                          <m:t>[</m:t>
                        </m:r>
                        <m:r>
                          <a:rPr lang="en-US" sz="1600" b="0" i="1" smtClean="0">
                            <a:solidFill>
                              <a:schemeClr val="accent5">
                                <a:lumMod val="75000"/>
                              </a:schemeClr>
                            </a:solidFill>
                            <a:latin typeface="Cambria Math" panose="02040503050406030204" pitchFamily="18" charset="0"/>
                          </a:rPr>
                          <m:t>𝑘</m:t>
                        </m:r>
                        <m:r>
                          <a:rPr lang="en-US" sz="1600" b="0" i="1" smtClean="0">
                            <a:solidFill>
                              <a:schemeClr val="accent5">
                                <a:lumMod val="75000"/>
                              </a:schemeClr>
                            </a:solidFill>
                            <a:latin typeface="Cambria Math" panose="02040503050406030204" pitchFamily="18" charset="0"/>
                          </a:rPr>
                          <m:t>]</m:t>
                        </m:r>
                      </m:oMath>
                    </m:oMathPara>
                  </a14:m>
                  <a:endParaRPr lang="en-US" sz="1600" dirty="0">
                    <a:solidFill>
                      <a:schemeClr val="accent5">
                        <a:lumMod val="75000"/>
                      </a:schemeClr>
                    </a:solidFill>
                  </a:endParaRPr>
                </a:p>
              </p:txBody>
            </p:sp>
          </mc:Choice>
          <mc:Fallback xmlns="">
            <p:sp>
              <p:nvSpPr>
                <p:cNvPr id="32" name="TextBox 31">
                  <a:extLst>
                    <a:ext uri="{FF2B5EF4-FFF2-40B4-BE49-F238E27FC236}">
                      <a16:creationId xmlns:a16="http://schemas.microsoft.com/office/drawing/2014/main" id="{30A99CB6-139D-1E68-D03C-B17D4753939D}"/>
                    </a:ext>
                  </a:extLst>
                </p:cNvPr>
                <p:cNvSpPr txBox="1">
                  <a:spLocks noRot="1" noChangeAspect="1" noMove="1" noResize="1" noEditPoints="1" noAdjustHandles="1" noChangeArrowheads="1" noChangeShapeType="1" noTextEdit="1"/>
                </p:cNvSpPr>
                <p:nvPr/>
              </p:nvSpPr>
              <p:spPr>
                <a:xfrm>
                  <a:off x="8864651" y="4995590"/>
                  <a:ext cx="797591" cy="338554"/>
                </a:xfrm>
                <a:prstGeom prst="rect">
                  <a:avLst/>
                </a:prstGeom>
                <a:blipFill>
                  <a:blip r:embed="rId4"/>
                  <a:stretch>
                    <a:fillRect b="-109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128F0BBB-DD02-F72A-0096-FF419F27D375}"/>
                    </a:ext>
                  </a:extLst>
                </p:cNvPr>
                <p:cNvSpPr txBox="1"/>
                <p:nvPr/>
              </p:nvSpPr>
              <p:spPr>
                <a:xfrm>
                  <a:off x="7349857" y="4245203"/>
                  <a:ext cx="797591" cy="3385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600" b="0" i="1" smtClean="0">
                            <a:solidFill>
                              <a:schemeClr val="accent5">
                                <a:lumMod val="75000"/>
                              </a:schemeClr>
                            </a:solidFill>
                            <a:latin typeface="Cambria Math" panose="02040503050406030204" pitchFamily="18" charset="0"/>
                          </a:rPr>
                          <m:t>𝐼𝑚</m:t>
                        </m:r>
                        <m:r>
                          <a:rPr lang="en-US" sz="1600" b="0" i="1" smtClean="0">
                            <a:solidFill>
                              <a:schemeClr val="accent5">
                                <a:lumMod val="75000"/>
                              </a:schemeClr>
                            </a:solidFill>
                            <a:latin typeface="Cambria Math" panose="02040503050406030204" pitchFamily="18" charset="0"/>
                          </a:rPr>
                          <m:t>[</m:t>
                        </m:r>
                        <m:r>
                          <a:rPr lang="en-US" sz="1600" b="0" i="1" smtClean="0">
                            <a:solidFill>
                              <a:schemeClr val="accent5">
                                <a:lumMod val="75000"/>
                              </a:schemeClr>
                            </a:solidFill>
                            <a:latin typeface="Cambria Math" panose="02040503050406030204" pitchFamily="18" charset="0"/>
                          </a:rPr>
                          <m:t>𝑘</m:t>
                        </m:r>
                        <m:r>
                          <a:rPr lang="en-US" sz="1600" b="0" i="1" smtClean="0">
                            <a:solidFill>
                              <a:schemeClr val="accent5">
                                <a:lumMod val="75000"/>
                              </a:schemeClr>
                            </a:solidFill>
                            <a:latin typeface="Cambria Math" panose="02040503050406030204" pitchFamily="18" charset="0"/>
                          </a:rPr>
                          <m:t>]</m:t>
                        </m:r>
                      </m:oMath>
                    </m:oMathPara>
                  </a14:m>
                  <a:endParaRPr lang="en-US" sz="1600" dirty="0">
                    <a:solidFill>
                      <a:schemeClr val="accent5">
                        <a:lumMod val="75000"/>
                      </a:schemeClr>
                    </a:solidFill>
                  </a:endParaRPr>
                </a:p>
              </p:txBody>
            </p:sp>
          </mc:Choice>
          <mc:Fallback xmlns="">
            <p:sp>
              <p:nvSpPr>
                <p:cNvPr id="33" name="TextBox 32">
                  <a:extLst>
                    <a:ext uri="{FF2B5EF4-FFF2-40B4-BE49-F238E27FC236}">
                      <a16:creationId xmlns:a16="http://schemas.microsoft.com/office/drawing/2014/main" id="{128F0BBB-DD02-F72A-0096-FF419F27D375}"/>
                    </a:ext>
                  </a:extLst>
                </p:cNvPr>
                <p:cNvSpPr txBox="1">
                  <a:spLocks noRot="1" noChangeAspect="1" noMove="1" noResize="1" noEditPoints="1" noAdjustHandles="1" noChangeArrowheads="1" noChangeShapeType="1" noTextEdit="1"/>
                </p:cNvSpPr>
                <p:nvPr/>
              </p:nvSpPr>
              <p:spPr>
                <a:xfrm>
                  <a:off x="7349857" y="4245203"/>
                  <a:ext cx="797591" cy="338554"/>
                </a:xfrm>
                <a:prstGeom prst="rect">
                  <a:avLst/>
                </a:prstGeom>
                <a:blipFill>
                  <a:blip r:embed="rId5"/>
                  <a:stretch>
                    <a:fillRect b="-10909"/>
                  </a:stretch>
                </a:blipFill>
              </p:spPr>
              <p:txBody>
                <a:bodyPr/>
                <a:lstStyle/>
                <a:p>
                  <a:r>
                    <a:rPr lang="en-US">
                      <a:noFill/>
                    </a:rPr>
                    <a:t> </a:t>
                  </a:r>
                </a:p>
              </p:txBody>
            </p:sp>
          </mc:Fallback>
        </mc:AlternateContent>
      </p:grpSp>
      <p:sp>
        <p:nvSpPr>
          <p:cNvPr id="34" name="TextBox 33">
            <a:extLst>
              <a:ext uri="{FF2B5EF4-FFF2-40B4-BE49-F238E27FC236}">
                <a16:creationId xmlns:a16="http://schemas.microsoft.com/office/drawing/2014/main" id="{6E158552-466A-41E2-C70B-0016C18DA50D}"/>
              </a:ext>
            </a:extLst>
          </p:cNvPr>
          <p:cNvSpPr txBox="1"/>
          <p:nvPr/>
        </p:nvSpPr>
        <p:spPr>
          <a:xfrm>
            <a:off x="656684" y="5025904"/>
            <a:ext cx="4786192" cy="830997"/>
          </a:xfrm>
          <a:prstGeom prst="rect">
            <a:avLst/>
          </a:prstGeom>
          <a:noFill/>
        </p:spPr>
        <p:txBody>
          <a:bodyPr wrap="square">
            <a:spAutoFit/>
          </a:bodyPr>
          <a:lstStyle/>
          <a:p>
            <a:r>
              <a:rPr lang="en-US" sz="2400" dirty="0"/>
              <a:t>(including PT-symmetric systems due to the open boundary condition!)</a:t>
            </a:r>
          </a:p>
        </p:txBody>
      </p:sp>
    </p:spTree>
    <p:extLst>
      <p:ext uri="{BB962C8B-B14F-4D97-AF65-F5344CB8AC3E}">
        <p14:creationId xmlns:p14="http://schemas.microsoft.com/office/powerpoint/2010/main" val="659996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D33CB-830E-29E9-37EC-02CDCED00AF2}"/>
              </a:ext>
            </a:extLst>
          </p:cNvPr>
          <p:cNvSpPr>
            <a:spLocks noGrp="1"/>
          </p:cNvSpPr>
          <p:nvPr>
            <p:ph type="title"/>
          </p:nvPr>
        </p:nvSpPr>
        <p:spPr/>
        <p:txBody>
          <a:bodyPr/>
          <a:lstStyle/>
          <a:p>
            <a:r>
              <a:rPr lang="en-US" dirty="0"/>
              <a:t>Active Photonic Resonances</a:t>
            </a:r>
          </a:p>
        </p:txBody>
      </p:sp>
      <p:sp>
        <p:nvSpPr>
          <p:cNvPr id="4" name="Slide Number Placeholder 3">
            <a:extLst>
              <a:ext uri="{FF2B5EF4-FFF2-40B4-BE49-F238E27FC236}">
                <a16:creationId xmlns:a16="http://schemas.microsoft.com/office/drawing/2014/main" id="{04879490-752F-CDF9-35E5-43F90D1BDC52}"/>
              </a:ext>
            </a:extLst>
          </p:cNvPr>
          <p:cNvSpPr>
            <a:spLocks noGrp="1"/>
          </p:cNvSpPr>
          <p:nvPr>
            <p:ph type="sldNum" sz="quarter" idx="12"/>
          </p:nvPr>
        </p:nvSpPr>
        <p:spPr/>
        <p:txBody>
          <a:bodyPr/>
          <a:lstStyle/>
          <a:p>
            <a:fld id="{52153DF3-6A72-4AE0-9D87-630063629155}" type="slidenum">
              <a:rPr lang="en-US" smtClean="0"/>
              <a:t>34</a:t>
            </a:fld>
            <a:endParaRPr lang="en-US" dirty="0"/>
          </a:p>
        </p:txBody>
      </p:sp>
      <p:sp>
        <p:nvSpPr>
          <p:cNvPr id="3" name="TextBox 2">
            <a:extLst>
              <a:ext uri="{FF2B5EF4-FFF2-40B4-BE49-F238E27FC236}">
                <a16:creationId xmlns:a16="http://schemas.microsoft.com/office/drawing/2014/main" id="{73271226-6B3C-36A0-B580-0AB67A581DD7}"/>
              </a:ext>
            </a:extLst>
          </p:cNvPr>
          <p:cNvSpPr txBox="1"/>
          <p:nvPr/>
        </p:nvSpPr>
        <p:spPr>
          <a:xfrm>
            <a:off x="228600" y="1852852"/>
            <a:ext cx="9161669" cy="461665"/>
          </a:xfrm>
          <a:prstGeom prst="rect">
            <a:avLst/>
          </a:prstGeom>
          <a:noFill/>
        </p:spPr>
        <p:txBody>
          <a:bodyPr wrap="square" rtlCol="0">
            <a:spAutoFit/>
          </a:bodyPr>
          <a:lstStyle/>
          <a:p>
            <a:r>
              <a:rPr lang="en-US" sz="2400" dirty="0">
                <a:solidFill>
                  <a:schemeClr val="accent2">
                    <a:lumMod val="75000"/>
                  </a:schemeClr>
                </a:solidFill>
              </a:rPr>
              <a:t>Role of gain (and loss): </a:t>
            </a:r>
            <a:r>
              <a:rPr lang="en-US" sz="2400" dirty="0"/>
              <a:t>Perturbing the resonances of a passive system</a:t>
            </a:r>
          </a:p>
        </p:txBody>
      </p:sp>
      <p:grpSp>
        <p:nvGrpSpPr>
          <p:cNvPr id="17" name="Group 16">
            <a:extLst>
              <a:ext uri="{FF2B5EF4-FFF2-40B4-BE49-F238E27FC236}">
                <a16:creationId xmlns:a16="http://schemas.microsoft.com/office/drawing/2014/main" id="{230A42BE-14FE-0C66-51ED-92ADE98674C3}"/>
              </a:ext>
            </a:extLst>
          </p:cNvPr>
          <p:cNvGrpSpPr/>
          <p:nvPr/>
        </p:nvGrpSpPr>
        <p:grpSpPr>
          <a:xfrm>
            <a:off x="990600" y="2897794"/>
            <a:ext cx="4796680" cy="3040414"/>
            <a:chOff x="990600" y="2897794"/>
            <a:chExt cx="4796680" cy="3040414"/>
          </a:xfrm>
        </p:grpSpPr>
        <p:pic>
          <p:nvPicPr>
            <p:cNvPr id="5" name="Picture 4">
              <a:extLst>
                <a:ext uri="{FF2B5EF4-FFF2-40B4-BE49-F238E27FC236}">
                  <a16:creationId xmlns:a16="http://schemas.microsoft.com/office/drawing/2014/main" id="{71593303-D9E3-B9B8-C687-2E64AD9E8766}"/>
                </a:ext>
              </a:extLst>
            </p:cNvPr>
            <p:cNvPicPr>
              <a:picLocks noChangeAspect="1"/>
            </p:cNvPicPr>
            <p:nvPr/>
          </p:nvPicPr>
          <p:blipFill>
            <a:blip r:embed="rId2"/>
            <a:stretch>
              <a:fillRect/>
            </a:stretch>
          </p:blipFill>
          <p:spPr>
            <a:xfrm>
              <a:off x="1752600" y="2897794"/>
              <a:ext cx="2504762" cy="2685714"/>
            </a:xfrm>
            <a:prstGeom prst="rect">
              <a:avLst/>
            </a:prstGeom>
          </p:spPr>
        </p:pic>
        <p:sp>
          <p:nvSpPr>
            <p:cNvPr id="15" name="TextBox 14">
              <a:extLst>
                <a:ext uri="{FF2B5EF4-FFF2-40B4-BE49-F238E27FC236}">
                  <a16:creationId xmlns:a16="http://schemas.microsoft.com/office/drawing/2014/main" id="{564DF118-238B-A722-F649-9EF05C451EB7}"/>
                </a:ext>
              </a:extLst>
            </p:cNvPr>
            <p:cNvSpPr txBox="1"/>
            <p:nvPr/>
          </p:nvSpPr>
          <p:spPr>
            <a:xfrm>
              <a:off x="990600" y="5476543"/>
              <a:ext cx="4796680" cy="461665"/>
            </a:xfrm>
            <a:prstGeom prst="rect">
              <a:avLst/>
            </a:prstGeom>
            <a:noFill/>
          </p:spPr>
          <p:txBody>
            <a:bodyPr wrap="square">
              <a:spAutoFit/>
            </a:bodyPr>
            <a:lstStyle/>
            <a:p>
              <a:r>
                <a:rPr lang="en-US" sz="2400" dirty="0"/>
                <a:t>Typical laser with only gain</a:t>
              </a:r>
            </a:p>
          </p:txBody>
        </p:sp>
      </p:grpSp>
      <p:grpSp>
        <p:nvGrpSpPr>
          <p:cNvPr id="18" name="Group 17">
            <a:extLst>
              <a:ext uri="{FF2B5EF4-FFF2-40B4-BE49-F238E27FC236}">
                <a16:creationId xmlns:a16="http://schemas.microsoft.com/office/drawing/2014/main" id="{4076BFC3-BFEA-B0FF-2999-B2148B76FB35}"/>
              </a:ext>
            </a:extLst>
          </p:cNvPr>
          <p:cNvGrpSpPr/>
          <p:nvPr/>
        </p:nvGrpSpPr>
        <p:grpSpPr>
          <a:xfrm>
            <a:off x="4724400" y="2819400"/>
            <a:ext cx="4796680" cy="3118808"/>
            <a:chOff x="4724400" y="2819400"/>
            <a:chExt cx="4796680" cy="3118808"/>
          </a:xfrm>
        </p:grpSpPr>
        <p:pic>
          <p:nvPicPr>
            <p:cNvPr id="13" name="Picture 12">
              <a:extLst>
                <a:ext uri="{FF2B5EF4-FFF2-40B4-BE49-F238E27FC236}">
                  <a16:creationId xmlns:a16="http://schemas.microsoft.com/office/drawing/2014/main" id="{93D00B88-FC41-0146-2076-E84A1A7F5D95}"/>
                </a:ext>
              </a:extLst>
            </p:cNvPr>
            <p:cNvPicPr>
              <a:picLocks noChangeAspect="1"/>
            </p:cNvPicPr>
            <p:nvPr/>
          </p:nvPicPr>
          <p:blipFill>
            <a:blip r:embed="rId3"/>
            <a:stretch>
              <a:fillRect/>
            </a:stretch>
          </p:blipFill>
          <p:spPr>
            <a:xfrm>
              <a:off x="5181600" y="2819400"/>
              <a:ext cx="2485714" cy="2657143"/>
            </a:xfrm>
            <a:prstGeom prst="rect">
              <a:avLst/>
            </a:prstGeom>
          </p:spPr>
        </p:pic>
        <p:sp>
          <p:nvSpPr>
            <p:cNvPr id="16" name="TextBox 15">
              <a:extLst>
                <a:ext uri="{FF2B5EF4-FFF2-40B4-BE49-F238E27FC236}">
                  <a16:creationId xmlns:a16="http://schemas.microsoft.com/office/drawing/2014/main" id="{6975F8E4-B022-BDFD-DF79-A22A8590034C}"/>
                </a:ext>
              </a:extLst>
            </p:cNvPr>
            <p:cNvSpPr txBox="1"/>
            <p:nvPr/>
          </p:nvSpPr>
          <p:spPr>
            <a:xfrm>
              <a:off x="4724400" y="5476543"/>
              <a:ext cx="4796680" cy="461665"/>
            </a:xfrm>
            <a:prstGeom prst="rect">
              <a:avLst/>
            </a:prstGeom>
            <a:noFill/>
          </p:spPr>
          <p:txBody>
            <a:bodyPr wrap="square">
              <a:spAutoFit/>
            </a:bodyPr>
            <a:lstStyle/>
            <a:p>
              <a:r>
                <a:rPr lang="en-US" sz="2400" dirty="0"/>
                <a:t>PT laser with gain and loss</a:t>
              </a:r>
            </a:p>
          </p:txBody>
        </p:sp>
      </p:grpSp>
    </p:spTree>
    <p:extLst>
      <p:ext uri="{BB962C8B-B14F-4D97-AF65-F5344CB8AC3E}">
        <p14:creationId xmlns:p14="http://schemas.microsoft.com/office/powerpoint/2010/main" val="1326695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D33CB-830E-29E9-37EC-02CDCED00AF2}"/>
              </a:ext>
            </a:extLst>
          </p:cNvPr>
          <p:cNvSpPr>
            <a:spLocks noGrp="1"/>
          </p:cNvSpPr>
          <p:nvPr>
            <p:ph type="title"/>
          </p:nvPr>
        </p:nvSpPr>
        <p:spPr/>
        <p:txBody>
          <a:bodyPr/>
          <a:lstStyle/>
          <a:p>
            <a:r>
              <a:rPr lang="en-US" dirty="0"/>
              <a:t>Active Photonic Resonances</a:t>
            </a:r>
          </a:p>
        </p:txBody>
      </p:sp>
      <p:sp>
        <p:nvSpPr>
          <p:cNvPr id="4" name="Slide Number Placeholder 3">
            <a:extLst>
              <a:ext uri="{FF2B5EF4-FFF2-40B4-BE49-F238E27FC236}">
                <a16:creationId xmlns:a16="http://schemas.microsoft.com/office/drawing/2014/main" id="{04879490-752F-CDF9-35E5-43F90D1BDC52}"/>
              </a:ext>
            </a:extLst>
          </p:cNvPr>
          <p:cNvSpPr>
            <a:spLocks noGrp="1"/>
          </p:cNvSpPr>
          <p:nvPr>
            <p:ph type="sldNum" sz="quarter" idx="12"/>
          </p:nvPr>
        </p:nvSpPr>
        <p:spPr/>
        <p:txBody>
          <a:bodyPr/>
          <a:lstStyle/>
          <a:p>
            <a:fld id="{52153DF3-6A72-4AE0-9D87-630063629155}" type="slidenum">
              <a:rPr lang="en-US" smtClean="0"/>
              <a:t>35</a:t>
            </a:fld>
            <a:endParaRPr lang="en-US"/>
          </a:p>
        </p:txBody>
      </p:sp>
      <p:sp>
        <p:nvSpPr>
          <p:cNvPr id="3" name="TextBox 2">
            <a:extLst>
              <a:ext uri="{FF2B5EF4-FFF2-40B4-BE49-F238E27FC236}">
                <a16:creationId xmlns:a16="http://schemas.microsoft.com/office/drawing/2014/main" id="{95FC3F20-20EA-DB07-940F-80538072E4BA}"/>
              </a:ext>
            </a:extLst>
          </p:cNvPr>
          <p:cNvSpPr txBox="1"/>
          <p:nvPr/>
        </p:nvSpPr>
        <p:spPr>
          <a:xfrm>
            <a:off x="228600" y="1852852"/>
            <a:ext cx="9161669" cy="461665"/>
          </a:xfrm>
          <a:prstGeom prst="rect">
            <a:avLst/>
          </a:prstGeom>
          <a:noFill/>
        </p:spPr>
        <p:txBody>
          <a:bodyPr wrap="square" rtlCol="0">
            <a:spAutoFit/>
          </a:bodyPr>
          <a:lstStyle/>
          <a:p>
            <a:r>
              <a:rPr lang="en-US" sz="2400" dirty="0">
                <a:solidFill>
                  <a:schemeClr val="accent2">
                    <a:lumMod val="75000"/>
                  </a:schemeClr>
                </a:solidFill>
              </a:rPr>
              <a:t>Question: </a:t>
            </a:r>
            <a:r>
              <a:rPr lang="en-US" sz="2400" dirty="0"/>
              <a:t>Are there new resonances created by gain (and loss)? </a:t>
            </a:r>
          </a:p>
        </p:txBody>
      </p:sp>
      <p:grpSp>
        <p:nvGrpSpPr>
          <p:cNvPr id="31" name="Group 30">
            <a:extLst>
              <a:ext uri="{FF2B5EF4-FFF2-40B4-BE49-F238E27FC236}">
                <a16:creationId xmlns:a16="http://schemas.microsoft.com/office/drawing/2014/main" id="{9F5A9460-4C46-C1B6-D492-A6BA49019C69}"/>
              </a:ext>
            </a:extLst>
          </p:cNvPr>
          <p:cNvGrpSpPr/>
          <p:nvPr/>
        </p:nvGrpSpPr>
        <p:grpSpPr>
          <a:xfrm>
            <a:off x="1623739" y="2438838"/>
            <a:ext cx="5619619" cy="3461280"/>
            <a:chOff x="1623739" y="2438838"/>
            <a:chExt cx="5619619" cy="3461280"/>
          </a:xfrm>
        </p:grpSpPr>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07269ED9-BAFD-704E-9EB1-18AF3E178256}"/>
                    </a:ext>
                  </a:extLst>
                </p:cNvPr>
                <p:cNvSpPr txBox="1"/>
                <p:nvPr/>
              </p:nvSpPr>
              <p:spPr>
                <a:xfrm>
                  <a:off x="1623739" y="5300210"/>
                  <a:ext cx="5619619" cy="599908"/>
                </a:xfrm>
                <a:prstGeom prst="rect">
                  <a:avLst/>
                </a:prstGeom>
                <a:noFill/>
              </p:spPr>
              <p:txBody>
                <a:bodyPr wrap="square" rtlCol="0">
                  <a:spAutoFit/>
                </a:bodyPr>
                <a:lstStyle/>
                <a:p>
                  <a:pPr algn="ctr">
                    <a:lnSpc>
                      <a:spcPct val="150000"/>
                    </a:lnSpc>
                  </a:pPr>
                  <a:r>
                    <a:rPr lang="en-US" sz="2400" dirty="0"/>
                    <a:t>Outgoing b. c.  </a:t>
                  </a:r>
                  <a14:m>
                    <m:oMath xmlns:m="http://schemas.openxmlformats.org/officeDocument/2006/math">
                      <m:r>
                        <a:rPr lang="en-US" sz="2400" b="0" i="1" smtClean="0">
                          <a:latin typeface="Cambria Math" panose="02040503050406030204" pitchFamily="18" charset="0"/>
                        </a:rPr>
                        <m:t>𝜓</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m:t>
                          </m:r>
                          <m:r>
                            <a:rPr lang="en-US" sz="2400" b="0" i="1" smtClean="0">
                              <a:latin typeface="Cambria Math" panose="02040503050406030204" pitchFamily="18" charset="0"/>
                            </a:rPr>
                            <m:t>𝑎</m:t>
                          </m:r>
                        </m:e>
                      </m:d>
                      <m:r>
                        <a:rPr lang="en-US" sz="2400" b="0" i="1" smtClean="0">
                          <a:latin typeface="Cambria Math" panose="02040503050406030204" pitchFamily="18" charset="0"/>
                        </a:rPr>
                        <m:t>=</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𝑒</m:t>
                          </m:r>
                        </m:e>
                        <m:sup>
                          <m:r>
                            <a:rPr lang="en-US" sz="2400" b="0" i="1" smtClean="0">
                              <a:latin typeface="Cambria Math" panose="02040503050406030204" pitchFamily="18" charset="0"/>
                            </a:rPr>
                            <m:t>𝑖</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𝑛</m:t>
                              </m:r>
                            </m:e>
                            <m:sub>
                              <m:r>
                                <a:rPr lang="en-US" sz="2400" b="0" i="1" smtClean="0">
                                  <a:latin typeface="Cambria Math" panose="02040503050406030204" pitchFamily="18" charset="0"/>
                                </a:rPr>
                                <m:t>𝑒</m:t>
                              </m:r>
                            </m:sub>
                          </m:sSub>
                          <m:r>
                            <a:rPr lang="en-US" sz="2400" b="0" i="1" smtClean="0">
                              <a:latin typeface="Cambria Math" panose="02040503050406030204" pitchFamily="18" charset="0"/>
                            </a:rPr>
                            <m:t>𝑘𝑎</m:t>
                          </m:r>
                        </m:sup>
                      </m:sSup>
                    </m:oMath>
                  </a14:m>
                  <a:r>
                    <a:rPr lang="en-US" sz="2400" dirty="0"/>
                    <a:t> (</a:t>
                  </a:r>
                  <a14:m>
                    <m:oMath xmlns:m="http://schemas.openxmlformats.org/officeDocument/2006/math">
                      <m:r>
                        <a:rPr lang="en-US" sz="2400" b="0" i="1" dirty="0" smtClean="0">
                          <a:latin typeface="Cambria Math" panose="02040503050406030204" pitchFamily="18" charset="0"/>
                        </a:rPr>
                        <m:t>𝑘</m:t>
                      </m:r>
                      <m:r>
                        <a:rPr lang="en-US" sz="2400" b="0" i="1" dirty="0" smtClean="0">
                          <a:latin typeface="Cambria Math" panose="02040503050406030204" pitchFamily="18" charset="0"/>
                        </a:rPr>
                        <m:t>∈</m:t>
                      </m:r>
                      <m:r>
                        <a:rPr lang="en-US" sz="2400" b="0" i="1" dirty="0" smtClean="0">
                          <a:latin typeface="Cambria Math" panose="02040503050406030204" pitchFamily="18" charset="0"/>
                        </a:rPr>
                        <m:t>𝑅</m:t>
                      </m:r>
                    </m:oMath>
                  </a14:m>
                  <a:r>
                    <a:rPr lang="en-US" sz="2400" dirty="0"/>
                    <a:t>)</a:t>
                  </a:r>
                </a:p>
              </p:txBody>
            </p:sp>
          </mc:Choice>
          <mc:Fallback xmlns="">
            <p:sp>
              <p:nvSpPr>
                <p:cNvPr id="17" name="TextBox 16">
                  <a:extLst>
                    <a:ext uri="{FF2B5EF4-FFF2-40B4-BE49-F238E27FC236}">
                      <a16:creationId xmlns:a16="http://schemas.microsoft.com/office/drawing/2014/main" id="{07269ED9-BAFD-704E-9EB1-18AF3E178256}"/>
                    </a:ext>
                  </a:extLst>
                </p:cNvPr>
                <p:cNvSpPr txBox="1">
                  <a:spLocks noRot="1" noChangeAspect="1" noMove="1" noResize="1" noEditPoints="1" noAdjustHandles="1" noChangeArrowheads="1" noChangeShapeType="1" noTextEdit="1"/>
                </p:cNvSpPr>
                <p:nvPr/>
              </p:nvSpPr>
              <p:spPr>
                <a:xfrm>
                  <a:off x="1623739" y="5300210"/>
                  <a:ext cx="5619619" cy="599908"/>
                </a:xfrm>
                <a:prstGeom prst="rect">
                  <a:avLst/>
                </a:prstGeom>
                <a:blipFill>
                  <a:blip r:embed="rId2"/>
                  <a:stretch>
                    <a:fillRect b="-22222"/>
                  </a:stretch>
                </a:blipFill>
              </p:spPr>
              <p:txBody>
                <a:bodyPr/>
                <a:lstStyle/>
                <a:p>
                  <a:r>
                    <a:rPr lang="en-US">
                      <a:noFill/>
                    </a:rPr>
                    <a:t> </a:t>
                  </a:r>
                </a:p>
              </p:txBody>
            </p:sp>
          </mc:Fallback>
        </mc:AlternateContent>
        <p:grpSp>
          <p:nvGrpSpPr>
            <p:cNvPr id="20" name="Group 19">
              <a:extLst>
                <a:ext uri="{FF2B5EF4-FFF2-40B4-BE49-F238E27FC236}">
                  <a16:creationId xmlns:a16="http://schemas.microsoft.com/office/drawing/2014/main" id="{618DF03E-0670-6308-9072-FA8F2213C58E}"/>
                </a:ext>
              </a:extLst>
            </p:cNvPr>
            <p:cNvGrpSpPr/>
            <p:nvPr/>
          </p:nvGrpSpPr>
          <p:grpSpPr>
            <a:xfrm>
              <a:off x="1752600" y="3810000"/>
              <a:ext cx="5133821" cy="1040104"/>
              <a:chOff x="6884251" y="1131362"/>
              <a:chExt cx="5133821" cy="1040104"/>
            </a:xfrm>
          </p:grpSpPr>
          <p:sp>
            <p:nvSpPr>
              <p:cNvPr id="21" name="Rectangle 20">
                <a:extLst>
                  <a:ext uri="{FF2B5EF4-FFF2-40B4-BE49-F238E27FC236}">
                    <a16:creationId xmlns:a16="http://schemas.microsoft.com/office/drawing/2014/main" id="{0B335B1C-1084-C87F-DAEB-1A3FBF165567}"/>
                  </a:ext>
                </a:extLst>
              </p:cNvPr>
              <p:cNvSpPr/>
              <p:nvPr/>
            </p:nvSpPr>
            <p:spPr>
              <a:xfrm>
                <a:off x="8441635" y="1131362"/>
                <a:ext cx="2080592" cy="6924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Right 21">
                <a:extLst>
                  <a:ext uri="{FF2B5EF4-FFF2-40B4-BE49-F238E27FC236}">
                    <a16:creationId xmlns:a16="http://schemas.microsoft.com/office/drawing/2014/main" id="{9746DD5E-3BF4-BD81-DDB2-1CC6A5C0D91E}"/>
                  </a:ext>
                </a:extLst>
              </p:cNvPr>
              <p:cNvSpPr/>
              <p:nvPr/>
            </p:nvSpPr>
            <p:spPr>
              <a:xfrm>
                <a:off x="10681253" y="1346710"/>
                <a:ext cx="424069" cy="185530"/>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Right 22">
                <a:extLst>
                  <a:ext uri="{FF2B5EF4-FFF2-40B4-BE49-F238E27FC236}">
                    <a16:creationId xmlns:a16="http://schemas.microsoft.com/office/drawing/2014/main" id="{54BE8CA9-9B4F-593C-B63B-802CEE6EE459}"/>
                  </a:ext>
                </a:extLst>
              </p:cNvPr>
              <p:cNvSpPr/>
              <p:nvPr/>
            </p:nvSpPr>
            <p:spPr>
              <a:xfrm rot="10800000">
                <a:off x="7858540" y="1346710"/>
                <a:ext cx="424069" cy="185530"/>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E71AC6E1-DE8D-4A33-C73D-0160B8E9D9EF}"/>
                      </a:ext>
                    </a:extLst>
                  </p:cNvPr>
                  <p:cNvSpPr txBox="1"/>
                  <p:nvPr/>
                </p:nvSpPr>
                <p:spPr>
                  <a:xfrm>
                    <a:off x="9081880" y="1177865"/>
                    <a:ext cx="2936191"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bg1"/>
                              </a:solidFill>
                              <a:latin typeface="Cambria Math" panose="02040503050406030204" pitchFamily="18" charset="0"/>
                            </a:rPr>
                            <m:t>𝜀</m:t>
                          </m:r>
                          <m:d>
                            <m:dPr>
                              <m:ctrlPr>
                                <a:rPr lang="en-US" sz="2800" i="1" dirty="0" smtClean="0">
                                  <a:solidFill>
                                    <a:schemeClr val="bg1"/>
                                  </a:solidFill>
                                  <a:latin typeface="Cambria Math" panose="02040503050406030204" pitchFamily="18" charset="0"/>
                                </a:rPr>
                              </m:ctrlPr>
                            </m:dPr>
                            <m:e>
                              <m:r>
                                <a:rPr lang="en-US" sz="2800" i="1" dirty="0">
                                  <a:solidFill>
                                    <a:schemeClr val="bg1"/>
                                  </a:solidFill>
                                  <a:latin typeface="Cambria Math" panose="02040503050406030204" pitchFamily="18" charset="0"/>
                                </a:rPr>
                                <m:t>𝑥</m:t>
                              </m:r>
                            </m:e>
                          </m:d>
                          <m:r>
                            <a:rPr lang="en-US" sz="2800" b="0" i="1" dirty="0" smtClean="0">
                              <a:solidFill>
                                <a:schemeClr val="bg1"/>
                              </a:solidFill>
                              <a:latin typeface="Cambria Math" panose="02040503050406030204" pitchFamily="18" charset="0"/>
                            </a:rPr>
                            <m:t>                              </m:t>
                          </m:r>
                        </m:oMath>
                      </m:oMathPara>
                    </a14:m>
                    <a:endParaRPr lang="en-US" dirty="0">
                      <a:solidFill>
                        <a:schemeClr val="bg1"/>
                      </a:solidFill>
                    </a:endParaRPr>
                  </a:p>
                </p:txBody>
              </p:sp>
            </mc:Choice>
            <mc:Fallback xmlns="">
              <p:sp>
                <p:nvSpPr>
                  <p:cNvPr id="24" name="TextBox 23">
                    <a:extLst>
                      <a:ext uri="{FF2B5EF4-FFF2-40B4-BE49-F238E27FC236}">
                        <a16:creationId xmlns:a16="http://schemas.microsoft.com/office/drawing/2014/main" id="{E71AC6E1-DE8D-4A33-C73D-0160B8E9D9EF}"/>
                      </a:ext>
                    </a:extLst>
                  </p:cNvPr>
                  <p:cNvSpPr txBox="1">
                    <a:spLocks noRot="1" noChangeAspect="1" noMove="1" noResize="1" noEditPoints="1" noAdjustHandles="1" noChangeArrowheads="1" noChangeShapeType="1" noTextEdit="1"/>
                  </p:cNvSpPr>
                  <p:nvPr/>
                </p:nvSpPr>
                <p:spPr>
                  <a:xfrm>
                    <a:off x="9081880" y="1177865"/>
                    <a:ext cx="2936191" cy="52322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0E8A773F-C62E-08B2-3689-D8DD558A5E23}"/>
                      </a:ext>
                    </a:extLst>
                  </p:cNvPr>
                  <p:cNvSpPr txBox="1"/>
                  <p:nvPr/>
                </p:nvSpPr>
                <p:spPr>
                  <a:xfrm>
                    <a:off x="11105322" y="1217347"/>
                    <a:ext cx="912750" cy="41011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rPr>
                                <m:t>𝑒</m:t>
                              </m:r>
                            </m:e>
                            <m:sup>
                              <m:r>
                                <a:rPr lang="en-US" sz="2000" b="0" i="1" smtClean="0">
                                  <a:latin typeface="Cambria Math" panose="02040503050406030204" pitchFamily="18" charset="0"/>
                                </a:rPr>
                                <m:t>𝑖</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𝑛</m:t>
                                  </m:r>
                                </m:e>
                                <m:sub>
                                  <m:r>
                                    <a:rPr lang="en-US" sz="2000" b="0" i="1" smtClean="0">
                                      <a:latin typeface="Cambria Math" panose="02040503050406030204" pitchFamily="18" charset="0"/>
                                    </a:rPr>
                                    <m:t>𝑒</m:t>
                                  </m:r>
                                </m:sub>
                              </m:sSub>
                              <m:r>
                                <a:rPr lang="en-US" sz="2000" b="0" i="1" smtClean="0">
                                  <a:latin typeface="Cambria Math" panose="02040503050406030204" pitchFamily="18" charset="0"/>
                                </a:rPr>
                                <m:t>𝑘𝑥</m:t>
                              </m:r>
                            </m:sup>
                          </m:sSup>
                        </m:oMath>
                      </m:oMathPara>
                    </a14:m>
                    <a:endParaRPr lang="en-US" sz="2000" b="0" dirty="0"/>
                  </a:p>
                </p:txBody>
              </p:sp>
            </mc:Choice>
            <mc:Fallback xmlns="">
              <p:sp>
                <p:nvSpPr>
                  <p:cNvPr id="19" name="TextBox 18">
                    <a:extLst>
                      <a:ext uri="{FF2B5EF4-FFF2-40B4-BE49-F238E27FC236}">
                        <a16:creationId xmlns:a16="http://schemas.microsoft.com/office/drawing/2014/main" id="{5751A202-75D3-42E1-8DEC-AC02967988CB}"/>
                      </a:ext>
                    </a:extLst>
                  </p:cNvPr>
                  <p:cNvSpPr txBox="1">
                    <a:spLocks noRot="1" noChangeAspect="1" noMove="1" noResize="1" noEditPoints="1" noAdjustHandles="1" noChangeArrowheads="1" noChangeShapeType="1" noTextEdit="1"/>
                  </p:cNvSpPr>
                  <p:nvPr/>
                </p:nvSpPr>
                <p:spPr>
                  <a:xfrm>
                    <a:off x="11105322" y="1217347"/>
                    <a:ext cx="912750" cy="410112"/>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F00EA0A9-5125-7713-2DF2-3E35F8DE6140}"/>
                      </a:ext>
                    </a:extLst>
                  </p:cNvPr>
                  <p:cNvSpPr txBox="1"/>
                  <p:nvPr/>
                </p:nvSpPr>
                <p:spPr>
                  <a:xfrm>
                    <a:off x="6884251" y="1211869"/>
                    <a:ext cx="1049005" cy="41011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rPr>
                                <m:t>𝑒</m:t>
                              </m:r>
                            </m:e>
                            <m:sup>
                              <m:r>
                                <a:rPr lang="en-US" sz="2000" b="0" i="1" smtClean="0">
                                  <a:latin typeface="Cambria Math" panose="02040503050406030204" pitchFamily="18" charset="0"/>
                                </a:rPr>
                                <m:t>−</m:t>
                              </m:r>
                              <m:r>
                                <a:rPr lang="en-US" sz="2000" b="0" i="1" smtClean="0">
                                  <a:latin typeface="Cambria Math" panose="02040503050406030204" pitchFamily="18" charset="0"/>
                                </a:rPr>
                                <m:t>𝑖</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𝑛</m:t>
                                  </m:r>
                                </m:e>
                                <m:sub>
                                  <m:r>
                                    <a:rPr lang="en-US" sz="2000" b="0" i="1" smtClean="0">
                                      <a:latin typeface="Cambria Math" panose="02040503050406030204" pitchFamily="18" charset="0"/>
                                    </a:rPr>
                                    <m:t>𝑒</m:t>
                                  </m:r>
                                </m:sub>
                              </m:sSub>
                              <m:r>
                                <a:rPr lang="en-US" sz="2000" b="0" i="1" smtClean="0">
                                  <a:latin typeface="Cambria Math" panose="02040503050406030204" pitchFamily="18" charset="0"/>
                                </a:rPr>
                                <m:t>𝑘𝑥</m:t>
                              </m:r>
                            </m:sup>
                          </m:sSup>
                        </m:oMath>
                      </m:oMathPara>
                    </a14:m>
                    <a:endParaRPr lang="en-US" sz="2000" b="0" dirty="0"/>
                  </a:p>
                </p:txBody>
              </p:sp>
            </mc:Choice>
            <mc:Fallback xmlns="">
              <p:sp>
                <p:nvSpPr>
                  <p:cNvPr id="20" name="TextBox 19">
                    <a:extLst>
                      <a:ext uri="{FF2B5EF4-FFF2-40B4-BE49-F238E27FC236}">
                        <a16:creationId xmlns:a16="http://schemas.microsoft.com/office/drawing/2014/main" id="{6E2CDB39-6124-4A1C-933D-0EC9BAF5F474}"/>
                      </a:ext>
                    </a:extLst>
                  </p:cNvPr>
                  <p:cNvSpPr txBox="1">
                    <a:spLocks noRot="1" noChangeAspect="1" noMove="1" noResize="1" noEditPoints="1" noAdjustHandles="1" noChangeArrowheads="1" noChangeShapeType="1" noTextEdit="1"/>
                  </p:cNvSpPr>
                  <p:nvPr/>
                </p:nvSpPr>
                <p:spPr>
                  <a:xfrm>
                    <a:off x="6884251" y="1211869"/>
                    <a:ext cx="1049005" cy="410112"/>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53FB06C2-7A04-80E3-C979-142542503E71}"/>
                      </a:ext>
                    </a:extLst>
                  </p:cNvPr>
                  <p:cNvSpPr txBox="1"/>
                  <p:nvPr/>
                </p:nvSpPr>
                <p:spPr>
                  <a:xfrm>
                    <a:off x="8112976" y="1771356"/>
                    <a:ext cx="583686" cy="400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m:t>
                          </m:r>
                          <m:r>
                            <a:rPr lang="en-US" sz="2000" b="0" i="1" smtClean="0">
                              <a:latin typeface="Cambria Math" panose="02040503050406030204" pitchFamily="18" charset="0"/>
                            </a:rPr>
                            <m:t>𝑎</m:t>
                          </m:r>
                        </m:oMath>
                      </m:oMathPara>
                    </a14:m>
                    <a:endParaRPr lang="en-US" sz="2000" b="0" dirty="0"/>
                  </a:p>
                </p:txBody>
              </p:sp>
            </mc:Choice>
            <mc:Fallback xmlns="">
              <p:sp>
                <p:nvSpPr>
                  <p:cNvPr id="21" name="TextBox 20">
                    <a:extLst>
                      <a:ext uri="{FF2B5EF4-FFF2-40B4-BE49-F238E27FC236}">
                        <a16:creationId xmlns:a16="http://schemas.microsoft.com/office/drawing/2014/main" id="{B00DD102-1189-40B8-8E09-B8D299BD06CC}"/>
                      </a:ext>
                    </a:extLst>
                  </p:cNvPr>
                  <p:cNvSpPr txBox="1">
                    <a:spLocks noRot="1" noChangeAspect="1" noMove="1" noResize="1" noEditPoints="1" noAdjustHandles="1" noChangeArrowheads="1" noChangeShapeType="1" noTextEdit="1"/>
                  </p:cNvSpPr>
                  <p:nvPr/>
                </p:nvSpPr>
                <p:spPr>
                  <a:xfrm>
                    <a:off x="8112976" y="1771356"/>
                    <a:ext cx="583686" cy="400110"/>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B5E5CC20-39B3-D41F-5D7B-45AB42CE0797}"/>
                      </a:ext>
                    </a:extLst>
                  </p:cNvPr>
                  <p:cNvSpPr txBox="1"/>
                  <p:nvPr/>
                </p:nvSpPr>
                <p:spPr>
                  <a:xfrm>
                    <a:off x="10166254" y="1771356"/>
                    <a:ext cx="583686" cy="400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000" i="1">
                              <a:latin typeface="Cambria Math" panose="02040503050406030204" pitchFamily="18" charset="0"/>
                            </a:rPr>
                            <m:t>+</m:t>
                          </m:r>
                          <m:r>
                            <a:rPr lang="en-US" sz="2000" b="0" i="1" smtClean="0">
                              <a:latin typeface="Cambria Math" panose="02040503050406030204" pitchFamily="18" charset="0"/>
                            </a:rPr>
                            <m:t>𝑎</m:t>
                          </m:r>
                        </m:oMath>
                      </m:oMathPara>
                    </a14:m>
                    <a:endParaRPr lang="en-US" sz="2000" b="0" dirty="0"/>
                  </a:p>
                </p:txBody>
              </p:sp>
            </mc:Choice>
            <mc:Fallback xmlns="">
              <p:sp>
                <p:nvSpPr>
                  <p:cNvPr id="22" name="TextBox 21">
                    <a:extLst>
                      <a:ext uri="{FF2B5EF4-FFF2-40B4-BE49-F238E27FC236}">
                        <a16:creationId xmlns:a16="http://schemas.microsoft.com/office/drawing/2014/main" id="{EAF5018E-D82E-4F10-981D-8E464438B18D}"/>
                      </a:ext>
                    </a:extLst>
                  </p:cNvPr>
                  <p:cNvSpPr txBox="1">
                    <a:spLocks noRot="1" noChangeAspect="1" noMove="1" noResize="1" noEditPoints="1" noAdjustHandles="1" noChangeArrowheads="1" noChangeShapeType="1" noTextEdit="1"/>
                  </p:cNvSpPr>
                  <p:nvPr/>
                </p:nvSpPr>
                <p:spPr>
                  <a:xfrm>
                    <a:off x="10166254" y="1771356"/>
                    <a:ext cx="583686" cy="400110"/>
                  </a:xfrm>
                  <a:prstGeom prst="rect">
                    <a:avLst/>
                  </a:prstGeom>
                  <a:blipFill>
                    <a:blip r:embed="rId8"/>
                    <a:stretch>
                      <a:fillRect/>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2B1202A4-342A-BE70-3E9C-0A73AA79D3E6}"/>
                    </a:ext>
                  </a:extLst>
                </p:cNvPr>
                <p:cNvSpPr txBox="1"/>
                <p:nvPr/>
              </p:nvSpPr>
              <p:spPr>
                <a:xfrm>
                  <a:off x="2086153" y="2438838"/>
                  <a:ext cx="4694790" cy="717632"/>
                </a:xfrm>
                <a:prstGeom prst="rect">
                  <a:avLst/>
                </a:prstGeom>
                <a:noFill/>
              </p:spPr>
              <p:txBody>
                <a:bodyPr wrap="square">
                  <a:spAutoFit/>
                </a:bodyPr>
                <a:lstStyle/>
                <a:p>
                  <a:pPr algn="ctr">
                    <a:lnSpc>
                      <a:spcPct val="150000"/>
                    </a:lnSpc>
                  </a:pPr>
                  <a14:m>
                    <m:oMathPara xmlns:m="http://schemas.openxmlformats.org/officeDocument/2006/math">
                      <m:oMathParaPr>
                        <m:jc m:val="center"/>
                      </m:oMathParaPr>
                      <m:oMath xmlns:m="http://schemas.openxmlformats.org/officeDocument/2006/math">
                        <m:d>
                          <m:dPr>
                            <m:begChr m:val="["/>
                            <m:endChr m:val="]"/>
                            <m:ctrlPr>
                              <a:rPr lang="en-US" sz="2400" b="0" i="1" smtClean="0">
                                <a:latin typeface="Cambria Math" panose="02040503050406030204" pitchFamily="18" charset="0"/>
                              </a:rPr>
                            </m:ctrlPr>
                          </m:dPr>
                          <m:e>
                            <m:sSubSup>
                              <m:sSubSupPr>
                                <m:ctrlPr>
                                  <a:rPr lang="en-US" sz="2400" b="0" i="1" smtClean="0">
                                    <a:latin typeface="Cambria Math" panose="02040503050406030204" pitchFamily="18" charset="0"/>
                                  </a:rPr>
                                </m:ctrlPr>
                              </m:sSubSupPr>
                              <m:e>
                                <m:r>
                                  <a:rPr lang="en-US" sz="2400" b="0" i="1" smtClean="0">
                                    <a:latin typeface="Cambria Math" panose="02040503050406030204" pitchFamily="18" charset="0"/>
                                  </a:rPr>
                                  <m:t>𝜕</m:t>
                                </m:r>
                              </m:e>
                              <m:sub>
                                <m:r>
                                  <a:rPr lang="en-US" sz="2400" b="0" i="1" smtClean="0">
                                    <a:latin typeface="Cambria Math" panose="02040503050406030204" pitchFamily="18" charset="0"/>
                                  </a:rPr>
                                  <m:t>𝑥</m:t>
                                </m:r>
                              </m:sub>
                              <m:sup>
                                <m:r>
                                  <a:rPr lang="en-US" sz="2400" b="0" i="1" smtClean="0">
                                    <a:latin typeface="Cambria Math" panose="02040503050406030204" pitchFamily="18" charset="0"/>
                                  </a:rPr>
                                  <m:t>2</m:t>
                                </m:r>
                              </m:sup>
                            </m:sSubSup>
                            <m:r>
                              <a:rPr lang="en-US" sz="2400" b="0" i="1" smtClean="0">
                                <a:latin typeface="Cambria Math" panose="02040503050406030204" pitchFamily="18" charset="0"/>
                              </a:rPr>
                              <m:t>+</m:t>
                            </m:r>
                            <m:r>
                              <a:rPr lang="en-US" sz="2400" b="0" i="1" smtClean="0">
                                <a:latin typeface="Cambria Math" panose="02040503050406030204" pitchFamily="18" charset="0"/>
                              </a:rPr>
                              <m:t>𝜀</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𝑥</m:t>
                                </m:r>
                              </m:e>
                            </m:d>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𝑘</m:t>
                                </m:r>
                              </m:e>
                              <m:sup>
                                <m:r>
                                  <a:rPr lang="en-US" sz="2400" b="0" i="1" smtClean="0">
                                    <a:latin typeface="Cambria Math" panose="02040503050406030204" pitchFamily="18" charset="0"/>
                                  </a:rPr>
                                  <m:t>2</m:t>
                                </m:r>
                              </m:sup>
                            </m:sSup>
                          </m:e>
                        </m:d>
                        <m:r>
                          <a:rPr lang="en-US" sz="2400" b="0" i="1" smtClean="0">
                            <a:latin typeface="Cambria Math" panose="02040503050406030204" pitchFamily="18" charset="0"/>
                          </a:rPr>
                          <m:t>𝜓</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𝑥</m:t>
                            </m:r>
                          </m:e>
                        </m:d>
                        <m:r>
                          <a:rPr lang="en-US" sz="2400" b="0" i="1" smtClean="0">
                            <a:latin typeface="Cambria Math" panose="02040503050406030204" pitchFamily="18" charset="0"/>
                          </a:rPr>
                          <m:t>=0</m:t>
                        </m:r>
                      </m:oMath>
                    </m:oMathPara>
                  </a14:m>
                  <a:endParaRPr lang="en-US" sz="2400" dirty="0"/>
                </a:p>
              </p:txBody>
            </p:sp>
          </mc:Choice>
          <mc:Fallback xmlns="">
            <p:sp>
              <p:nvSpPr>
                <p:cNvPr id="30" name="TextBox 29">
                  <a:extLst>
                    <a:ext uri="{FF2B5EF4-FFF2-40B4-BE49-F238E27FC236}">
                      <a16:creationId xmlns:a16="http://schemas.microsoft.com/office/drawing/2014/main" id="{2B1202A4-342A-BE70-3E9C-0A73AA79D3E6}"/>
                    </a:ext>
                  </a:extLst>
                </p:cNvPr>
                <p:cNvSpPr txBox="1">
                  <a:spLocks noRot="1" noChangeAspect="1" noMove="1" noResize="1" noEditPoints="1" noAdjustHandles="1" noChangeArrowheads="1" noChangeShapeType="1" noTextEdit="1"/>
                </p:cNvSpPr>
                <p:nvPr/>
              </p:nvSpPr>
              <p:spPr>
                <a:xfrm>
                  <a:off x="2086153" y="2438838"/>
                  <a:ext cx="4694790" cy="717632"/>
                </a:xfrm>
                <a:prstGeom prst="rect">
                  <a:avLst/>
                </a:prstGeom>
                <a:blipFill>
                  <a:blip r:embed="rId9"/>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4237700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D33CB-830E-29E9-37EC-02CDCED00AF2}"/>
              </a:ext>
            </a:extLst>
          </p:cNvPr>
          <p:cNvSpPr>
            <a:spLocks noGrp="1"/>
          </p:cNvSpPr>
          <p:nvPr>
            <p:ph type="title"/>
          </p:nvPr>
        </p:nvSpPr>
        <p:spPr/>
        <p:txBody>
          <a:bodyPr/>
          <a:lstStyle/>
          <a:p>
            <a:r>
              <a:rPr lang="en-US" dirty="0"/>
              <a:t>Active Photonic Resonances</a:t>
            </a:r>
          </a:p>
        </p:txBody>
      </p:sp>
      <p:sp>
        <p:nvSpPr>
          <p:cNvPr id="4" name="Slide Number Placeholder 3">
            <a:extLst>
              <a:ext uri="{FF2B5EF4-FFF2-40B4-BE49-F238E27FC236}">
                <a16:creationId xmlns:a16="http://schemas.microsoft.com/office/drawing/2014/main" id="{04879490-752F-CDF9-35E5-43F90D1BDC52}"/>
              </a:ext>
            </a:extLst>
          </p:cNvPr>
          <p:cNvSpPr>
            <a:spLocks noGrp="1"/>
          </p:cNvSpPr>
          <p:nvPr>
            <p:ph type="sldNum" sz="quarter" idx="12"/>
          </p:nvPr>
        </p:nvSpPr>
        <p:spPr/>
        <p:txBody>
          <a:bodyPr/>
          <a:lstStyle/>
          <a:p>
            <a:fld id="{52153DF3-6A72-4AE0-9D87-630063629155}" type="slidenum">
              <a:rPr lang="en-US" smtClean="0"/>
              <a:t>36</a:t>
            </a:fld>
            <a:endParaRPr lang="en-US"/>
          </a:p>
        </p:txBody>
      </p:sp>
      <p:sp>
        <p:nvSpPr>
          <p:cNvPr id="3" name="TextBox 2">
            <a:extLst>
              <a:ext uri="{FF2B5EF4-FFF2-40B4-BE49-F238E27FC236}">
                <a16:creationId xmlns:a16="http://schemas.microsoft.com/office/drawing/2014/main" id="{95FC3F20-20EA-DB07-940F-80538072E4BA}"/>
              </a:ext>
            </a:extLst>
          </p:cNvPr>
          <p:cNvSpPr txBox="1"/>
          <p:nvPr/>
        </p:nvSpPr>
        <p:spPr>
          <a:xfrm>
            <a:off x="228600" y="1852852"/>
            <a:ext cx="9161669" cy="461665"/>
          </a:xfrm>
          <a:prstGeom prst="rect">
            <a:avLst/>
          </a:prstGeom>
          <a:noFill/>
        </p:spPr>
        <p:txBody>
          <a:bodyPr wrap="square" rtlCol="0">
            <a:spAutoFit/>
          </a:bodyPr>
          <a:lstStyle/>
          <a:p>
            <a:r>
              <a:rPr lang="en-US" sz="2400" dirty="0">
                <a:solidFill>
                  <a:schemeClr val="accent2">
                    <a:lumMod val="75000"/>
                  </a:schemeClr>
                </a:solidFill>
              </a:rPr>
              <a:t>Question: </a:t>
            </a:r>
            <a:r>
              <a:rPr lang="en-US" sz="2400" dirty="0"/>
              <a:t>Are there new resonances created by gain (and loss)? </a:t>
            </a:r>
          </a:p>
        </p:txBody>
      </p: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ECC6371C-56C4-AE3B-1AB9-BCED5B11C84A}"/>
                  </a:ext>
                </a:extLst>
              </p:cNvPr>
              <p:cNvSpPr txBox="1"/>
              <p:nvPr/>
            </p:nvSpPr>
            <p:spPr>
              <a:xfrm>
                <a:off x="228600" y="2438400"/>
                <a:ext cx="8229600" cy="3934923"/>
              </a:xfrm>
              <a:prstGeom prst="rect">
                <a:avLst/>
              </a:prstGeom>
              <a:noFill/>
            </p:spPr>
            <p:txBody>
              <a:bodyPr wrap="square" rtlCol="0">
                <a:spAutoFit/>
              </a:bodyPr>
              <a:lstStyle/>
              <a:p>
                <a:pPr>
                  <a:lnSpc>
                    <a:spcPct val="150000"/>
                  </a:lnSpc>
                </a:pPr>
                <a:r>
                  <a:rPr lang="en-US" sz="2400" dirty="0">
                    <a:solidFill>
                      <a:schemeClr val="accent2">
                        <a:lumMod val="50000"/>
                      </a:schemeClr>
                    </a:solidFill>
                  </a:rPr>
                  <a:t>Wentzel-Kramers-Brillouin</a:t>
                </a:r>
                <a:r>
                  <a:rPr lang="en-US" sz="2400" dirty="0"/>
                  <a:t> (WKB) method: </a:t>
                </a:r>
                <a14:m>
                  <m:oMath xmlns:m="http://schemas.openxmlformats.org/officeDocument/2006/math">
                    <m:r>
                      <a:rPr lang="en-US" sz="2400" b="0" i="0" smtClean="0">
                        <a:latin typeface="Cambria Math" panose="02040503050406030204" pitchFamily="18" charset="0"/>
                      </a:rPr>
                      <m:t> </m:t>
                    </m:r>
                  </m:oMath>
                </a14:m>
                <a:endParaRPr lang="en-US" sz="2400" b="0" i="0" dirty="0">
                  <a:latin typeface="Cambria Math" panose="02040503050406030204" pitchFamily="18" charset="0"/>
                </a:endParaRPr>
              </a:p>
              <a:p>
                <a:pPr>
                  <a:lnSpc>
                    <a:spcPct val="150000"/>
                  </a:lnSpc>
                </a:pPr>
                <a:r>
                  <a:rPr lang="en-US" sz="2400" b="0" dirty="0"/>
                  <a:t>                     </a:t>
                </a:r>
                <a14:m>
                  <m:oMath xmlns:m="http://schemas.openxmlformats.org/officeDocument/2006/math">
                    <m:r>
                      <a:rPr lang="en-US" sz="2400" b="0" i="1" smtClean="0">
                        <a:latin typeface="Cambria Math" panose="02040503050406030204" pitchFamily="18" charset="0"/>
                      </a:rPr>
                      <m:t>𝜓</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𝑥</m:t>
                        </m:r>
                      </m:e>
                    </m:d>
                    <m:r>
                      <a:rPr lang="en-US" sz="2400" b="0" i="1" smtClean="0">
                        <a:latin typeface="Cambria Math" panose="02040503050406030204" pitchFamily="18" charset="0"/>
                      </a:rPr>
                      <m:t>=</m:t>
                    </m:r>
                    <m:r>
                      <a:rPr lang="en-US" sz="2400" b="0" i="1" smtClean="0">
                        <a:latin typeface="Cambria Math" panose="02040503050406030204" pitchFamily="18" charset="0"/>
                      </a:rPr>
                      <m:t>𝐴</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𝑥</m:t>
                        </m:r>
                      </m:e>
                    </m:d>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𝑒</m:t>
                        </m:r>
                      </m:e>
                      <m:sup>
                        <m:r>
                          <a:rPr lang="en-US" sz="2400" b="0" i="1" smtClean="0">
                            <a:latin typeface="Cambria Math" panose="02040503050406030204" pitchFamily="18" charset="0"/>
                          </a:rPr>
                          <m:t>𝑖𝑘</m:t>
                        </m:r>
                        <m:r>
                          <a:rPr lang="en-US" sz="2400" b="0" i="1" smtClean="0">
                            <a:latin typeface="Cambria Math" panose="02040503050406030204" pitchFamily="18" charset="0"/>
                          </a:rPr>
                          <m:t>𝜙</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𝑥</m:t>
                            </m:r>
                          </m:e>
                        </m:d>
                      </m:sup>
                    </m:sSup>
                  </m:oMath>
                </a14:m>
                <a:r>
                  <a:rPr lang="en-US" sz="2400" dirty="0"/>
                  <a:t>  with </a:t>
                </a:r>
                <a14:m>
                  <m:oMath xmlns:m="http://schemas.openxmlformats.org/officeDocument/2006/math">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𝐴</m:t>
                        </m:r>
                      </m:e>
                      <m:sup>
                        <m:r>
                          <a:rPr lang="en-US" sz="2400" b="0" i="1" smtClean="0">
                            <a:latin typeface="Cambria Math" panose="02040503050406030204" pitchFamily="18" charset="0"/>
                          </a:rPr>
                          <m:t>′′</m:t>
                        </m:r>
                      </m:sup>
                    </m:sSup>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𝑥</m:t>
                        </m:r>
                      </m:e>
                    </m:d>
                    <m:r>
                      <a:rPr lang="en-US" sz="2400" b="0" i="1" smtClean="0">
                        <a:latin typeface="Cambria Math" panose="02040503050406030204" pitchFamily="18" charset="0"/>
                      </a:rPr>
                      <m:t>∼0.</m:t>
                    </m:r>
                  </m:oMath>
                </a14:m>
                <a:r>
                  <a:rPr lang="en-US" sz="2400" b="0" dirty="0"/>
                  <a:t> </a:t>
                </a:r>
              </a:p>
              <a:p>
                <a:pPr>
                  <a:lnSpc>
                    <a:spcPct val="150000"/>
                  </a:lnSpc>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𝑖</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2</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𝐴</m:t>
                              </m:r>
                            </m:e>
                            <m:sup>
                              <m:r>
                                <a:rPr lang="en-US" sz="2400" b="0" i="1" smtClean="0">
                                  <a:latin typeface="Cambria Math" panose="02040503050406030204" pitchFamily="18" charset="0"/>
                                </a:rPr>
                                <m:t>′</m:t>
                              </m:r>
                            </m:sup>
                          </m:sSup>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𝜙</m:t>
                              </m:r>
                            </m:e>
                            <m:sup>
                              <m:r>
                                <a:rPr lang="en-US" sz="2400" b="0" i="1" smtClean="0">
                                  <a:latin typeface="Cambria Math" panose="02040503050406030204" pitchFamily="18" charset="0"/>
                                </a:rPr>
                                <m:t>′</m:t>
                              </m:r>
                            </m:sup>
                          </m:sSup>
                          <m:r>
                            <a:rPr lang="en-US" sz="2400" b="0" i="1" smtClean="0">
                              <a:latin typeface="Cambria Math" panose="02040503050406030204" pitchFamily="18" charset="0"/>
                            </a:rPr>
                            <m:t>+</m:t>
                          </m:r>
                          <m:r>
                            <a:rPr lang="en-US" sz="2400" b="0" i="1" smtClean="0">
                              <a:latin typeface="Cambria Math" panose="02040503050406030204" pitchFamily="18" charset="0"/>
                            </a:rPr>
                            <m:t>𝐴</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𝜙</m:t>
                              </m:r>
                            </m:e>
                            <m:sup>
                              <m:r>
                                <a:rPr lang="en-US" sz="2400" b="0" i="1" smtClean="0">
                                  <a:latin typeface="Cambria Math" panose="02040503050406030204" pitchFamily="18" charset="0"/>
                                </a:rPr>
                                <m:t>′′</m:t>
                              </m:r>
                            </m:sup>
                          </m:sSup>
                        </m:e>
                      </m:d>
                      <m:r>
                        <a:rPr lang="en-US" sz="2400" b="0" i="1" smtClean="0">
                          <a:latin typeface="Cambria Math" panose="02040503050406030204" pitchFamily="18" charset="0"/>
                        </a:rPr>
                        <m:t>=</m:t>
                      </m:r>
                      <m:r>
                        <a:rPr lang="en-US" sz="2400" b="0" i="1" smtClean="0">
                          <a:latin typeface="Cambria Math" panose="02040503050406030204" pitchFamily="18" charset="0"/>
                        </a:rPr>
                        <m:t>𝐴𝑘</m:t>
                      </m:r>
                      <m:d>
                        <m:dPr>
                          <m:ctrlPr>
                            <a:rPr lang="en-US" sz="2400" b="0" i="1" smtClean="0">
                              <a:latin typeface="Cambria Math" panose="02040503050406030204" pitchFamily="18" charset="0"/>
                            </a:rPr>
                          </m:ctrlPr>
                        </m:dPr>
                        <m:e>
                          <m:sSup>
                            <m:sSupPr>
                              <m:ctrlPr>
                                <a:rPr lang="en-US" sz="2400" b="0" i="1" smtClean="0">
                                  <a:latin typeface="Cambria Math" panose="02040503050406030204" pitchFamily="18" charset="0"/>
                                </a:rPr>
                              </m:ctrlPr>
                            </m:sSupPr>
                            <m:e>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𝜙</m:t>
                                  </m:r>
                                </m:e>
                                <m:sup>
                                  <m:r>
                                    <a:rPr lang="en-US" sz="2400" b="0" i="1" smtClean="0">
                                      <a:latin typeface="Cambria Math" panose="02040503050406030204" pitchFamily="18" charset="0"/>
                                    </a:rPr>
                                    <m:t>′</m:t>
                                  </m:r>
                                </m:sup>
                              </m:sSup>
                            </m:e>
                            <m:sup>
                              <m:r>
                                <a:rPr lang="en-US" sz="2400" b="0" i="1" smtClean="0">
                                  <a:latin typeface="Cambria Math" panose="02040503050406030204" pitchFamily="18" charset="0"/>
                                </a:rPr>
                                <m:t>2</m:t>
                              </m:r>
                            </m:sup>
                          </m:sSup>
                          <m:r>
                            <a:rPr lang="en-US" sz="2400" b="0" i="1" smtClean="0">
                              <a:latin typeface="Cambria Math" panose="02040503050406030204" pitchFamily="18" charset="0"/>
                            </a:rPr>
                            <m:t>−</m:t>
                          </m:r>
                          <m:r>
                            <a:rPr lang="en-US" sz="2400" b="0" i="1" smtClean="0">
                              <a:latin typeface="Cambria Math" panose="02040503050406030204" pitchFamily="18" charset="0"/>
                            </a:rPr>
                            <m:t>𝜀</m:t>
                          </m:r>
                        </m:e>
                      </m:d>
                      <m:r>
                        <a:rPr lang="en-US" sz="2400" b="0" i="1" smtClean="0">
                          <a:latin typeface="Cambria Math" panose="02040503050406030204" pitchFamily="18" charset="0"/>
                        </a:rPr>
                        <m:t>    (</m:t>
                      </m:r>
                      <m:r>
                        <a:rPr lang="en-US" sz="2400" b="0" i="1" smtClean="0">
                          <a:latin typeface="Cambria Math" panose="02040503050406030204" pitchFamily="18" charset="0"/>
                        </a:rPr>
                        <m:t>𝑘</m:t>
                      </m:r>
                      <m:r>
                        <a:rPr lang="en-US" sz="2400" b="0" i="1" smtClean="0">
                          <a:latin typeface="Cambria Math" panose="02040503050406030204" pitchFamily="18" charset="0"/>
                        </a:rPr>
                        <m:t>∈</m:t>
                      </m:r>
                      <m:r>
                        <a:rPr lang="en-US" sz="2400" b="0" i="1" smtClean="0">
                          <a:latin typeface="Cambria Math" panose="02040503050406030204" pitchFamily="18" charset="0"/>
                        </a:rPr>
                        <m:t>𝑅</m:t>
                      </m:r>
                      <m:r>
                        <a:rPr lang="en-US" sz="2400" b="0" i="1" smtClean="0">
                          <a:latin typeface="Cambria Math" panose="02040503050406030204" pitchFamily="18" charset="0"/>
                        </a:rPr>
                        <m:t>)</m:t>
                      </m:r>
                    </m:oMath>
                  </m:oMathPara>
                </a14:m>
                <a:endParaRPr lang="en-US" sz="2400" b="0" dirty="0"/>
              </a:p>
              <a:p>
                <a:pPr marL="342900" indent="-342900">
                  <a:lnSpc>
                    <a:spcPct val="150000"/>
                  </a:lnSpc>
                  <a:buFont typeface="Arial" panose="020B0604020202020204" pitchFamily="34" charset="0"/>
                  <a:buChar char="•"/>
                </a:pPr>
                <a14:m>
                  <m:oMath xmlns:m="http://schemas.openxmlformats.org/officeDocument/2006/math">
                    <m:r>
                      <a:rPr lang="en-US" sz="2400" b="0" i="1" smtClean="0">
                        <a:latin typeface="Cambria Math" panose="02040503050406030204" pitchFamily="18" charset="0"/>
                      </a:rPr>
                      <m:t>𝜀</m:t>
                    </m:r>
                  </m:oMath>
                </a14:m>
                <a:r>
                  <a:rPr lang="en-US" sz="2400" dirty="0"/>
                  <a:t> </a:t>
                </a:r>
                <a:r>
                  <a:rPr lang="en-US" sz="2400" i="0" dirty="0">
                    <a:latin typeface="+mj-lt"/>
                  </a:rPr>
                  <a:t>is real  -&gt; Typical WKB solutions </a:t>
                </a:r>
                <a14:m>
                  <m:oMath xmlns:m="http://schemas.openxmlformats.org/officeDocument/2006/math">
                    <m:r>
                      <a:rPr lang="en-US" sz="2400" i="1" dirty="0" smtClean="0">
                        <a:latin typeface="Cambria Math" panose="02040503050406030204" pitchFamily="18" charset="0"/>
                      </a:rPr>
                      <m:t>𝐿𝐻𝑆</m:t>
                    </m:r>
                    <m:r>
                      <a:rPr lang="en-US" sz="2400" i="1" dirty="0" smtClean="0">
                        <a:latin typeface="Cambria Math" panose="02040503050406030204" pitchFamily="18" charset="0"/>
                      </a:rPr>
                      <m:t>=</m:t>
                    </m:r>
                    <m:r>
                      <a:rPr lang="en-US" sz="2400" i="1" dirty="0" smtClean="0">
                        <a:latin typeface="Cambria Math" panose="02040503050406030204" pitchFamily="18" charset="0"/>
                      </a:rPr>
                      <m:t>𝑅𝐻𝑆</m:t>
                    </m:r>
                    <m:r>
                      <a:rPr lang="en-US" sz="2400" i="1" dirty="0" smtClean="0">
                        <a:latin typeface="Cambria Math" panose="02040503050406030204" pitchFamily="18" charset="0"/>
                      </a:rPr>
                      <m:t>=0 </m:t>
                    </m:r>
                  </m:oMath>
                </a14:m>
                <a:endParaRPr lang="en-US" sz="2400" i="0" dirty="0">
                  <a:latin typeface="+mj-lt"/>
                </a:endParaRPr>
              </a:p>
              <a:p>
                <a:pPr marL="342900" indent="-342900">
                  <a:lnSpc>
                    <a:spcPct val="150000"/>
                  </a:lnSpc>
                  <a:buFont typeface="Arial" panose="020B0604020202020204" pitchFamily="34" charset="0"/>
                  <a:buChar char="•"/>
                </a:pPr>
                <a14:m>
                  <m:oMath xmlns:m="http://schemas.openxmlformats.org/officeDocument/2006/math">
                    <m:r>
                      <a:rPr lang="en-US" sz="2400" b="0" i="1" smtClean="0">
                        <a:latin typeface="Cambria Math" panose="02040503050406030204" pitchFamily="18" charset="0"/>
                      </a:rPr>
                      <m:t>𝜀</m:t>
                    </m:r>
                  </m:oMath>
                </a14:m>
                <a:r>
                  <a:rPr lang="en-US" sz="2400" dirty="0">
                    <a:latin typeface="+mj-lt"/>
                  </a:rPr>
                  <a:t> is complex -&gt; A new solution with </a:t>
                </a:r>
              </a:p>
              <a:p>
                <a:pPr>
                  <a:lnSpc>
                    <a:spcPct val="150000"/>
                  </a:lnSpc>
                </a:pPr>
                <a:r>
                  <a:rPr lang="en-US" sz="2400" dirty="0">
                    <a:latin typeface="+mj-lt"/>
                  </a:rPr>
                  <a:t>      </a:t>
                </a:r>
                <a14:m>
                  <m:oMath xmlns:m="http://schemas.openxmlformats.org/officeDocument/2006/math">
                    <m:r>
                      <a:rPr lang="en-US" sz="2400" b="0" i="1" smtClean="0">
                        <a:latin typeface="Cambria Math" panose="02040503050406030204" pitchFamily="18" charset="0"/>
                      </a:rPr>
                      <m:t>𝐴𝑘</m:t>
                    </m:r>
                    <m:d>
                      <m:dPr>
                        <m:ctrlPr>
                          <a:rPr lang="en-US" sz="2400" b="0" i="1" smtClean="0">
                            <a:latin typeface="Cambria Math" panose="02040503050406030204" pitchFamily="18" charset="0"/>
                          </a:rPr>
                        </m:ctrlPr>
                      </m:dPr>
                      <m:e>
                        <m:sSup>
                          <m:sSupPr>
                            <m:ctrlPr>
                              <a:rPr lang="en-US" sz="2400" b="0" i="1" smtClean="0">
                                <a:latin typeface="Cambria Math" panose="02040503050406030204" pitchFamily="18" charset="0"/>
                              </a:rPr>
                            </m:ctrlPr>
                          </m:sSupPr>
                          <m:e>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𝜙</m:t>
                                </m:r>
                              </m:e>
                              <m:sup>
                                <m:r>
                                  <a:rPr lang="en-US" sz="2400" b="0" i="1" smtClean="0">
                                    <a:latin typeface="Cambria Math" panose="02040503050406030204" pitchFamily="18" charset="0"/>
                                  </a:rPr>
                                  <m:t>′</m:t>
                                </m:r>
                              </m:sup>
                            </m:sSup>
                          </m:e>
                          <m:sup>
                            <m:r>
                              <a:rPr lang="en-US" sz="2400" b="0" i="1" smtClean="0">
                                <a:latin typeface="Cambria Math" panose="02040503050406030204" pitchFamily="18" charset="0"/>
                              </a:rPr>
                              <m:t>2</m:t>
                            </m:r>
                          </m:sup>
                        </m:sSup>
                        <m:r>
                          <a:rPr lang="en-US" sz="2400" b="0" i="1" smtClean="0">
                            <a:latin typeface="Cambria Math" panose="02040503050406030204" pitchFamily="18" charset="0"/>
                          </a:rPr>
                          <m:t>−</m:t>
                        </m:r>
                        <m:r>
                          <m:rPr>
                            <m:sty m:val="p"/>
                          </m:rPr>
                          <a:rPr lang="en-US" sz="2400" b="0" i="0" smtClean="0">
                            <a:latin typeface="Cambria Math" panose="02040503050406030204" pitchFamily="18" charset="0"/>
                          </a:rPr>
                          <m:t>Re</m:t>
                        </m:r>
                        <m:r>
                          <a:rPr lang="en-US" sz="2400" b="0" i="1" smtClean="0">
                            <a:latin typeface="Cambria Math" panose="02040503050406030204" pitchFamily="18" charset="0"/>
                          </a:rPr>
                          <m:t>[</m:t>
                        </m:r>
                        <m:r>
                          <a:rPr lang="en-US" sz="2400" b="0" i="1" smtClean="0">
                            <a:latin typeface="Cambria Math" panose="02040503050406030204" pitchFamily="18" charset="0"/>
                          </a:rPr>
                          <m:t>𝜀</m:t>
                        </m:r>
                        <m:r>
                          <a:rPr lang="en-US" sz="2400" b="0" i="1" smtClean="0">
                            <a:latin typeface="Cambria Math" panose="02040503050406030204" pitchFamily="18" charset="0"/>
                          </a:rPr>
                          <m:t>]</m:t>
                        </m:r>
                      </m:e>
                    </m:d>
                    <m:r>
                      <a:rPr lang="en-US" sz="2400" b="0" i="1" smtClean="0">
                        <a:latin typeface="Cambria Math" panose="02040503050406030204" pitchFamily="18" charset="0"/>
                      </a:rPr>
                      <m:t>=0</m:t>
                    </m:r>
                  </m:oMath>
                </a14:m>
                <a:r>
                  <a:rPr lang="en-US" sz="2400" i="0" dirty="0">
                    <a:latin typeface="+mj-lt"/>
                  </a:rPr>
                  <a:t>   and   </a:t>
                </a:r>
                <a14:m>
                  <m:oMath xmlns:m="http://schemas.openxmlformats.org/officeDocument/2006/math">
                    <m:r>
                      <a:rPr lang="en-US" sz="2400" i="1">
                        <a:latin typeface="Cambria Math" panose="02040503050406030204" pitchFamily="18" charset="0"/>
                      </a:rPr>
                      <m:t>2</m:t>
                    </m:r>
                    <m:sSup>
                      <m:sSupPr>
                        <m:ctrlPr>
                          <a:rPr lang="en-US" sz="2400" i="1">
                            <a:latin typeface="Cambria Math" panose="02040503050406030204" pitchFamily="18" charset="0"/>
                          </a:rPr>
                        </m:ctrlPr>
                      </m:sSupPr>
                      <m:e>
                        <m:r>
                          <a:rPr lang="en-US" sz="2400" i="1">
                            <a:latin typeface="Cambria Math" panose="02040503050406030204" pitchFamily="18" charset="0"/>
                          </a:rPr>
                          <m:t>𝐴</m:t>
                        </m:r>
                      </m:e>
                      <m:sup>
                        <m:r>
                          <a:rPr lang="en-US" sz="2400" i="1">
                            <a:latin typeface="Cambria Math" panose="02040503050406030204" pitchFamily="18" charset="0"/>
                          </a:rPr>
                          <m:t>′</m:t>
                        </m:r>
                      </m:sup>
                    </m:sSup>
                    <m:sSup>
                      <m:sSupPr>
                        <m:ctrlPr>
                          <a:rPr lang="en-US" sz="2400" i="1">
                            <a:latin typeface="Cambria Math" panose="02040503050406030204" pitchFamily="18" charset="0"/>
                          </a:rPr>
                        </m:ctrlPr>
                      </m:sSupPr>
                      <m:e>
                        <m:r>
                          <a:rPr lang="en-US" sz="2400" i="1">
                            <a:latin typeface="Cambria Math" panose="02040503050406030204" pitchFamily="18" charset="0"/>
                          </a:rPr>
                          <m:t>𝜙</m:t>
                        </m:r>
                      </m:e>
                      <m:sup>
                        <m:r>
                          <a:rPr lang="en-US" sz="2400" i="1">
                            <a:latin typeface="Cambria Math" panose="02040503050406030204" pitchFamily="18" charset="0"/>
                          </a:rPr>
                          <m:t>′</m:t>
                        </m:r>
                      </m:sup>
                    </m:sSup>
                    <m:r>
                      <a:rPr lang="en-US" sz="2400" i="1">
                        <a:latin typeface="Cambria Math" panose="02040503050406030204" pitchFamily="18" charset="0"/>
                      </a:rPr>
                      <m:t>+</m:t>
                    </m:r>
                    <m:r>
                      <a:rPr lang="en-US" sz="2400" i="1">
                        <a:latin typeface="Cambria Math" panose="02040503050406030204" pitchFamily="18" charset="0"/>
                      </a:rPr>
                      <m:t>𝐴</m:t>
                    </m:r>
                    <m:sSup>
                      <m:sSupPr>
                        <m:ctrlPr>
                          <a:rPr lang="en-US" sz="2400" i="1">
                            <a:latin typeface="Cambria Math" panose="02040503050406030204" pitchFamily="18" charset="0"/>
                          </a:rPr>
                        </m:ctrlPr>
                      </m:sSupPr>
                      <m:e>
                        <m:r>
                          <a:rPr lang="en-US" sz="2400" i="1">
                            <a:latin typeface="Cambria Math" panose="02040503050406030204" pitchFamily="18" charset="0"/>
                          </a:rPr>
                          <m:t>𝜙</m:t>
                        </m:r>
                      </m:e>
                      <m:sup>
                        <m:r>
                          <a:rPr lang="en-US" sz="2400" i="1">
                            <a:latin typeface="Cambria Math" panose="02040503050406030204" pitchFamily="18" charset="0"/>
                          </a:rPr>
                          <m:t>′′</m:t>
                        </m:r>
                      </m:sup>
                    </m:sSup>
                    <m:r>
                      <a:rPr lang="en-US" sz="2400" b="0" i="1" smtClean="0">
                        <a:latin typeface="Cambria Math" panose="02040503050406030204" pitchFamily="18" charset="0"/>
                      </a:rPr>
                      <m:t>=−</m:t>
                    </m:r>
                    <m:r>
                      <a:rPr lang="en-US" sz="2400" b="0" i="1" smtClean="0">
                        <a:latin typeface="Cambria Math" panose="02040503050406030204" pitchFamily="18" charset="0"/>
                      </a:rPr>
                      <m:t>𝐴𝑘</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Im</m:t>
                    </m:r>
                    <m:r>
                      <a:rPr lang="en-US" sz="2400" b="0" i="1" smtClean="0">
                        <a:latin typeface="Cambria Math" panose="02040503050406030204" pitchFamily="18" charset="0"/>
                      </a:rPr>
                      <m:t>[</m:t>
                    </m:r>
                    <m:r>
                      <a:rPr lang="en-US" sz="2400" b="0" i="1" smtClean="0">
                        <a:latin typeface="Cambria Math" panose="02040503050406030204" pitchFamily="18" charset="0"/>
                      </a:rPr>
                      <m:t>𝜀</m:t>
                    </m:r>
                    <m:r>
                      <a:rPr lang="en-US" sz="2400" b="0" i="1" smtClean="0">
                        <a:latin typeface="Cambria Math" panose="02040503050406030204" pitchFamily="18" charset="0"/>
                      </a:rPr>
                      <m:t>]</m:t>
                    </m:r>
                  </m:oMath>
                </a14:m>
                <a:r>
                  <a:rPr lang="en-US" sz="2400" i="0" dirty="0">
                    <a:latin typeface="+mj-lt"/>
                  </a:rPr>
                  <a:t> </a:t>
                </a:r>
              </a:p>
            </p:txBody>
          </p:sp>
        </mc:Choice>
        <mc:Fallback xmlns="">
          <p:sp>
            <p:nvSpPr>
              <p:cNvPr id="19" name="TextBox 18">
                <a:extLst>
                  <a:ext uri="{FF2B5EF4-FFF2-40B4-BE49-F238E27FC236}">
                    <a16:creationId xmlns:a16="http://schemas.microsoft.com/office/drawing/2014/main" id="{ECC6371C-56C4-AE3B-1AB9-BCED5B11C84A}"/>
                  </a:ext>
                </a:extLst>
              </p:cNvPr>
              <p:cNvSpPr txBox="1">
                <a:spLocks noRot="1" noChangeAspect="1" noMove="1" noResize="1" noEditPoints="1" noAdjustHandles="1" noChangeArrowheads="1" noChangeShapeType="1" noTextEdit="1"/>
              </p:cNvSpPr>
              <p:nvPr/>
            </p:nvSpPr>
            <p:spPr>
              <a:xfrm>
                <a:off x="228600" y="2438400"/>
                <a:ext cx="8229600" cy="3934923"/>
              </a:xfrm>
              <a:prstGeom prst="rect">
                <a:avLst/>
              </a:prstGeom>
              <a:blipFill>
                <a:blip r:embed="rId3"/>
                <a:stretch>
                  <a:fillRect l="-1185" b="-465"/>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E0B987BF-4CCC-9337-4275-B69BEA7E9CC1}"/>
              </a:ext>
            </a:extLst>
          </p:cNvPr>
          <p:cNvSpPr txBox="1"/>
          <p:nvPr/>
        </p:nvSpPr>
        <p:spPr>
          <a:xfrm>
            <a:off x="3048000" y="6399013"/>
            <a:ext cx="4749654" cy="369332"/>
          </a:xfrm>
          <a:prstGeom prst="rect">
            <a:avLst/>
          </a:prstGeom>
          <a:noFill/>
        </p:spPr>
        <p:txBody>
          <a:bodyPr wrap="square">
            <a:spAutoFit/>
          </a:bodyPr>
          <a:lstStyle/>
          <a:p>
            <a:r>
              <a:rPr lang="en-US" sz="1800" dirty="0"/>
              <a:t>PRL </a:t>
            </a:r>
            <a:r>
              <a:rPr lang="en-US" sz="1800" b="1" dirty="0"/>
              <a:t>126</a:t>
            </a:r>
            <a:r>
              <a:rPr lang="en-US" sz="1800" dirty="0"/>
              <a:t>, 163901 (2021)</a:t>
            </a:r>
            <a:endParaRPr lang="en-US" dirty="0"/>
          </a:p>
        </p:txBody>
      </p:sp>
    </p:spTree>
    <p:extLst>
      <p:ext uri="{BB962C8B-B14F-4D97-AF65-F5344CB8AC3E}">
        <p14:creationId xmlns:p14="http://schemas.microsoft.com/office/powerpoint/2010/main" val="227847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D33CB-830E-29E9-37EC-02CDCED00AF2}"/>
              </a:ext>
            </a:extLst>
          </p:cNvPr>
          <p:cNvSpPr>
            <a:spLocks noGrp="1"/>
          </p:cNvSpPr>
          <p:nvPr>
            <p:ph type="title"/>
          </p:nvPr>
        </p:nvSpPr>
        <p:spPr/>
        <p:txBody>
          <a:bodyPr/>
          <a:lstStyle/>
          <a:p>
            <a:r>
              <a:rPr lang="en-US" dirty="0"/>
              <a:t>Active Photonic Resonances</a:t>
            </a:r>
          </a:p>
        </p:txBody>
      </p:sp>
      <p:sp>
        <p:nvSpPr>
          <p:cNvPr id="4" name="Slide Number Placeholder 3">
            <a:extLst>
              <a:ext uri="{FF2B5EF4-FFF2-40B4-BE49-F238E27FC236}">
                <a16:creationId xmlns:a16="http://schemas.microsoft.com/office/drawing/2014/main" id="{04879490-752F-CDF9-35E5-43F90D1BDC52}"/>
              </a:ext>
            </a:extLst>
          </p:cNvPr>
          <p:cNvSpPr>
            <a:spLocks noGrp="1"/>
          </p:cNvSpPr>
          <p:nvPr>
            <p:ph type="sldNum" sz="quarter" idx="12"/>
          </p:nvPr>
        </p:nvSpPr>
        <p:spPr/>
        <p:txBody>
          <a:bodyPr/>
          <a:lstStyle/>
          <a:p>
            <a:fld id="{52153DF3-6A72-4AE0-9D87-630063629155}" type="slidenum">
              <a:rPr lang="en-US" smtClean="0"/>
              <a:t>37</a:t>
            </a:fld>
            <a:endParaRPr lang="en-US"/>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534E4B49-AFCC-5455-1F55-61CFBD504DA3}"/>
                  </a:ext>
                </a:extLst>
              </p:cNvPr>
              <p:cNvSpPr txBox="1"/>
              <p:nvPr/>
            </p:nvSpPr>
            <p:spPr>
              <a:xfrm>
                <a:off x="228600" y="1852852"/>
                <a:ext cx="9161669" cy="461665"/>
              </a:xfrm>
              <a:prstGeom prst="rect">
                <a:avLst/>
              </a:prstGeom>
              <a:noFill/>
            </p:spPr>
            <p:txBody>
              <a:bodyPr wrap="square" rtlCol="0">
                <a:spAutoFit/>
              </a:bodyPr>
              <a:lstStyle/>
              <a:p>
                <a:r>
                  <a:rPr lang="en-US" sz="2400" dirty="0">
                    <a:solidFill>
                      <a:schemeClr val="accent2">
                        <a:lumMod val="75000"/>
                      </a:schemeClr>
                    </a:solidFill>
                  </a:rPr>
                  <a:t>Choice of </a:t>
                </a:r>
                <a14:m>
                  <m:oMath xmlns:m="http://schemas.openxmlformats.org/officeDocument/2006/math">
                    <m:r>
                      <a:rPr lang="en-US" sz="2400" b="0" i="1" smtClean="0">
                        <a:solidFill>
                          <a:schemeClr val="accent2">
                            <a:lumMod val="75000"/>
                          </a:schemeClr>
                        </a:solidFill>
                        <a:latin typeface="Cambria Math" panose="02040503050406030204" pitchFamily="18" charset="0"/>
                      </a:rPr>
                      <m:t>𝜀</m:t>
                    </m:r>
                    <m:d>
                      <m:dPr>
                        <m:ctrlPr>
                          <a:rPr lang="en-US" sz="2400" b="0" i="1" smtClean="0">
                            <a:solidFill>
                              <a:schemeClr val="accent2">
                                <a:lumMod val="75000"/>
                              </a:schemeClr>
                            </a:solidFill>
                            <a:latin typeface="Cambria Math" panose="02040503050406030204" pitchFamily="18" charset="0"/>
                          </a:rPr>
                        </m:ctrlPr>
                      </m:dPr>
                      <m:e>
                        <m:r>
                          <a:rPr lang="en-US" sz="2400" b="0" i="1" smtClean="0">
                            <a:solidFill>
                              <a:schemeClr val="accent2">
                                <a:lumMod val="75000"/>
                              </a:schemeClr>
                            </a:solidFill>
                            <a:latin typeface="Cambria Math" panose="02040503050406030204" pitchFamily="18" charset="0"/>
                          </a:rPr>
                          <m:t>𝑥</m:t>
                        </m:r>
                      </m:e>
                    </m:d>
                    <m:r>
                      <a:rPr lang="en-US" sz="2400" b="0" i="1" smtClean="0">
                        <a:solidFill>
                          <a:schemeClr val="accent2">
                            <a:lumMod val="75000"/>
                          </a:schemeClr>
                        </a:solidFill>
                        <a:latin typeface="Cambria Math" panose="02040503050406030204" pitchFamily="18" charset="0"/>
                      </a:rPr>
                      <m:t>:</m:t>
                    </m:r>
                  </m:oMath>
                </a14:m>
                <a:endParaRPr lang="en-US" sz="2400" dirty="0"/>
              </a:p>
            </p:txBody>
          </p:sp>
        </mc:Choice>
        <mc:Fallback xmlns="">
          <p:sp>
            <p:nvSpPr>
              <p:cNvPr id="3" name="TextBox 2">
                <a:extLst>
                  <a:ext uri="{FF2B5EF4-FFF2-40B4-BE49-F238E27FC236}">
                    <a16:creationId xmlns:a16="http://schemas.microsoft.com/office/drawing/2014/main" id="{534E4B49-AFCC-5455-1F55-61CFBD504DA3}"/>
                  </a:ext>
                </a:extLst>
              </p:cNvPr>
              <p:cNvSpPr txBox="1">
                <a:spLocks noRot="1" noChangeAspect="1" noMove="1" noResize="1" noEditPoints="1" noAdjustHandles="1" noChangeArrowheads="1" noChangeShapeType="1" noTextEdit="1"/>
              </p:cNvSpPr>
              <p:nvPr/>
            </p:nvSpPr>
            <p:spPr>
              <a:xfrm>
                <a:off x="228600" y="1852852"/>
                <a:ext cx="9161669" cy="461665"/>
              </a:xfrm>
              <a:prstGeom prst="rect">
                <a:avLst/>
              </a:prstGeom>
              <a:blipFill>
                <a:blip r:embed="rId2"/>
                <a:stretch>
                  <a:fillRect l="-1065" t="-10526" b="-289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BB46BD95-2BB7-AADA-A5F5-7B535619A7CD}"/>
                  </a:ext>
                </a:extLst>
              </p:cNvPr>
              <p:cNvSpPr txBox="1"/>
              <p:nvPr/>
            </p:nvSpPr>
            <p:spPr>
              <a:xfrm>
                <a:off x="2164950" y="1860690"/>
                <a:ext cx="4694790" cy="46166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𝜀</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𝑥</m:t>
                          </m:r>
                        </m:e>
                      </m:d>
                      <m:r>
                        <a:rPr lang="en-US" sz="2400" b="0" i="1" smtClean="0">
                          <a:latin typeface="Cambria Math" panose="02040503050406030204" pitchFamily="18" charset="0"/>
                        </a:rPr>
                        <m:t>=</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𝑤</m:t>
                          </m:r>
                        </m:e>
                        <m:sup>
                          <m:r>
                            <a:rPr lang="en-US" sz="2400" b="0" i="1" smtClean="0">
                              <a:latin typeface="Cambria Math" panose="02040503050406030204" pitchFamily="18" charset="0"/>
                            </a:rPr>
                            <m:t>2</m:t>
                          </m:r>
                        </m:sup>
                      </m:sSup>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𝑥</m:t>
                          </m:r>
                        </m:e>
                      </m:d>
                      <m:r>
                        <a:rPr lang="en-US" sz="2400" b="0" i="1" smtClean="0">
                          <a:latin typeface="Cambria Math" panose="02040503050406030204" pitchFamily="18" charset="0"/>
                        </a:rPr>
                        <m:t>−</m:t>
                      </m:r>
                      <m:r>
                        <a:rPr lang="en-US" sz="2400" b="0" i="1" smtClean="0">
                          <a:latin typeface="Cambria Math" panose="02040503050406030204" pitchFamily="18" charset="0"/>
                        </a:rPr>
                        <m:t>𝑖</m:t>
                      </m:r>
                      <m:r>
                        <a:rPr lang="en-US" sz="2400" b="0" i="1" smtClean="0">
                          <a:latin typeface="Cambria Math" panose="02040503050406030204" pitchFamily="18" charset="0"/>
                        </a:rPr>
                        <m:t>𝜏</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𝑤</m:t>
                          </m:r>
                        </m:e>
                        <m:sup>
                          <m:r>
                            <a:rPr lang="en-US" sz="2400" b="0" i="1" smtClean="0">
                              <a:latin typeface="Cambria Math" panose="02040503050406030204" pitchFamily="18" charset="0"/>
                            </a:rPr>
                            <m:t>′</m:t>
                          </m:r>
                        </m:sup>
                      </m:sSup>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𝑥</m:t>
                          </m:r>
                        </m:e>
                      </m:d>
                    </m:oMath>
                  </m:oMathPara>
                </a14:m>
                <a:endParaRPr lang="en-US" sz="2400" dirty="0"/>
              </a:p>
            </p:txBody>
          </p:sp>
        </mc:Choice>
        <mc:Fallback xmlns="">
          <p:sp>
            <p:nvSpPr>
              <p:cNvPr id="6" name="TextBox 5">
                <a:extLst>
                  <a:ext uri="{FF2B5EF4-FFF2-40B4-BE49-F238E27FC236}">
                    <a16:creationId xmlns:a16="http://schemas.microsoft.com/office/drawing/2014/main" id="{BB46BD95-2BB7-AADA-A5F5-7B535619A7CD}"/>
                  </a:ext>
                </a:extLst>
              </p:cNvPr>
              <p:cNvSpPr txBox="1">
                <a:spLocks noRot="1" noChangeAspect="1" noMove="1" noResize="1" noEditPoints="1" noAdjustHandles="1" noChangeArrowheads="1" noChangeShapeType="1" noTextEdit="1"/>
              </p:cNvSpPr>
              <p:nvPr/>
            </p:nvSpPr>
            <p:spPr>
              <a:xfrm>
                <a:off x="2164950" y="1860690"/>
                <a:ext cx="4694790" cy="461665"/>
              </a:xfrm>
              <a:prstGeom prst="rect">
                <a:avLst/>
              </a:prstGeom>
              <a:blipFill>
                <a:blip r:embed="rId3"/>
                <a:stretch>
                  <a:fillRect/>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id="{024BC425-455B-FE3F-258C-E075E022C2EE}"/>
              </a:ext>
            </a:extLst>
          </p:cNvPr>
          <p:cNvSpPr txBox="1"/>
          <p:nvPr/>
        </p:nvSpPr>
        <p:spPr>
          <a:xfrm>
            <a:off x="6448695" y="1906856"/>
            <a:ext cx="4694790" cy="369332"/>
          </a:xfrm>
          <a:prstGeom prst="rect">
            <a:avLst/>
          </a:prstGeom>
          <a:noFill/>
        </p:spPr>
        <p:txBody>
          <a:bodyPr wrap="square">
            <a:spAutoFit/>
          </a:bodyPr>
          <a:lstStyle/>
          <a:p>
            <a:r>
              <a:rPr lang="en-US" dirty="0"/>
              <a:t>Light 6, e17035 (2017)</a:t>
            </a:r>
          </a:p>
        </p:txBody>
      </p:sp>
      <p:sp>
        <p:nvSpPr>
          <p:cNvPr id="9" name="Oval 8">
            <a:extLst>
              <a:ext uri="{FF2B5EF4-FFF2-40B4-BE49-F238E27FC236}">
                <a16:creationId xmlns:a16="http://schemas.microsoft.com/office/drawing/2014/main" id="{5443365B-D4A6-FFF5-484B-7BB65B8C56CB}"/>
              </a:ext>
            </a:extLst>
          </p:cNvPr>
          <p:cNvSpPr/>
          <p:nvPr/>
        </p:nvSpPr>
        <p:spPr>
          <a:xfrm rot="16200000">
            <a:off x="5071910" y="1940346"/>
            <a:ext cx="369333" cy="30235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65CF6644-CD0C-5322-ACBA-9E10CD726D13}"/>
                  </a:ext>
                </a:extLst>
              </p:cNvPr>
              <p:cNvSpPr txBox="1"/>
              <p:nvPr/>
            </p:nvSpPr>
            <p:spPr>
              <a:xfrm>
                <a:off x="519030" y="2362200"/>
                <a:ext cx="8105940" cy="4594848"/>
              </a:xfrm>
              <a:prstGeom prst="rect">
                <a:avLst/>
              </a:prstGeom>
              <a:noFill/>
            </p:spPr>
            <p:txBody>
              <a:bodyPr wrap="square">
                <a:spAutoFit/>
              </a:bodyPr>
              <a:lstStyle/>
              <a:p>
                <a:pPr marL="285750" indent="-285750">
                  <a:buFont typeface="Arial" panose="020B0604020202020204" pitchFamily="34" charset="0"/>
                  <a:buChar char="•"/>
                </a:pPr>
                <a:r>
                  <a:rPr lang="en-US" sz="2400" dirty="0"/>
                  <a:t>The open boundary condition imposes a distinct constraint on w(x)</a:t>
                </a:r>
              </a:p>
              <a:p>
                <a:pPr>
                  <a:spcAft>
                    <a:spcPts val="1000"/>
                  </a:spcAft>
                </a:pPr>
                <a:r>
                  <a:rPr lang="en-US" sz="2400" dirty="0"/>
                  <a:t>                             </a:t>
                </a:r>
                <a14:m>
                  <m:oMath xmlns:m="http://schemas.openxmlformats.org/officeDocument/2006/math">
                    <m:r>
                      <a:rPr lang="en-US" sz="2400" b="0" i="1" dirty="0" smtClean="0">
                        <a:latin typeface="Cambria Math" panose="02040503050406030204" pitchFamily="18" charset="0"/>
                      </a:rPr>
                      <m:t>𝑤</m:t>
                    </m:r>
                    <m:d>
                      <m:dPr>
                        <m:ctrlPr>
                          <a:rPr lang="en-US" sz="2400" i="1" dirty="0" smtClean="0">
                            <a:latin typeface="Cambria Math" panose="02040503050406030204" pitchFamily="18" charset="0"/>
                          </a:rPr>
                        </m:ctrlPr>
                      </m:dPr>
                      <m:e>
                        <m:r>
                          <a:rPr lang="en-US" sz="2400" i="1" dirty="0" smtClean="0">
                            <a:latin typeface="Cambria Math" panose="02040503050406030204" pitchFamily="18" charset="0"/>
                          </a:rPr>
                          <m:t>𝑥</m:t>
                        </m:r>
                        <m:r>
                          <a:rPr lang="en-US" sz="2400" i="1" dirty="0" smtClean="0">
                            <a:latin typeface="Cambria Math" panose="02040503050406030204" pitchFamily="18" charset="0"/>
                          </a:rPr>
                          <m:t>=</m:t>
                        </m:r>
                        <m:f>
                          <m:fPr>
                            <m:ctrlPr>
                              <a:rPr lang="en-US" sz="2400" i="1" dirty="0" smtClean="0">
                                <a:latin typeface="Cambria Math" panose="02040503050406030204" pitchFamily="18" charset="0"/>
                              </a:rPr>
                            </m:ctrlPr>
                          </m:fPr>
                          <m:num>
                            <m:r>
                              <a:rPr lang="en-US" sz="2400" i="1" dirty="0" smtClean="0">
                                <a:latin typeface="Cambria Math" panose="02040503050406030204" pitchFamily="18" charset="0"/>
                              </a:rPr>
                              <m:t>𝐿</m:t>
                            </m:r>
                          </m:num>
                          <m:den>
                            <m:r>
                              <a:rPr lang="en-US" sz="2400" i="1" dirty="0" smtClean="0">
                                <a:latin typeface="Cambria Math" panose="02040503050406030204" pitchFamily="18" charset="0"/>
                              </a:rPr>
                              <m:t>2</m:t>
                            </m:r>
                          </m:den>
                        </m:f>
                      </m:e>
                    </m:d>
                    <m:r>
                      <a:rPr lang="en-US" sz="2400" i="1" dirty="0" smtClean="0">
                        <a:latin typeface="Cambria Math" panose="02040503050406030204" pitchFamily="18" charset="0"/>
                      </a:rPr>
                      <m:t>=</m:t>
                    </m:r>
                    <m:r>
                      <a:rPr lang="en-US" sz="2400" b="0" i="1" dirty="0" smtClean="0">
                        <a:latin typeface="Cambria Math" panose="02040503050406030204" pitchFamily="18" charset="0"/>
                      </a:rPr>
                      <m:t>−</m:t>
                    </m:r>
                    <m:r>
                      <a:rPr lang="en-US" sz="2400" b="0" i="1" dirty="0" smtClean="0">
                        <a:latin typeface="Cambria Math" panose="02040503050406030204" pitchFamily="18" charset="0"/>
                      </a:rPr>
                      <m:t>𝑤</m:t>
                    </m:r>
                    <m:d>
                      <m:dPr>
                        <m:ctrlPr>
                          <a:rPr lang="en-US" sz="2400" i="1" dirty="0" smtClean="0">
                            <a:latin typeface="Cambria Math" panose="02040503050406030204" pitchFamily="18" charset="0"/>
                          </a:rPr>
                        </m:ctrlPr>
                      </m:dPr>
                      <m:e>
                        <m:r>
                          <a:rPr lang="en-US" sz="2400" i="1" dirty="0" smtClean="0">
                            <a:latin typeface="Cambria Math" panose="02040503050406030204" pitchFamily="18" charset="0"/>
                          </a:rPr>
                          <m:t>𝑥</m:t>
                        </m:r>
                        <m:r>
                          <a:rPr lang="en-US" sz="2400" i="1" dirty="0" smtClean="0">
                            <a:latin typeface="Cambria Math" panose="02040503050406030204" pitchFamily="18" charset="0"/>
                          </a:rPr>
                          <m:t>=−</m:t>
                        </m:r>
                        <m:f>
                          <m:fPr>
                            <m:ctrlPr>
                              <a:rPr lang="en-US" sz="2400" i="1" dirty="0" smtClean="0">
                                <a:latin typeface="Cambria Math" panose="02040503050406030204" pitchFamily="18" charset="0"/>
                              </a:rPr>
                            </m:ctrlPr>
                          </m:fPr>
                          <m:num>
                            <m:r>
                              <a:rPr lang="en-US" sz="2400" i="1" dirty="0" smtClean="0">
                                <a:latin typeface="Cambria Math" panose="02040503050406030204" pitchFamily="18" charset="0"/>
                              </a:rPr>
                              <m:t>𝐿</m:t>
                            </m:r>
                          </m:num>
                          <m:den>
                            <m:r>
                              <a:rPr lang="en-US" sz="2400" i="1" dirty="0" smtClean="0">
                                <a:latin typeface="Cambria Math" panose="02040503050406030204" pitchFamily="18" charset="0"/>
                              </a:rPr>
                              <m:t>2</m:t>
                            </m:r>
                          </m:den>
                        </m:f>
                      </m:e>
                    </m:d>
                  </m:oMath>
                </a14:m>
                <a:endParaRPr lang="en-US" sz="2400" dirty="0"/>
              </a:p>
              <a:p>
                <a:pPr marL="971550" lvl="1" indent="-514350">
                  <a:spcAft>
                    <a:spcPts val="1000"/>
                  </a:spcAft>
                  <a:buAutoNum type="romanLcParenBoth"/>
                </a:pPr>
                <a:r>
                  <a:rPr lang="en-US" sz="2400" dirty="0"/>
                  <a:t>Such a state can be realized with just gain (perfect for a laser)</a:t>
                </a:r>
              </a:p>
              <a:p>
                <a:pPr marL="342900" indent="-342900">
                  <a:buFont typeface="Arial" panose="020B0604020202020204" pitchFamily="34" charset="0"/>
                  <a:buChar char="•"/>
                </a:pPr>
                <a:r>
                  <a:rPr lang="en-US" sz="2400" dirty="0"/>
                  <a:t>Unlike a system with gain and loss, now we can change the strength of gain (i.e., </a:t>
                </a:r>
                <a14:m>
                  <m:oMath xmlns:m="http://schemas.openxmlformats.org/officeDocument/2006/math">
                    <m:r>
                      <a:rPr lang="en-US" sz="2400" b="0" i="1" smtClean="0">
                        <a:latin typeface="Cambria Math" panose="02040503050406030204" pitchFamily="18" charset="0"/>
                      </a:rPr>
                      <m:t>𝜏</m:t>
                    </m:r>
                  </m:oMath>
                </a14:m>
                <a:r>
                  <a:rPr lang="en-US" sz="2400" dirty="0"/>
                  <a:t>) easily</a:t>
                </a:r>
              </a:p>
              <a:p>
                <a:pPr marL="971550" lvl="1" indent="-514350">
                  <a:buAutoNum type="romanLcParenBoth"/>
                </a:pPr>
                <a:r>
                  <a:rPr lang="en-US" sz="2400" dirty="0"/>
                  <a:t>A resonance now </a:t>
                </a:r>
                <a14:m>
                  <m:oMath xmlns:m="http://schemas.openxmlformats.org/officeDocument/2006/math">
                    <m:r>
                      <a:rPr lang="en-US" sz="2400" i="1" dirty="0" smtClean="0">
                        <a:latin typeface="Cambria Math" panose="02040503050406030204" pitchFamily="18" charset="0"/>
                      </a:rPr>
                      <m:t>𝑘</m:t>
                    </m:r>
                    <m:r>
                      <a:rPr lang="en-US" sz="2400" i="1" dirty="0" smtClean="0">
                        <a:latin typeface="Cambria Math" panose="02040503050406030204" pitchFamily="18" charset="0"/>
                      </a:rPr>
                      <m:t>=1/</m:t>
                    </m:r>
                    <m:r>
                      <a:rPr lang="en-US" sz="2400" i="1" dirty="0" smtClean="0">
                        <a:latin typeface="Cambria Math" panose="02040503050406030204" pitchFamily="18" charset="0"/>
                      </a:rPr>
                      <m:t>𝜏</m:t>
                    </m:r>
                  </m:oMath>
                </a14:m>
                <a:r>
                  <a:rPr lang="en-US" sz="2400" dirty="0"/>
                  <a:t> shifts on the real axis by changing </a:t>
                </a:r>
                <a14:m>
                  <m:oMath xmlns:m="http://schemas.openxmlformats.org/officeDocument/2006/math">
                    <m:r>
                      <a:rPr lang="en-US" sz="2400" b="0" i="1" smtClean="0">
                        <a:latin typeface="Cambria Math" panose="02040503050406030204" pitchFamily="18" charset="0"/>
                      </a:rPr>
                      <m:t>𝜏</m:t>
                    </m:r>
                  </m:oMath>
                </a14:m>
                <a:endParaRPr lang="en-US" sz="2400" b="0" dirty="0"/>
              </a:p>
              <a:p>
                <a:pPr marL="971550" lvl="1" indent="-514350">
                  <a:buAutoNum type="romanLcParenBoth"/>
                </a:pPr>
                <a:r>
                  <a:rPr lang="en-US" sz="2400" dirty="0"/>
                  <a:t>This resonance does not exist in the Hermitian case</a:t>
                </a:r>
              </a:p>
              <a:p>
                <a:pPr marL="971550" lvl="1" indent="-514350">
                  <a:buAutoNum type="romanLcParenBoth"/>
                </a:pPr>
                <a:endParaRPr lang="en-US" sz="2400" dirty="0"/>
              </a:p>
            </p:txBody>
          </p:sp>
        </mc:Choice>
        <mc:Fallback xmlns="">
          <p:sp>
            <p:nvSpPr>
              <p:cNvPr id="13" name="TextBox 12">
                <a:extLst>
                  <a:ext uri="{FF2B5EF4-FFF2-40B4-BE49-F238E27FC236}">
                    <a16:creationId xmlns:a16="http://schemas.microsoft.com/office/drawing/2014/main" id="{65CF6644-CD0C-5322-ACBA-9E10CD726D13}"/>
                  </a:ext>
                </a:extLst>
              </p:cNvPr>
              <p:cNvSpPr txBox="1">
                <a:spLocks noRot="1" noChangeAspect="1" noMove="1" noResize="1" noEditPoints="1" noAdjustHandles="1" noChangeArrowheads="1" noChangeShapeType="1" noTextEdit="1"/>
              </p:cNvSpPr>
              <p:nvPr/>
            </p:nvSpPr>
            <p:spPr>
              <a:xfrm>
                <a:off x="519030" y="2362200"/>
                <a:ext cx="8105940" cy="4594848"/>
              </a:xfrm>
              <a:prstGeom prst="rect">
                <a:avLst/>
              </a:prstGeom>
              <a:blipFill>
                <a:blip r:embed="rId4"/>
                <a:stretch>
                  <a:fillRect l="-977" t="-1062" r="-75"/>
                </a:stretch>
              </a:blipFill>
            </p:spPr>
            <p:txBody>
              <a:bodyPr/>
              <a:lstStyle/>
              <a:p>
                <a:r>
                  <a:rPr lang="en-US">
                    <a:noFill/>
                  </a:rPr>
                  <a:t> </a:t>
                </a:r>
              </a:p>
            </p:txBody>
          </p:sp>
        </mc:Fallback>
      </mc:AlternateContent>
    </p:spTree>
    <p:extLst>
      <p:ext uri="{BB962C8B-B14F-4D97-AF65-F5344CB8AC3E}">
        <p14:creationId xmlns:p14="http://schemas.microsoft.com/office/powerpoint/2010/main" val="2899772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D33CB-830E-29E9-37EC-02CDCED00AF2}"/>
              </a:ext>
            </a:extLst>
          </p:cNvPr>
          <p:cNvSpPr>
            <a:spLocks noGrp="1"/>
          </p:cNvSpPr>
          <p:nvPr>
            <p:ph type="title"/>
          </p:nvPr>
        </p:nvSpPr>
        <p:spPr/>
        <p:txBody>
          <a:bodyPr/>
          <a:lstStyle/>
          <a:p>
            <a:r>
              <a:rPr lang="en-US" dirty="0"/>
              <a:t>Active Photonic Resonances</a:t>
            </a:r>
          </a:p>
        </p:txBody>
      </p:sp>
      <p:sp>
        <p:nvSpPr>
          <p:cNvPr id="4" name="Slide Number Placeholder 3">
            <a:extLst>
              <a:ext uri="{FF2B5EF4-FFF2-40B4-BE49-F238E27FC236}">
                <a16:creationId xmlns:a16="http://schemas.microsoft.com/office/drawing/2014/main" id="{04879490-752F-CDF9-35E5-43F90D1BDC52}"/>
              </a:ext>
            </a:extLst>
          </p:cNvPr>
          <p:cNvSpPr>
            <a:spLocks noGrp="1"/>
          </p:cNvSpPr>
          <p:nvPr>
            <p:ph type="sldNum" sz="quarter" idx="12"/>
          </p:nvPr>
        </p:nvSpPr>
        <p:spPr/>
        <p:txBody>
          <a:bodyPr/>
          <a:lstStyle/>
          <a:p>
            <a:fld id="{52153DF3-6A72-4AE0-9D87-630063629155}" type="slidenum">
              <a:rPr lang="en-US" smtClean="0"/>
              <a:t>38</a:t>
            </a:fld>
            <a:endParaRPr lang="en-US"/>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BB6CAFC7-34FB-8E5B-D6E7-AD01CA9E1242}"/>
                  </a:ext>
                </a:extLst>
              </p:cNvPr>
              <p:cNvSpPr txBox="1"/>
              <p:nvPr/>
            </p:nvSpPr>
            <p:spPr>
              <a:xfrm>
                <a:off x="228600" y="1828800"/>
                <a:ext cx="9161669" cy="718017"/>
              </a:xfrm>
              <a:prstGeom prst="rect">
                <a:avLst/>
              </a:prstGeom>
              <a:noFill/>
            </p:spPr>
            <p:txBody>
              <a:bodyPr wrap="square" rtlCol="0">
                <a:spAutoFit/>
              </a:bodyPr>
              <a:lstStyle/>
              <a:p>
                <a:r>
                  <a:rPr lang="en-US" sz="2400" dirty="0">
                    <a:solidFill>
                      <a:schemeClr val="accent2">
                        <a:lumMod val="75000"/>
                      </a:schemeClr>
                    </a:solidFill>
                  </a:rPr>
                  <a:t>Choice of </a:t>
                </a:r>
                <a14:m>
                  <m:oMath xmlns:m="http://schemas.openxmlformats.org/officeDocument/2006/math">
                    <m:r>
                      <a:rPr lang="en-US" sz="2400" b="0" i="1" smtClean="0">
                        <a:solidFill>
                          <a:schemeClr val="accent2">
                            <a:lumMod val="75000"/>
                          </a:schemeClr>
                        </a:solidFill>
                        <a:latin typeface="Cambria Math" panose="02040503050406030204" pitchFamily="18" charset="0"/>
                      </a:rPr>
                      <m:t>𝜀</m:t>
                    </m:r>
                    <m:d>
                      <m:dPr>
                        <m:ctrlPr>
                          <a:rPr lang="en-US" sz="2400" b="0" i="1" smtClean="0">
                            <a:solidFill>
                              <a:schemeClr val="accent2">
                                <a:lumMod val="75000"/>
                              </a:schemeClr>
                            </a:solidFill>
                            <a:latin typeface="Cambria Math" panose="02040503050406030204" pitchFamily="18" charset="0"/>
                          </a:rPr>
                        </m:ctrlPr>
                      </m:dPr>
                      <m:e>
                        <m:r>
                          <a:rPr lang="en-US" sz="2400" b="0" i="1" smtClean="0">
                            <a:solidFill>
                              <a:schemeClr val="accent2">
                                <a:lumMod val="75000"/>
                              </a:schemeClr>
                            </a:solidFill>
                            <a:latin typeface="Cambria Math" panose="02040503050406030204" pitchFamily="18" charset="0"/>
                          </a:rPr>
                          <m:t>𝑥</m:t>
                        </m:r>
                      </m:e>
                    </m:d>
                    <m:r>
                      <a:rPr lang="en-US" sz="2400" b="0" i="1" smtClean="0">
                        <a:solidFill>
                          <a:schemeClr val="accent2">
                            <a:lumMod val="75000"/>
                          </a:schemeClr>
                        </a:solidFill>
                        <a:latin typeface="Cambria Math" panose="02040503050406030204" pitchFamily="18" charset="0"/>
                      </a:rPr>
                      <m:t>:</m:t>
                    </m:r>
                  </m:oMath>
                </a14:m>
                <a:r>
                  <a:rPr lang="en-US" sz="2400" dirty="0"/>
                  <a:t> </a:t>
                </a:r>
                <a14:m>
                  <m:oMath xmlns:m="http://schemas.openxmlformats.org/officeDocument/2006/math">
                    <m:r>
                      <a:rPr lang="en-US" sz="2400" b="0" i="0" smtClean="0">
                        <a:latin typeface="Cambria Math" panose="02040503050406030204" pitchFamily="18" charset="0"/>
                      </a:rPr>
                      <m:t>      </m:t>
                    </m:r>
                    <m:r>
                      <a:rPr lang="en-US" sz="2400" i="1">
                        <a:latin typeface="Cambria Math" panose="02040503050406030204" pitchFamily="18" charset="0"/>
                      </a:rPr>
                      <m:t>𝜀</m:t>
                    </m:r>
                    <m:d>
                      <m:dPr>
                        <m:ctrlPr>
                          <a:rPr lang="en-US" sz="2400" i="1">
                            <a:latin typeface="Cambria Math" panose="02040503050406030204" pitchFamily="18" charset="0"/>
                          </a:rPr>
                        </m:ctrlPr>
                      </m:dPr>
                      <m:e>
                        <m:r>
                          <a:rPr lang="en-US" sz="2400" i="1">
                            <a:latin typeface="Cambria Math" panose="02040503050406030204" pitchFamily="18" charset="0"/>
                          </a:rPr>
                          <m:t>𝑥</m:t>
                        </m:r>
                      </m:e>
                    </m:d>
                    <m:r>
                      <a:rPr lang="en-US" sz="2400" i="1">
                        <a:latin typeface="Cambria Math" panose="02040503050406030204" pitchFamily="18" charset="0"/>
                      </a:rPr>
                      <m:t>=</m:t>
                    </m:r>
                    <m:sSup>
                      <m:sSupPr>
                        <m:ctrlPr>
                          <a:rPr lang="en-US" sz="2400" i="1">
                            <a:latin typeface="Cambria Math" panose="02040503050406030204" pitchFamily="18" charset="0"/>
                          </a:rPr>
                        </m:ctrlPr>
                      </m:sSupPr>
                      <m:e>
                        <m:d>
                          <m:dPr>
                            <m:ctrlPr>
                              <a:rPr lang="en-US" sz="2400" i="1">
                                <a:latin typeface="Cambria Math" panose="02040503050406030204" pitchFamily="18" charset="0"/>
                              </a:rPr>
                            </m:ctrlPr>
                          </m:dPr>
                          <m:e>
                            <m:f>
                              <m:fPr>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b="0" i="1" smtClean="0">
                                        <a:latin typeface="Cambria Math" panose="02040503050406030204" pitchFamily="18" charset="0"/>
                                      </a:rPr>
                                      <m:t>2</m:t>
                                    </m:r>
                                    <m:r>
                                      <a:rPr lang="en-US" sz="2400" i="1">
                                        <a:latin typeface="Cambria Math" panose="02040503050406030204" pitchFamily="18" charset="0"/>
                                      </a:rPr>
                                      <m:t>𝑛</m:t>
                                    </m:r>
                                  </m:e>
                                  <m:sub>
                                    <m:r>
                                      <a:rPr lang="en-US" sz="2400" i="1">
                                        <a:latin typeface="Cambria Math" panose="02040503050406030204" pitchFamily="18" charset="0"/>
                                      </a:rPr>
                                      <m:t>𝑒</m:t>
                                    </m:r>
                                  </m:sub>
                                </m:sSub>
                                <m:r>
                                  <a:rPr lang="en-US" sz="2400" i="1">
                                    <a:latin typeface="Cambria Math" panose="02040503050406030204" pitchFamily="18" charset="0"/>
                                  </a:rPr>
                                  <m:t>𝑥</m:t>
                                </m:r>
                              </m:num>
                              <m:den>
                                <m:r>
                                  <a:rPr lang="en-US" sz="2400" b="0" i="1" smtClean="0">
                                    <a:latin typeface="Cambria Math" panose="02040503050406030204" pitchFamily="18" charset="0"/>
                                  </a:rPr>
                                  <m:t>𝐿</m:t>
                                </m:r>
                              </m:den>
                            </m:f>
                          </m:e>
                        </m:d>
                      </m:e>
                      <m:sup>
                        <m:r>
                          <a:rPr lang="en-US" sz="2400" i="1">
                            <a:latin typeface="Cambria Math" panose="02040503050406030204" pitchFamily="18" charset="0"/>
                          </a:rPr>
                          <m:t>2</m:t>
                        </m:r>
                      </m:sup>
                    </m:sSup>
                    <m:r>
                      <a:rPr lang="en-US" sz="2400" i="1">
                        <a:latin typeface="Cambria Math" panose="02040503050406030204" pitchFamily="18" charset="0"/>
                      </a:rPr>
                      <m:t>−</m:t>
                    </m:r>
                    <m:r>
                      <a:rPr lang="en-US" sz="2400" i="1">
                        <a:latin typeface="Cambria Math" panose="02040503050406030204" pitchFamily="18" charset="0"/>
                      </a:rPr>
                      <m:t>𝑖</m:t>
                    </m:r>
                    <m:r>
                      <a:rPr lang="en-US" sz="2400" b="0" i="1" smtClean="0">
                        <a:latin typeface="Cambria Math" panose="02040503050406030204" pitchFamily="18" charset="0"/>
                      </a:rPr>
                      <m:t>2</m:t>
                    </m:r>
                    <m:r>
                      <a:rPr lang="en-US" sz="2400" i="1">
                        <a:latin typeface="Cambria Math" panose="02040503050406030204" pitchFamily="18" charset="0"/>
                      </a:rPr>
                      <m:t>𝜏</m:t>
                    </m:r>
                    <m:f>
                      <m:fPr>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i="1">
                                <a:latin typeface="Cambria Math" panose="02040503050406030204" pitchFamily="18" charset="0"/>
                              </a:rPr>
                              <m:t>𝑛</m:t>
                            </m:r>
                          </m:e>
                          <m:sub>
                            <m:r>
                              <a:rPr lang="en-US" sz="2400" i="1">
                                <a:latin typeface="Cambria Math" panose="02040503050406030204" pitchFamily="18" charset="0"/>
                              </a:rPr>
                              <m:t>𝑒</m:t>
                            </m:r>
                          </m:sub>
                        </m:sSub>
                      </m:num>
                      <m:den>
                        <m:r>
                          <a:rPr lang="en-US" sz="2400" b="0" i="1" smtClean="0">
                            <a:latin typeface="Cambria Math" panose="02040503050406030204" pitchFamily="18" charset="0"/>
                          </a:rPr>
                          <m:t>𝐿</m:t>
                        </m:r>
                      </m:den>
                    </m:f>
                    <m:r>
                      <a:rPr lang="en-US" sz="2400" b="0" i="0" smtClean="0">
                        <a:latin typeface="Cambria Math" panose="02040503050406030204" pitchFamily="18" charset="0"/>
                      </a:rPr>
                      <m:t>       (</m:t>
                    </m:r>
                    <m:r>
                      <m:rPr>
                        <m:sty m:val="p"/>
                      </m:rPr>
                      <a:rPr lang="en-US" sz="2400" b="0" i="0" smtClean="0">
                        <a:latin typeface="Cambria Math" panose="02040503050406030204" pitchFamily="18" charset="0"/>
                      </a:rPr>
                      <m:t>or</m:t>
                    </m:r>
                    <m:r>
                      <a:rPr lang="en-US" sz="2400" b="0" i="0" smtClean="0">
                        <a:latin typeface="Cambria Math" panose="02040503050406030204" pitchFamily="18" charset="0"/>
                      </a:rPr>
                      <m:t> </m:t>
                    </m:r>
                    <m:r>
                      <a:rPr lang="en-US" sz="2400" i="1" dirty="0" smtClean="0">
                        <a:latin typeface="Cambria Math" panose="02040503050406030204" pitchFamily="18" charset="0"/>
                      </a:rPr>
                      <m:t>𝑤</m:t>
                    </m:r>
                    <m:d>
                      <m:dPr>
                        <m:ctrlPr>
                          <a:rPr lang="en-US" sz="2400" i="1" dirty="0" smtClean="0">
                            <a:latin typeface="Cambria Math" panose="02040503050406030204" pitchFamily="18" charset="0"/>
                          </a:rPr>
                        </m:ctrlPr>
                      </m:dPr>
                      <m:e>
                        <m:r>
                          <a:rPr lang="en-US" sz="2400" i="1" dirty="0" smtClean="0">
                            <a:latin typeface="Cambria Math" panose="02040503050406030204" pitchFamily="18" charset="0"/>
                          </a:rPr>
                          <m:t>𝑥</m:t>
                        </m:r>
                      </m:e>
                    </m:d>
                    <m:r>
                      <a:rPr lang="en-US" sz="2400" b="0" i="1" dirty="0" smtClean="0">
                        <a:latin typeface="Cambria Math" panose="02040503050406030204" pitchFamily="18" charset="0"/>
                      </a:rPr>
                      <m:t>=2</m:t>
                    </m:r>
                    <m:sSub>
                      <m:sSubPr>
                        <m:ctrlPr>
                          <a:rPr lang="en-US" sz="2400" b="0" i="1" dirty="0" smtClean="0">
                            <a:latin typeface="Cambria Math" panose="02040503050406030204" pitchFamily="18" charset="0"/>
                          </a:rPr>
                        </m:ctrlPr>
                      </m:sSubPr>
                      <m:e>
                        <m:r>
                          <a:rPr lang="en-US" sz="2400" b="0" i="1" dirty="0" smtClean="0">
                            <a:latin typeface="Cambria Math" panose="02040503050406030204" pitchFamily="18" charset="0"/>
                          </a:rPr>
                          <m:t>𝑛</m:t>
                        </m:r>
                      </m:e>
                      <m:sub>
                        <m:r>
                          <a:rPr lang="en-US" sz="2400" b="0" i="1" dirty="0" smtClean="0">
                            <a:latin typeface="Cambria Math" panose="02040503050406030204" pitchFamily="18" charset="0"/>
                          </a:rPr>
                          <m:t>𝑒</m:t>
                        </m:r>
                      </m:sub>
                    </m:sSub>
                    <m:r>
                      <a:rPr lang="en-US" sz="2400" b="0" i="1" dirty="0" smtClean="0">
                        <a:latin typeface="Cambria Math" panose="02040503050406030204" pitchFamily="18" charset="0"/>
                      </a:rPr>
                      <m:t>𝑥</m:t>
                    </m:r>
                    <m:r>
                      <a:rPr lang="en-US" sz="2400" b="0" i="1" dirty="0" smtClean="0">
                        <a:latin typeface="Cambria Math" panose="02040503050406030204" pitchFamily="18" charset="0"/>
                      </a:rPr>
                      <m:t>/</m:t>
                    </m:r>
                    <m:r>
                      <a:rPr lang="en-US" sz="2400" b="0" i="1" dirty="0" smtClean="0">
                        <a:latin typeface="Cambria Math" panose="02040503050406030204" pitchFamily="18" charset="0"/>
                      </a:rPr>
                      <m:t>𝐿</m:t>
                    </m:r>
                    <m:r>
                      <a:rPr lang="en-US" sz="2400" b="0" i="0" smtClean="0">
                        <a:latin typeface="Cambria Math" panose="02040503050406030204" pitchFamily="18" charset="0"/>
                      </a:rPr>
                      <m:t>)</m:t>
                    </m:r>
                  </m:oMath>
                </a14:m>
                <a:r>
                  <a:rPr lang="en-US" sz="2400" dirty="0"/>
                  <a:t> </a:t>
                </a:r>
              </a:p>
            </p:txBody>
          </p:sp>
        </mc:Choice>
        <mc:Fallback xmlns="">
          <p:sp>
            <p:nvSpPr>
              <p:cNvPr id="3" name="TextBox 2">
                <a:extLst>
                  <a:ext uri="{FF2B5EF4-FFF2-40B4-BE49-F238E27FC236}">
                    <a16:creationId xmlns:a16="http://schemas.microsoft.com/office/drawing/2014/main" id="{BB6CAFC7-34FB-8E5B-D6E7-AD01CA9E1242}"/>
                  </a:ext>
                </a:extLst>
              </p:cNvPr>
              <p:cNvSpPr txBox="1">
                <a:spLocks noRot="1" noChangeAspect="1" noMove="1" noResize="1" noEditPoints="1" noAdjustHandles="1" noChangeArrowheads="1" noChangeShapeType="1" noTextEdit="1"/>
              </p:cNvSpPr>
              <p:nvPr/>
            </p:nvSpPr>
            <p:spPr>
              <a:xfrm>
                <a:off x="228600" y="1828800"/>
                <a:ext cx="9161669" cy="718017"/>
              </a:xfrm>
              <a:prstGeom prst="rect">
                <a:avLst/>
              </a:prstGeom>
              <a:blipFill>
                <a:blip r:embed="rId2"/>
                <a:stretch>
                  <a:fillRect l="-1065" b="-6780"/>
                </a:stretch>
              </a:blipFill>
            </p:spPr>
            <p:txBody>
              <a:bodyPr/>
              <a:lstStyle/>
              <a:p>
                <a:r>
                  <a:rPr lang="en-US">
                    <a:noFill/>
                  </a:rPr>
                  <a:t> </a:t>
                </a:r>
              </a:p>
            </p:txBody>
          </p:sp>
        </mc:Fallback>
      </mc:AlternateContent>
      <p:grpSp>
        <p:nvGrpSpPr>
          <p:cNvPr id="6" name="Group 5">
            <a:extLst>
              <a:ext uri="{FF2B5EF4-FFF2-40B4-BE49-F238E27FC236}">
                <a16:creationId xmlns:a16="http://schemas.microsoft.com/office/drawing/2014/main" id="{47FCE82E-3567-225B-788E-A43C87734B8E}"/>
              </a:ext>
            </a:extLst>
          </p:cNvPr>
          <p:cNvGrpSpPr/>
          <p:nvPr/>
        </p:nvGrpSpPr>
        <p:grpSpPr>
          <a:xfrm>
            <a:off x="4147312" y="1988331"/>
            <a:ext cx="2676695" cy="1020151"/>
            <a:chOff x="2775712" y="3608296"/>
            <a:chExt cx="2676695" cy="1020151"/>
          </a:xfrm>
        </p:grpSpPr>
        <p:sp>
          <p:nvSpPr>
            <p:cNvPr id="7" name="Oval 6">
              <a:extLst>
                <a:ext uri="{FF2B5EF4-FFF2-40B4-BE49-F238E27FC236}">
                  <a16:creationId xmlns:a16="http://schemas.microsoft.com/office/drawing/2014/main" id="{54D095D5-7A21-E0C8-AD06-B6743A382E33}"/>
                </a:ext>
              </a:extLst>
            </p:cNvPr>
            <p:cNvSpPr/>
            <p:nvPr/>
          </p:nvSpPr>
          <p:spPr>
            <a:xfrm rot="16200000">
              <a:off x="3758996" y="3506176"/>
              <a:ext cx="558485" cy="76272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5477FD43-D840-B718-57B2-345745166EAA}"/>
                </a:ext>
              </a:extLst>
            </p:cNvPr>
            <p:cNvSpPr txBox="1"/>
            <p:nvPr/>
          </p:nvSpPr>
          <p:spPr>
            <a:xfrm>
              <a:off x="2775712" y="4166782"/>
              <a:ext cx="2676695" cy="461665"/>
            </a:xfrm>
            <a:prstGeom prst="rect">
              <a:avLst/>
            </a:prstGeom>
            <a:noFill/>
          </p:spPr>
          <p:txBody>
            <a:bodyPr wrap="none" rtlCol="0">
              <a:spAutoFit/>
            </a:bodyPr>
            <a:lstStyle/>
            <a:p>
              <a:r>
                <a:rPr lang="en-US" sz="2400" dirty="0"/>
                <a:t>Spatial uniform gain</a:t>
              </a:r>
            </a:p>
          </p:txBody>
        </p:sp>
      </p:grpSp>
      <p:pic>
        <p:nvPicPr>
          <p:cNvPr id="9" name="Picture 8">
            <a:extLst>
              <a:ext uri="{FF2B5EF4-FFF2-40B4-BE49-F238E27FC236}">
                <a16:creationId xmlns:a16="http://schemas.microsoft.com/office/drawing/2014/main" id="{6177CB2A-1AE2-48AF-38B0-3B7ECACC63F5}"/>
              </a:ext>
            </a:extLst>
          </p:cNvPr>
          <p:cNvPicPr>
            <a:picLocks noChangeAspect="1"/>
          </p:cNvPicPr>
          <p:nvPr/>
        </p:nvPicPr>
        <p:blipFill>
          <a:blip r:embed="rId3"/>
          <a:stretch>
            <a:fillRect/>
          </a:stretch>
        </p:blipFill>
        <p:spPr>
          <a:xfrm>
            <a:off x="2590800" y="3276600"/>
            <a:ext cx="3676764" cy="2974950"/>
          </a:xfrm>
          <a:prstGeom prst="rect">
            <a:avLst/>
          </a:prstGeom>
        </p:spPr>
      </p:pic>
      <p:sp>
        <p:nvSpPr>
          <p:cNvPr id="10" name="TextBox 9">
            <a:extLst>
              <a:ext uri="{FF2B5EF4-FFF2-40B4-BE49-F238E27FC236}">
                <a16:creationId xmlns:a16="http://schemas.microsoft.com/office/drawing/2014/main" id="{DDF1C82E-2F73-B900-3E4A-B0D7721F3AA7}"/>
              </a:ext>
            </a:extLst>
          </p:cNvPr>
          <p:cNvSpPr txBox="1"/>
          <p:nvPr/>
        </p:nvSpPr>
        <p:spPr>
          <a:xfrm>
            <a:off x="3276600" y="6398696"/>
            <a:ext cx="4749654" cy="369332"/>
          </a:xfrm>
          <a:prstGeom prst="rect">
            <a:avLst/>
          </a:prstGeom>
          <a:noFill/>
        </p:spPr>
        <p:txBody>
          <a:bodyPr wrap="square">
            <a:spAutoFit/>
          </a:bodyPr>
          <a:lstStyle/>
          <a:p>
            <a:r>
              <a:rPr lang="en-US" sz="1800" dirty="0"/>
              <a:t>PRL </a:t>
            </a:r>
            <a:r>
              <a:rPr lang="en-US" sz="1800" b="1" dirty="0"/>
              <a:t>126</a:t>
            </a:r>
            <a:r>
              <a:rPr lang="en-US" sz="1800" dirty="0"/>
              <a:t>, 163901 (2021)</a:t>
            </a:r>
            <a:endParaRPr lang="en-US" dirty="0"/>
          </a:p>
        </p:txBody>
      </p:sp>
    </p:spTree>
    <p:extLst>
      <p:ext uri="{BB962C8B-B14F-4D97-AF65-F5344CB8AC3E}">
        <p14:creationId xmlns:p14="http://schemas.microsoft.com/office/powerpoint/2010/main" val="3550036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D33CB-830E-29E9-37EC-02CDCED00AF2}"/>
              </a:ext>
            </a:extLst>
          </p:cNvPr>
          <p:cNvSpPr>
            <a:spLocks noGrp="1"/>
          </p:cNvSpPr>
          <p:nvPr>
            <p:ph type="title"/>
          </p:nvPr>
        </p:nvSpPr>
        <p:spPr/>
        <p:txBody>
          <a:bodyPr/>
          <a:lstStyle/>
          <a:p>
            <a:r>
              <a:rPr lang="en-US" dirty="0"/>
              <a:t>Active Photonic Resonances</a:t>
            </a:r>
          </a:p>
        </p:txBody>
      </p:sp>
      <p:sp>
        <p:nvSpPr>
          <p:cNvPr id="4" name="Slide Number Placeholder 3">
            <a:extLst>
              <a:ext uri="{FF2B5EF4-FFF2-40B4-BE49-F238E27FC236}">
                <a16:creationId xmlns:a16="http://schemas.microsoft.com/office/drawing/2014/main" id="{04879490-752F-CDF9-35E5-43F90D1BDC52}"/>
              </a:ext>
            </a:extLst>
          </p:cNvPr>
          <p:cNvSpPr>
            <a:spLocks noGrp="1"/>
          </p:cNvSpPr>
          <p:nvPr>
            <p:ph type="sldNum" sz="quarter" idx="12"/>
          </p:nvPr>
        </p:nvSpPr>
        <p:spPr/>
        <p:txBody>
          <a:bodyPr/>
          <a:lstStyle/>
          <a:p>
            <a:fld id="{52153DF3-6A72-4AE0-9D87-630063629155}" type="slidenum">
              <a:rPr lang="en-US" smtClean="0"/>
              <a:t>39</a:t>
            </a:fld>
            <a:endParaRPr lang="en-US"/>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BB6CAFC7-34FB-8E5B-D6E7-AD01CA9E1242}"/>
                  </a:ext>
                </a:extLst>
              </p:cNvPr>
              <p:cNvSpPr txBox="1"/>
              <p:nvPr/>
            </p:nvSpPr>
            <p:spPr>
              <a:xfrm>
                <a:off x="228600" y="1828800"/>
                <a:ext cx="9161669" cy="718017"/>
              </a:xfrm>
              <a:prstGeom prst="rect">
                <a:avLst/>
              </a:prstGeom>
              <a:noFill/>
            </p:spPr>
            <p:txBody>
              <a:bodyPr wrap="square" rtlCol="0">
                <a:spAutoFit/>
              </a:bodyPr>
              <a:lstStyle/>
              <a:p>
                <a:r>
                  <a:rPr lang="en-US" sz="2400" dirty="0">
                    <a:solidFill>
                      <a:schemeClr val="accent2">
                        <a:lumMod val="75000"/>
                      </a:schemeClr>
                    </a:solidFill>
                  </a:rPr>
                  <a:t>Choice of </a:t>
                </a:r>
                <a14:m>
                  <m:oMath xmlns:m="http://schemas.openxmlformats.org/officeDocument/2006/math">
                    <m:r>
                      <a:rPr lang="en-US" sz="2400" b="0" i="1" smtClean="0">
                        <a:solidFill>
                          <a:schemeClr val="accent2">
                            <a:lumMod val="75000"/>
                          </a:schemeClr>
                        </a:solidFill>
                        <a:latin typeface="Cambria Math" panose="02040503050406030204" pitchFamily="18" charset="0"/>
                      </a:rPr>
                      <m:t>𝜀</m:t>
                    </m:r>
                    <m:d>
                      <m:dPr>
                        <m:ctrlPr>
                          <a:rPr lang="en-US" sz="2400" b="0" i="1" smtClean="0">
                            <a:solidFill>
                              <a:schemeClr val="accent2">
                                <a:lumMod val="75000"/>
                              </a:schemeClr>
                            </a:solidFill>
                            <a:latin typeface="Cambria Math" panose="02040503050406030204" pitchFamily="18" charset="0"/>
                          </a:rPr>
                        </m:ctrlPr>
                      </m:dPr>
                      <m:e>
                        <m:r>
                          <a:rPr lang="en-US" sz="2400" b="0" i="1" smtClean="0">
                            <a:solidFill>
                              <a:schemeClr val="accent2">
                                <a:lumMod val="75000"/>
                              </a:schemeClr>
                            </a:solidFill>
                            <a:latin typeface="Cambria Math" panose="02040503050406030204" pitchFamily="18" charset="0"/>
                          </a:rPr>
                          <m:t>𝑥</m:t>
                        </m:r>
                      </m:e>
                    </m:d>
                    <m:r>
                      <a:rPr lang="en-US" sz="2400" b="0" i="1" smtClean="0">
                        <a:solidFill>
                          <a:schemeClr val="accent2">
                            <a:lumMod val="75000"/>
                          </a:schemeClr>
                        </a:solidFill>
                        <a:latin typeface="Cambria Math" panose="02040503050406030204" pitchFamily="18" charset="0"/>
                      </a:rPr>
                      <m:t>:</m:t>
                    </m:r>
                  </m:oMath>
                </a14:m>
                <a:r>
                  <a:rPr lang="en-US" sz="2400" dirty="0"/>
                  <a:t> </a:t>
                </a:r>
                <a14:m>
                  <m:oMath xmlns:m="http://schemas.openxmlformats.org/officeDocument/2006/math">
                    <m:r>
                      <a:rPr lang="en-US" sz="2400" b="0" i="0" smtClean="0">
                        <a:latin typeface="Cambria Math" panose="02040503050406030204" pitchFamily="18" charset="0"/>
                      </a:rPr>
                      <m:t>      </m:t>
                    </m:r>
                    <m:r>
                      <a:rPr lang="en-US" sz="2400" i="1">
                        <a:latin typeface="Cambria Math" panose="02040503050406030204" pitchFamily="18" charset="0"/>
                      </a:rPr>
                      <m:t>𝜀</m:t>
                    </m:r>
                    <m:d>
                      <m:dPr>
                        <m:ctrlPr>
                          <a:rPr lang="en-US" sz="2400" i="1">
                            <a:latin typeface="Cambria Math" panose="02040503050406030204" pitchFamily="18" charset="0"/>
                          </a:rPr>
                        </m:ctrlPr>
                      </m:dPr>
                      <m:e>
                        <m:r>
                          <a:rPr lang="en-US" sz="2400" i="1">
                            <a:latin typeface="Cambria Math" panose="02040503050406030204" pitchFamily="18" charset="0"/>
                          </a:rPr>
                          <m:t>𝑥</m:t>
                        </m:r>
                      </m:e>
                    </m:d>
                    <m:r>
                      <a:rPr lang="en-US" sz="2400" i="1">
                        <a:latin typeface="Cambria Math" panose="02040503050406030204" pitchFamily="18" charset="0"/>
                      </a:rPr>
                      <m:t>=</m:t>
                    </m:r>
                    <m:sSup>
                      <m:sSupPr>
                        <m:ctrlPr>
                          <a:rPr lang="en-US" sz="2400" i="1">
                            <a:latin typeface="Cambria Math" panose="02040503050406030204" pitchFamily="18" charset="0"/>
                          </a:rPr>
                        </m:ctrlPr>
                      </m:sSupPr>
                      <m:e>
                        <m:d>
                          <m:dPr>
                            <m:ctrlPr>
                              <a:rPr lang="en-US" sz="2400" i="1">
                                <a:latin typeface="Cambria Math" panose="02040503050406030204" pitchFamily="18" charset="0"/>
                              </a:rPr>
                            </m:ctrlPr>
                          </m:dPr>
                          <m:e>
                            <m:f>
                              <m:fPr>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b="0" i="1" smtClean="0">
                                        <a:latin typeface="Cambria Math" panose="02040503050406030204" pitchFamily="18" charset="0"/>
                                      </a:rPr>
                                      <m:t>2</m:t>
                                    </m:r>
                                    <m:r>
                                      <a:rPr lang="en-US" sz="2400" i="1">
                                        <a:latin typeface="Cambria Math" panose="02040503050406030204" pitchFamily="18" charset="0"/>
                                      </a:rPr>
                                      <m:t>𝑛</m:t>
                                    </m:r>
                                  </m:e>
                                  <m:sub>
                                    <m:r>
                                      <a:rPr lang="en-US" sz="2400" i="1">
                                        <a:latin typeface="Cambria Math" panose="02040503050406030204" pitchFamily="18" charset="0"/>
                                      </a:rPr>
                                      <m:t>𝑒</m:t>
                                    </m:r>
                                  </m:sub>
                                </m:sSub>
                                <m:r>
                                  <a:rPr lang="en-US" sz="2400" i="1">
                                    <a:latin typeface="Cambria Math" panose="02040503050406030204" pitchFamily="18" charset="0"/>
                                  </a:rPr>
                                  <m:t>𝑥</m:t>
                                </m:r>
                              </m:num>
                              <m:den>
                                <m:r>
                                  <a:rPr lang="en-US" sz="2400" b="0" i="1" smtClean="0">
                                    <a:latin typeface="Cambria Math" panose="02040503050406030204" pitchFamily="18" charset="0"/>
                                  </a:rPr>
                                  <m:t>𝐿</m:t>
                                </m:r>
                              </m:den>
                            </m:f>
                          </m:e>
                        </m:d>
                      </m:e>
                      <m:sup>
                        <m:r>
                          <a:rPr lang="en-US" sz="2400" i="1">
                            <a:latin typeface="Cambria Math" panose="02040503050406030204" pitchFamily="18" charset="0"/>
                          </a:rPr>
                          <m:t>2</m:t>
                        </m:r>
                      </m:sup>
                    </m:sSup>
                    <m:r>
                      <a:rPr lang="en-US" sz="2400" i="1">
                        <a:latin typeface="Cambria Math" panose="02040503050406030204" pitchFamily="18" charset="0"/>
                      </a:rPr>
                      <m:t>−</m:t>
                    </m:r>
                    <m:r>
                      <a:rPr lang="en-US" sz="2400" i="1">
                        <a:latin typeface="Cambria Math" panose="02040503050406030204" pitchFamily="18" charset="0"/>
                      </a:rPr>
                      <m:t>𝑖</m:t>
                    </m:r>
                    <m:r>
                      <a:rPr lang="en-US" sz="2400" b="0" i="1" smtClean="0">
                        <a:latin typeface="Cambria Math" panose="02040503050406030204" pitchFamily="18" charset="0"/>
                      </a:rPr>
                      <m:t>2</m:t>
                    </m:r>
                    <m:r>
                      <a:rPr lang="en-US" sz="2400" i="1">
                        <a:latin typeface="Cambria Math" panose="02040503050406030204" pitchFamily="18" charset="0"/>
                      </a:rPr>
                      <m:t>𝜏</m:t>
                    </m:r>
                    <m:f>
                      <m:fPr>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i="1">
                                <a:latin typeface="Cambria Math" panose="02040503050406030204" pitchFamily="18" charset="0"/>
                              </a:rPr>
                              <m:t>𝑛</m:t>
                            </m:r>
                          </m:e>
                          <m:sub>
                            <m:r>
                              <a:rPr lang="en-US" sz="2400" i="1">
                                <a:latin typeface="Cambria Math" panose="02040503050406030204" pitchFamily="18" charset="0"/>
                              </a:rPr>
                              <m:t>𝑒</m:t>
                            </m:r>
                          </m:sub>
                        </m:sSub>
                      </m:num>
                      <m:den>
                        <m:r>
                          <a:rPr lang="en-US" sz="2400" b="0" i="1" smtClean="0">
                            <a:latin typeface="Cambria Math" panose="02040503050406030204" pitchFamily="18" charset="0"/>
                          </a:rPr>
                          <m:t>𝐿</m:t>
                        </m:r>
                      </m:den>
                    </m:f>
                    <m:r>
                      <a:rPr lang="en-US" sz="2400" b="0" i="0" smtClean="0">
                        <a:latin typeface="Cambria Math" panose="02040503050406030204" pitchFamily="18" charset="0"/>
                      </a:rPr>
                      <m:t>       (</m:t>
                    </m:r>
                    <m:r>
                      <m:rPr>
                        <m:sty m:val="p"/>
                      </m:rPr>
                      <a:rPr lang="en-US" sz="2400" b="0" i="0" smtClean="0">
                        <a:latin typeface="Cambria Math" panose="02040503050406030204" pitchFamily="18" charset="0"/>
                      </a:rPr>
                      <m:t>or</m:t>
                    </m:r>
                    <m:r>
                      <a:rPr lang="en-US" sz="2400" b="0" i="0" smtClean="0">
                        <a:latin typeface="Cambria Math" panose="02040503050406030204" pitchFamily="18" charset="0"/>
                      </a:rPr>
                      <m:t> </m:t>
                    </m:r>
                    <m:r>
                      <a:rPr lang="en-US" sz="2400" i="1" dirty="0" smtClean="0">
                        <a:latin typeface="Cambria Math" panose="02040503050406030204" pitchFamily="18" charset="0"/>
                      </a:rPr>
                      <m:t>𝑤</m:t>
                    </m:r>
                    <m:d>
                      <m:dPr>
                        <m:ctrlPr>
                          <a:rPr lang="en-US" sz="2400" i="1" dirty="0" smtClean="0">
                            <a:latin typeface="Cambria Math" panose="02040503050406030204" pitchFamily="18" charset="0"/>
                          </a:rPr>
                        </m:ctrlPr>
                      </m:dPr>
                      <m:e>
                        <m:r>
                          <a:rPr lang="en-US" sz="2400" i="1" dirty="0" smtClean="0">
                            <a:latin typeface="Cambria Math" panose="02040503050406030204" pitchFamily="18" charset="0"/>
                          </a:rPr>
                          <m:t>𝑥</m:t>
                        </m:r>
                      </m:e>
                    </m:d>
                    <m:r>
                      <a:rPr lang="en-US" sz="2400" b="0" i="1" dirty="0" smtClean="0">
                        <a:latin typeface="Cambria Math" panose="02040503050406030204" pitchFamily="18" charset="0"/>
                      </a:rPr>
                      <m:t>=2</m:t>
                    </m:r>
                    <m:sSub>
                      <m:sSubPr>
                        <m:ctrlPr>
                          <a:rPr lang="en-US" sz="2400" b="0" i="1" dirty="0" smtClean="0">
                            <a:latin typeface="Cambria Math" panose="02040503050406030204" pitchFamily="18" charset="0"/>
                          </a:rPr>
                        </m:ctrlPr>
                      </m:sSubPr>
                      <m:e>
                        <m:r>
                          <a:rPr lang="en-US" sz="2400" b="0" i="1" dirty="0" smtClean="0">
                            <a:latin typeface="Cambria Math" panose="02040503050406030204" pitchFamily="18" charset="0"/>
                          </a:rPr>
                          <m:t>𝑛</m:t>
                        </m:r>
                      </m:e>
                      <m:sub>
                        <m:r>
                          <a:rPr lang="en-US" sz="2400" b="0" i="1" dirty="0" smtClean="0">
                            <a:latin typeface="Cambria Math" panose="02040503050406030204" pitchFamily="18" charset="0"/>
                          </a:rPr>
                          <m:t>𝑒</m:t>
                        </m:r>
                      </m:sub>
                    </m:sSub>
                    <m:r>
                      <a:rPr lang="en-US" sz="2400" b="0" i="1" dirty="0" smtClean="0">
                        <a:latin typeface="Cambria Math" panose="02040503050406030204" pitchFamily="18" charset="0"/>
                      </a:rPr>
                      <m:t>𝑥</m:t>
                    </m:r>
                    <m:r>
                      <a:rPr lang="en-US" sz="2400" b="0" i="1" dirty="0" smtClean="0">
                        <a:latin typeface="Cambria Math" panose="02040503050406030204" pitchFamily="18" charset="0"/>
                      </a:rPr>
                      <m:t>/</m:t>
                    </m:r>
                    <m:r>
                      <a:rPr lang="en-US" sz="2400" b="0" i="1" dirty="0" smtClean="0">
                        <a:latin typeface="Cambria Math" panose="02040503050406030204" pitchFamily="18" charset="0"/>
                      </a:rPr>
                      <m:t>𝐿</m:t>
                    </m:r>
                    <m:r>
                      <a:rPr lang="en-US" sz="2400" b="0" i="0" smtClean="0">
                        <a:latin typeface="Cambria Math" panose="02040503050406030204" pitchFamily="18" charset="0"/>
                      </a:rPr>
                      <m:t>)</m:t>
                    </m:r>
                  </m:oMath>
                </a14:m>
                <a:r>
                  <a:rPr lang="en-US" sz="2400" dirty="0"/>
                  <a:t> </a:t>
                </a:r>
              </a:p>
            </p:txBody>
          </p:sp>
        </mc:Choice>
        <mc:Fallback xmlns="">
          <p:sp>
            <p:nvSpPr>
              <p:cNvPr id="3" name="TextBox 2">
                <a:extLst>
                  <a:ext uri="{FF2B5EF4-FFF2-40B4-BE49-F238E27FC236}">
                    <a16:creationId xmlns:a16="http://schemas.microsoft.com/office/drawing/2014/main" id="{BB6CAFC7-34FB-8E5B-D6E7-AD01CA9E1242}"/>
                  </a:ext>
                </a:extLst>
              </p:cNvPr>
              <p:cNvSpPr txBox="1">
                <a:spLocks noRot="1" noChangeAspect="1" noMove="1" noResize="1" noEditPoints="1" noAdjustHandles="1" noChangeArrowheads="1" noChangeShapeType="1" noTextEdit="1"/>
              </p:cNvSpPr>
              <p:nvPr/>
            </p:nvSpPr>
            <p:spPr>
              <a:xfrm>
                <a:off x="228600" y="1828800"/>
                <a:ext cx="9161669" cy="718017"/>
              </a:xfrm>
              <a:prstGeom prst="rect">
                <a:avLst/>
              </a:prstGeom>
              <a:blipFill>
                <a:blip r:embed="rId2"/>
                <a:stretch>
                  <a:fillRect l="-1065" b="-6780"/>
                </a:stretch>
              </a:blipFill>
            </p:spPr>
            <p:txBody>
              <a:bodyPr/>
              <a:lstStyle/>
              <a:p>
                <a:r>
                  <a:rPr lang="en-US">
                    <a:noFill/>
                  </a:rPr>
                  <a:t> </a:t>
                </a:r>
              </a:p>
            </p:txBody>
          </p:sp>
        </mc:Fallback>
      </mc:AlternateContent>
      <p:sp>
        <p:nvSpPr>
          <p:cNvPr id="7" name="Oval 6">
            <a:extLst>
              <a:ext uri="{FF2B5EF4-FFF2-40B4-BE49-F238E27FC236}">
                <a16:creationId xmlns:a16="http://schemas.microsoft.com/office/drawing/2014/main" id="{54D095D5-7A21-E0C8-AD06-B6743A382E33}"/>
              </a:ext>
            </a:extLst>
          </p:cNvPr>
          <p:cNvSpPr/>
          <p:nvPr/>
        </p:nvSpPr>
        <p:spPr>
          <a:xfrm rot="16200000">
            <a:off x="3705236" y="1871336"/>
            <a:ext cx="667455" cy="76272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DDF1C82E-2F73-B900-3E4A-B0D7721F3AA7}"/>
              </a:ext>
            </a:extLst>
          </p:cNvPr>
          <p:cNvSpPr txBox="1"/>
          <p:nvPr/>
        </p:nvSpPr>
        <p:spPr>
          <a:xfrm>
            <a:off x="3327546" y="6399013"/>
            <a:ext cx="4749654" cy="369332"/>
          </a:xfrm>
          <a:prstGeom prst="rect">
            <a:avLst/>
          </a:prstGeom>
          <a:noFill/>
        </p:spPr>
        <p:txBody>
          <a:bodyPr wrap="square">
            <a:spAutoFit/>
          </a:bodyPr>
          <a:lstStyle/>
          <a:p>
            <a:r>
              <a:rPr lang="en-US" sz="1800" dirty="0"/>
              <a:t>PRL </a:t>
            </a:r>
            <a:r>
              <a:rPr lang="en-US" sz="1800" b="1" dirty="0"/>
              <a:t>126</a:t>
            </a:r>
            <a:r>
              <a:rPr lang="en-US" sz="1800" dirty="0"/>
              <a:t>, 163901 (2021)</a:t>
            </a:r>
            <a:endParaRPr lang="en-US"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951252AA-1942-238F-AF0D-214D590BC0F3}"/>
                  </a:ext>
                </a:extLst>
              </p:cNvPr>
              <p:cNvSpPr txBox="1"/>
              <p:nvPr/>
            </p:nvSpPr>
            <p:spPr>
              <a:xfrm>
                <a:off x="685800" y="2636988"/>
                <a:ext cx="8077200" cy="1740285"/>
              </a:xfrm>
              <a:prstGeom prst="rect">
                <a:avLst/>
              </a:prstGeom>
              <a:noFill/>
            </p:spPr>
            <p:txBody>
              <a:bodyPr wrap="square" rtlCol="0">
                <a:spAutoFit/>
              </a:bodyPr>
              <a:lstStyle/>
              <a:p>
                <a:r>
                  <a:rPr lang="en-US" sz="2400" dirty="0">
                    <a:solidFill>
                      <a:schemeClr val="accent2">
                        <a:lumMod val="75000"/>
                      </a:schemeClr>
                    </a:solidFill>
                  </a:rPr>
                  <a:t>Challenge:</a:t>
                </a:r>
                <a:r>
                  <a:rPr lang="en-US" sz="2400" dirty="0"/>
                  <a:t> vanishing refractive index at the middle of the cavity.</a:t>
                </a:r>
              </a:p>
              <a:p>
                <a:endParaRPr lang="en-US" sz="2400" dirty="0"/>
              </a:p>
              <a:p>
                <a:pPr>
                  <a:spcAft>
                    <a:spcPts val="1000"/>
                  </a:spcAft>
                </a:pPr>
                <a:r>
                  <a:rPr lang="en-US" sz="2400" dirty="0">
                    <a:solidFill>
                      <a:schemeClr val="accent2">
                        <a:lumMod val="75000"/>
                      </a:schemeClr>
                    </a:solidFill>
                  </a:rPr>
                  <a:t>Proposal: </a:t>
                </a:r>
                <a:r>
                  <a:rPr lang="en-US" sz="2400" dirty="0"/>
                  <a:t>Use geometric dispersion in quasi-1D</a:t>
                </a:r>
              </a:p>
              <a:p>
                <a:pPr/>
                <a14:m>
                  <m:oMathPara xmlns:m="http://schemas.openxmlformats.org/officeDocument/2006/math">
                    <m:oMathParaPr>
                      <m:jc m:val="centerGroup"/>
                    </m:oMathParaPr>
                    <m:oMath xmlns:m="http://schemas.openxmlformats.org/officeDocument/2006/math">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𝜀</m:t>
                          </m:r>
                        </m:e>
                        <m:sub>
                          <m:r>
                            <m:rPr>
                              <m:sty m:val="p"/>
                            </m:rPr>
                            <a:rPr lang="en-US" sz="2400" b="0" i="0" smtClean="0">
                              <a:latin typeface="Cambria Math" panose="02040503050406030204" pitchFamily="18" charset="0"/>
                            </a:rPr>
                            <m:t>eff</m:t>
                          </m:r>
                        </m:sub>
                      </m:sSub>
                      <m:r>
                        <a:rPr lang="en-US" sz="2400" b="0" i="1" smtClean="0">
                          <a:latin typeface="Cambria Math" panose="02040503050406030204" pitchFamily="18" charset="0"/>
                        </a:rPr>
                        <m:t>=</m:t>
                      </m:r>
                      <m:r>
                        <a:rPr lang="en-US" sz="2400" b="0" i="1" smtClean="0">
                          <a:latin typeface="Cambria Math" panose="02040503050406030204" pitchFamily="18" charset="0"/>
                        </a:rPr>
                        <m:t>𝜀</m:t>
                      </m:r>
                      <m:r>
                        <a:rPr lang="en-US" sz="2400" b="0" i="1" smtClean="0">
                          <a:latin typeface="Cambria Math" panose="02040503050406030204" pitchFamily="18" charset="0"/>
                        </a:rPr>
                        <m:t>−</m:t>
                      </m:r>
                      <m:sSubSup>
                        <m:sSubSupPr>
                          <m:ctrlPr>
                            <a:rPr lang="en-US" sz="2400" b="0" i="1" smtClean="0">
                              <a:latin typeface="Cambria Math" panose="02040503050406030204" pitchFamily="18" charset="0"/>
                            </a:rPr>
                          </m:ctrlPr>
                        </m:sSubSupPr>
                        <m:e>
                          <m:r>
                            <a:rPr lang="en-US" sz="2400" b="0" i="1" smtClean="0">
                              <a:latin typeface="Cambria Math" panose="02040503050406030204" pitchFamily="18" charset="0"/>
                            </a:rPr>
                            <m:t>𝑘</m:t>
                          </m:r>
                        </m:e>
                        <m:sub>
                          <m:r>
                            <a:rPr lang="en-US" sz="2400" b="0" i="1" smtClean="0">
                              <a:latin typeface="Cambria Math" panose="02040503050406030204" pitchFamily="18" charset="0"/>
                            </a:rPr>
                            <m:t>𝑦</m:t>
                          </m:r>
                        </m:sub>
                        <m:sup>
                          <m:r>
                            <a:rPr lang="en-US" sz="2400" b="0" i="1" smtClean="0">
                              <a:latin typeface="Cambria Math" panose="02040503050406030204" pitchFamily="18" charset="0"/>
                            </a:rPr>
                            <m:t>2</m:t>
                          </m:r>
                        </m:sup>
                      </m:sSubSup>
                      <m:r>
                        <a:rPr lang="en-US" sz="2400" b="0" i="1" smtClean="0">
                          <a:latin typeface="Cambria Math" panose="02040503050406030204" pitchFamily="18" charset="0"/>
                        </a:rPr>
                        <m:t>(</m:t>
                      </m:r>
                      <m:r>
                        <a:rPr lang="en-US" sz="2400" b="0" i="1" smtClean="0">
                          <a:latin typeface="Cambria Math" panose="02040503050406030204" pitchFamily="18" charset="0"/>
                        </a:rPr>
                        <m:t>𝑥</m:t>
                      </m:r>
                      <m:r>
                        <a:rPr lang="en-US" sz="2400" b="0" i="1" smtClean="0">
                          <a:latin typeface="Cambria Math" panose="02040503050406030204" pitchFamily="18" charset="0"/>
                        </a:rPr>
                        <m:t>)/</m:t>
                      </m:r>
                      <m:sSubSup>
                        <m:sSubSupPr>
                          <m:ctrlPr>
                            <a:rPr lang="en-US" sz="2400" b="0" i="1" smtClean="0">
                              <a:latin typeface="Cambria Math" panose="02040503050406030204" pitchFamily="18" charset="0"/>
                            </a:rPr>
                          </m:ctrlPr>
                        </m:sSubSupPr>
                        <m:e>
                          <m:r>
                            <a:rPr lang="en-US" sz="2400" b="0" i="1" smtClean="0">
                              <a:latin typeface="Cambria Math" panose="02040503050406030204" pitchFamily="18" charset="0"/>
                            </a:rPr>
                            <m:t>𝑘</m:t>
                          </m:r>
                        </m:e>
                        <m:sub>
                          <m:r>
                            <a:rPr lang="en-US" sz="2400" b="0" i="1" smtClean="0">
                              <a:latin typeface="Cambria Math" panose="02040503050406030204" pitchFamily="18" charset="0"/>
                            </a:rPr>
                            <m:t>0</m:t>
                          </m:r>
                        </m:sub>
                        <m:sup>
                          <m:r>
                            <a:rPr lang="en-US" sz="2400" b="0" i="1" smtClean="0">
                              <a:latin typeface="Cambria Math" panose="02040503050406030204" pitchFamily="18" charset="0"/>
                            </a:rPr>
                            <m:t>2</m:t>
                          </m:r>
                        </m:sup>
                      </m:sSubSup>
                    </m:oMath>
                  </m:oMathPara>
                </a14:m>
                <a:endParaRPr lang="en-US" sz="2400" dirty="0">
                  <a:solidFill>
                    <a:schemeClr val="accent2">
                      <a:lumMod val="75000"/>
                    </a:schemeClr>
                  </a:solidFill>
                </a:endParaRPr>
              </a:p>
            </p:txBody>
          </p:sp>
        </mc:Choice>
        <mc:Fallback xmlns="">
          <p:sp>
            <p:nvSpPr>
              <p:cNvPr id="5" name="TextBox 4">
                <a:extLst>
                  <a:ext uri="{FF2B5EF4-FFF2-40B4-BE49-F238E27FC236}">
                    <a16:creationId xmlns:a16="http://schemas.microsoft.com/office/drawing/2014/main" id="{951252AA-1942-238F-AF0D-214D590BC0F3}"/>
                  </a:ext>
                </a:extLst>
              </p:cNvPr>
              <p:cNvSpPr txBox="1">
                <a:spLocks noRot="1" noChangeAspect="1" noMove="1" noResize="1" noEditPoints="1" noAdjustHandles="1" noChangeArrowheads="1" noChangeShapeType="1" noTextEdit="1"/>
              </p:cNvSpPr>
              <p:nvPr/>
            </p:nvSpPr>
            <p:spPr>
              <a:xfrm>
                <a:off x="685800" y="2636988"/>
                <a:ext cx="8077200" cy="1740285"/>
              </a:xfrm>
              <a:prstGeom prst="rect">
                <a:avLst/>
              </a:prstGeom>
              <a:blipFill>
                <a:blip r:embed="rId3"/>
                <a:stretch>
                  <a:fillRect l="-1208" t="-2807" r="-981" b="-2456"/>
                </a:stretch>
              </a:blipFill>
            </p:spPr>
            <p:txBody>
              <a:bodyPr/>
              <a:lstStyle/>
              <a:p>
                <a:r>
                  <a:rPr lang="en-US">
                    <a:noFill/>
                  </a:rPr>
                  <a:t> </a:t>
                </a:r>
              </a:p>
            </p:txBody>
          </p:sp>
        </mc:Fallback>
      </mc:AlternateContent>
      <p:pic>
        <p:nvPicPr>
          <p:cNvPr id="11" name="Picture 10">
            <a:extLst>
              <a:ext uri="{FF2B5EF4-FFF2-40B4-BE49-F238E27FC236}">
                <a16:creationId xmlns:a16="http://schemas.microsoft.com/office/drawing/2014/main" id="{AEFCD75B-CAFC-F79C-5C50-118BA8C0734D}"/>
              </a:ext>
            </a:extLst>
          </p:cNvPr>
          <p:cNvPicPr>
            <a:picLocks noChangeAspect="1"/>
          </p:cNvPicPr>
          <p:nvPr/>
        </p:nvPicPr>
        <p:blipFill>
          <a:blip r:embed="rId4"/>
          <a:stretch>
            <a:fillRect/>
          </a:stretch>
        </p:blipFill>
        <p:spPr>
          <a:xfrm>
            <a:off x="1951393" y="4466806"/>
            <a:ext cx="4937867" cy="1932207"/>
          </a:xfrm>
          <a:prstGeom prst="rect">
            <a:avLst/>
          </a:prstGeom>
        </p:spPr>
      </p:pic>
    </p:spTree>
    <p:extLst>
      <p:ext uri="{BB962C8B-B14F-4D97-AF65-F5344CB8AC3E}">
        <p14:creationId xmlns:p14="http://schemas.microsoft.com/office/powerpoint/2010/main" val="708247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a:xfrm>
            <a:off x="723900" y="1417638"/>
            <a:ext cx="7124700" cy="4953000"/>
          </a:xfrm>
        </p:spPr>
        <p:txBody>
          <a:bodyPr>
            <a:normAutofit/>
          </a:bodyPr>
          <a:lstStyle/>
          <a:p>
            <a:pPr algn="just">
              <a:spcBef>
                <a:spcPts val="1800"/>
              </a:spcBef>
            </a:pPr>
            <a:r>
              <a:rPr lang="en-US" dirty="0"/>
              <a:t>Non-Hermitian symmetries in photonic systems and zero modes</a:t>
            </a:r>
          </a:p>
          <a:p>
            <a:pPr lvl="1" algn="just">
              <a:spcBef>
                <a:spcPts val="1800"/>
              </a:spcBef>
              <a:buFontTx/>
              <a:buChar char="-"/>
            </a:pPr>
            <a:r>
              <a:rPr lang="en-US" dirty="0"/>
              <a:t>particle-hole symmetry</a:t>
            </a:r>
          </a:p>
          <a:p>
            <a:pPr lvl="1" algn="just">
              <a:spcBef>
                <a:spcPts val="1800"/>
              </a:spcBef>
              <a:buFontTx/>
              <a:buChar char="-"/>
            </a:pPr>
            <a:r>
              <a:rPr lang="en-US" dirty="0"/>
              <a:t>chiral symmetry</a:t>
            </a:r>
          </a:p>
          <a:p>
            <a:pPr algn="just">
              <a:spcBef>
                <a:spcPts val="1800"/>
              </a:spcBef>
            </a:pPr>
            <a:r>
              <a:rPr lang="en-US" dirty="0">
                <a:solidFill>
                  <a:schemeClr val="bg1">
                    <a:lumMod val="75000"/>
                  </a:schemeClr>
                </a:solidFill>
              </a:rPr>
              <a:t>Active photonic resonances</a:t>
            </a:r>
          </a:p>
          <a:p>
            <a:pPr algn="just">
              <a:spcBef>
                <a:spcPts val="1800"/>
              </a:spcBef>
            </a:pPr>
            <a:r>
              <a:rPr lang="en-US" dirty="0">
                <a:solidFill>
                  <a:schemeClr val="bg1">
                    <a:lumMod val="75000"/>
                  </a:schemeClr>
                </a:solidFill>
              </a:rPr>
              <a:t>Summary</a:t>
            </a:r>
          </a:p>
        </p:txBody>
      </p:sp>
      <p:sp>
        <p:nvSpPr>
          <p:cNvPr id="4" name="Slide Number Placeholder 3"/>
          <p:cNvSpPr>
            <a:spLocks noGrp="1"/>
          </p:cNvSpPr>
          <p:nvPr>
            <p:ph type="sldNum" sz="quarter" idx="12"/>
          </p:nvPr>
        </p:nvSpPr>
        <p:spPr/>
        <p:txBody>
          <a:bodyPr/>
          <a:lstStyle/>
          <a:p>
            <a:fld id="{52153DF3-6A72-4AE0-9D87-630063629155}" type="slidenum">
              <a:rPr lang="en-US" smtClean="0"/>
              <a:t>4</a:t>
            </a:fld>
            <a:endParaRPr lang="en-US"/>
          </a:p>
        </p:txBody>
      </p:sp>
    </p:spTree>
    <p:extLst>
      <p:ext uri="{BB962C8B-B14F-4D97-AF65-F5344CB8AC3E}">
        <p14:creationId xmlns:p14="http://schemas.microsoft.com/office/powerpoint/2010/main" val="14204838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D33CB-830E-29E9-37EC-02CDCED00AF2}"/>
              </a:ext>
            </a:extLst>
          </p:cNvPr>
          <p:cNvSpPr>
            <a:spLocks noGrp="1"/>
          </p:cNvSpPr>
          <p:nvPr>
            <p:ph type="title"/>
          </p:nvPr>
        </p:nvSpPr>
        <p:spPr/>
        <p:txBody>
          <a:bodyPr/>
          <a:lstStyle/>
          <a:p>
            <a:r>
              <a:rPr lang="en-US" dirty="0"/>
              <a:t>Active Photonic Resonances</a:t>
            </a:r>
          </a:p>
        </p:txBody>
      </p:sp>
      <p:sp>
        <p:nvSpPr>
          <p:cNvPr id="4" name="Slide Number Placeholder 3">
            <a:extLst>
              <a:ext uri="{FF2B5EF4-FFF2-40B4-BE49-F238E27FC236}">
                <a16:creationId xmlns:a16="http://schemas.microsoft.com/office/drawing/2014/main" id="{04879490-752F-CDF9-35E5-43F90D1BDC52}"/>
              </a:ext>
            </a:extLst>
          </p:cNvPr>
          <p:cNvSpPr>
            <a:spLocks noGrp="1"/>
          </p:cNvSpPr>
          <p:nvPr>
            <p:ph type="sldNum" sz="quarter" idx="12"/>
          </p:nvPr>
        </p:nvSpPr>
        <p:spPr/>
        <p:txBody>
          <a:bodyPr/>
          <a:lstStyle/>
          <a:p>
            <a:fld id="{52153DF3-6A72-4AE0-9D87-630063629155}" type="slidenum">
              <a:rPr lang="en-US" smtClean="0"/>
              <a:t>40</a:t>
            </a:fld>
            <a:endParaRPr lang="en-US"/>
          </a:p>
        </p:txBody>
      </p:sp>
      <p:pic>
        <p:nvPicPr>
          <p:cNvPr id="3" name="Picture 2">
            <a:extLst>
              <a:ext uri="{FF2B5EF4-FFF2-40B4-BE49-F238E27FC236}">
                <a16:creationId xmlns:a16="http://schemas.microsoft.com/office/drawing/2014/main" id="{3E310E8D-D1E6-4491-5DFA-67144283A109}"/>
              </a:ext>
            </a:extLst>
          </p:cNvPr>
          <p:cNvPicPr>
            <a:picLocks noChangeAspect="1"/>
          </p:cNvPicPr>
          <p:nvPr/>
        </p:nvPicPr>
        <p:blipFill>
          <a:blip r:embed="rId3"/>
          <a:stretch>
            <a:fillRect/>
          </a:stretch>
        </p:blipFill>
        <p:spPr>
          <a:xfrm>
            <a:off x="76200" y="3759806"/>
            <a:ext cx="4038600" cy="2488594"/>
          </a:xfrm>
          <a:prstGeom prst="rect">
            <a:avLst/>
          </a:prstGeom>
        </p:spPr>
      </p:pic>
      <p:sp>
        <p:nvSpPr>
          <p:cNvPr id="5" name="TextBox 4">
            <a:extLst>
              <a:ext uri="{FF2B5EF4-FFF2-40B4-BE49-F238E27FC236}">
                <a16:creationId xmlns:a16="http://schemas.microsoft.com/office/drawing/2014/main" id="{31B9B54B-873C-7F55-96AE-CFCDCEFB89DA}"/>
              </a:ext>
            </a:extLst>
          </p:cNvPr>
          <p:cNvSpPr txBox="1"/>
          <p:nvPr/>
        </p:nvSpPr>
        <p:spPr>
          <a:xfrm>
            <a:off x="4495800" y="4023454"/>
            <a:ext cx="4656788" cy="1938992"/>
          </a:xfrm>
          <a:prstGeom prst="rect">
            <a:avLst/>
          </a:prstGeom>
          <a:noFill/>
        </p:spPr>
        <p:txBody>
          <a:bodyPr wrap="none" rtlCol="0">
            <a:spAutoFit/>
          </a:bodyPr>
          <a:lstStyle/>
          <a:p>
            <a:pPr marL="342900" indent="-342900">
              <a:buFont typeface="Arial" panose="020B0604020202020204" pitchFamily="34" charset="0"/>
              <a:buChar char="•"/>
            </a:pPr>
            <a:r>
              <a:rPr lang="en-US" sz="2400" dirty="0"/>
              <a:t>Tuning span over 100 nm</a:t>
            </a:r>
          </a:p>
          <a:p>
            <a:pPr marL="342900" indent="-342900">
              <a:buFont typeface="Arial" panose="020B0604020202020204" pitchFamily="34" charset="0"/>
              <a:buChar char="•"/>
            </a:pPr>
            <a:r>
              <a:rPr lang="en-US" sz="2400" dirty="0"/>
              <a:t>Does not depend on optical </a:t>
            </a:r>
          </a:p>
          <a:p>
            <a:r>
              <a:rPr lang="en-US" sz="2400" dirty="0"/>
              <a:t>     nonlinearities</a:t>
            </a:r>
          </a:p>
          <a:p>
            <a:pPr marL="342900" indent="-342900">
              <a:buFont typeface="Arial" panose="020B0604020202020204" pitchFamily="34" charset="0"/>
              <a:buChar char="•"/>
            </a:pPr>
            <a:r>
              <a:rPr lang="en-US" sz="2400" dirty="0"/>
              <a:t>Nonlinearity induced wavelength</a:t>
            </a:r>
          </a:p>
          <a:p>
            <a:r>
              <a:rPr lang="en-US" sz="2400" dirty="0"/>
              <a:t>     change &lt; 10 nm</a:t>
            </a:r>
          </a:p>
        </p:txBody>
      </p:sp>
      <p:sp>
        <p:nvSpPr>
          <p:cNvPr id="6" name="TextBox 5">
            <a:extLst>
              <a:ext uri="{FF2B5EF4-FFF2-40B4-BE49-F238E27FC236}">
                <a16:creationId xmlns:a16="http://schemas.microsoft.com/office/drawing/2014/main" id="{A6D60FD0-FB6F-DD03-689C-28A124395F13}"/>
              </a:ext>
            </a:extLst>
          </p:cNvPr>
          <p:cNvSpPr txBox="1"/>
          <p:nvPr/>
        </p:nvSpPr>
        <p:spPr>
          <a:xfrm>
            <a:off x="3429000" y="6488668"/>
            <a:ext cx="4749654" cy="369332"/>
          </a:xfrm>
          <a:prstGeom prst="rect">
            <a:avLst/>
          </a:prstGeom>
          <a:noFill/>
        </p:spPr>
        <p:txBody>
          <a:bodyPr wrap="square">
            <a:spAutoFit/>
          </a:bodyPr>
          <a:lstStyle/>
          <a:p>
            <a:r>
              <a:rPr lang="en-US" sz="1800" dirty="0"/>
              <a:t>PRL </a:t>
            </a:r>
            <a:r>
              <a:rPr lang="en-US" sz="1800" b="1" dirty="0"/>
              <a:t>126</a:t>
            </a:r>
            <a:r>
              <a:rPr lang="en-US" sz="1800" dirty="0"/>
              <a:t>, 163901 (2021)</a:t>
            </a:r>
            <a:endParaRPr lang="en-US" dirty="0"/>
          </a:p>
        </p:txBody>
      </p:sp>
      <p:pic>
        <p:nvPicPr>
          <p:cNvPr id="7" name="Picture 6">
            <a:extLst>
              <a:ext uri="{FF2B5EF4-FFF2-40B4-BE49-F238E27FC236}">
                <a16:creationId xmlns:a16="http://schemas.microsoft.com/office/drawing/2014/main" id="{61378EDA-727E-4A7B-75F3-4F31A0561AF5}"/>
              </a:ext>
            </a:extLst>
          </p:cNvPr>
          <p:cNvPicPr>
            <a:picLocks noChangeAspect="1"/>
          </p:cNvPicPr>
          <p:nvPr/>
        </p:nvPicPr>
        <p:blipFill>
          <a:blip r:embed="rId4"/>
          <a:stretch>
            <a:fillRect/>
          </a:stretch>
        </p:blipFill>
        <p:spPr>
          <a:xfrm>
            <a:off x="797520" y="1657906"/>
            <a:ext cx="4191000" cy="1639955"/>
          </a:xfrm>
          <a:prstGeom prst="rect">
            <a:avLst/>
          </a:prstGeom>
        </p:spPr>
      </p:pic>
      <p:pic>
        <p:nvPicPr>
          <p:cNvPr id="8" name="Picture 7">
            <a:extLst>
              <a:ext uri="{FF2B5EF4-FFF2-40B4-BE49-F238E27FC236}">
                <a16:creationId xmlns:a16="http://schemas.microsoft.com/office/drawing/2014/main" id="{637ED154-8D44-96C0-00C2-BB04BE738981}"/>
              </a:ext>
            </a:extLst>
          </p:cNvPr>
          <p:cNvPicPr>
            <a:picLocks noChangeAspect="1"/>
          </p:cNvPicPr>
          <p:nvPr/>
        </p:nvPicPr>
        <p:blipFill>
          <a:blip r:embed="rId5"/>
          <a:stretch>
            <a:fillRect/>
          </a:stretch>
        </p:blipFill>
        <p:spPr>
          <a:xfrm>
            <a:off x="5464880" y="1288271"/>
            <a:ext cx="2745560" cy="2598658"/>
          </a:xfrm>
          <a:prstGeom prst="rect">
            <a:avLst/>
          </a:prstGeom>
        </p:spPr>
      </p:pic>
    </p:spTree>
    <p:extLst>
      <p:ext uri="{BB962C8B-B14F-4D97-AF65-F5344CB8AC3E}">
        <p14:creationId xmlns:p14="http://schemas.microsoft.com/office/powerpoint/2010/main" val="281057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a:xfrm>
            <a:off x="723900" y="1417638"/>
            <a:ext cx="7124700" cy="4953000"/>
          </a:xfrm>
        </p:spPr>
        <p:txBody>
          <a:bodyPr>
            <a:normAutofit/>
          </a:bodyPr>
          <a:lstStyle/>
          <a:p>
            <a:pPr algn="just">
              <a:spcBef>
                <a:spcPts val="1800"/>
              </a:spcBef>
            </a:pPr>
            <a:r>
              <a:rPr lang="en-US" dirty="0"/>
              <a:t>Non-Hermitian symmetries in photonic systems and zero modes</a:t>
            </a:r>
          </a:p>
          <a:p>
            <a:pPr lvl="1" algn="just">
              <a:spcBef>
                <a:spcPts val="1800"/>
              </a:spcBef>
              <a:buFontTx/>
              <a:buChar char="-"/>
            </a:pPr>
            <a:r>
              <a:rPr lang="en-US" dirty="0"/>
              <a:t>particle-hole symmetry</a:t>
            </a:r>
          </a:p>
          <a:p>
            <a:pPr lvl="1" algn="just">
              <a:spcBef>
                <a:spcPts val="1800"/>
              </a:spcBef>
              <a:buFontTx/>
              <a:buChar char="-"/>
            </a:pPr>
            <a:r>
              <a:rPr lang="en-US" dirty="0"/>
              <a:t>chiral symmetry</a:t>
            </a:r>
          </a:p>
          <a:p>
            <a:pPr algn="just">
              <a:spcBef>
                <a:spcPts val="1800"/>
              </a:spcBef>
            </a:pPr>
            <a:r>
              <a:rPr lang="en-US" dirty="0"/>
              <a:t>Active photonic resonances</a:t>
            </a:r>
          </a:p>
        </p:txBody>
      </p:sp>
      <p:sp>
        <p:nvSpPr>
          <p:cNvPr id="4" name="Slide Number Placeholder 3"/>
          <p:cNvSpPr>
            <a:spLocks noGrp="1"/>
          </p:cNvSpPr>
          <p:nvPr>
            <p:ph type="sldNum" sz="quarter" idx="12"/>
          </p:nvPr>
        </p:nvSpPr>
        <p:spPr/>
        <p:txBody>
          <a:bodyPr/>
          <a:lstStyle/>
          <a:p>
            <a:fld id="{52153DF3-6A72-4AE0-9D87-630063629155}" type="slidenum">
              <a:rPr lang="en-US" smtClean="0"/>
              <a:t>41</a:t>
            </a:fld>
            <a:endParaRPr lang="en-US"/>
          </a:p>
        </p:txBody>
      </p:sp>
      <p:pic>
        <p:nvPicPr>
          <p:cNvPr id="5" name="Picture 4" descr="National Science Foundation">
            <a:extLst>
              <a:ext uri="{FF2B5EF4-FFF2-40B4-BE49-F238E27FC236}">
                <a16:creationId xmlns:a16="http://schemas.microsoft.com/office/drawing/2014/main" id="{07958FF9-2BA0-A934-D96C-BFF9EF7658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4675" y="4800600"/>
            <a:ext cx="4374650" cy="8453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3487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457200" y="274638"/>
            <a:ext cx="8229600" cy="1143000"/>
          </a:xfrm>
        </p:spPr>
        <p:txBody>
          <a:bodyPr>
            <a:normAutofit/>
          </a:bodyPr>
          <a:lstStyle/>
          <a:p>
            <a:r>
              <a:rPr lang="en-US" dirty="0"/>
              <a:t>Non-Hermitian symmetries</a:t>
            </a:r>
          </a:p>
        </p:txBody>
      </p:sp>
      <p:pic>
        <p:nvPicPr>
          <p:cNvPr id="5" name="Picture 4"/>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3124200" y="2972204"/>
            <a:ext cx="2511247" cy="851306"/>
          </a:xfrm>
          <a:prstGeom prst="rect">
            <a:avLst/>
          </a:prstGeom>
        </p:spPr>
      </p:pic>
      <p:sp>
        <p:nvSpPr>
          <p:cNvPr id="6" name="TextBox 5"/>
          <p:cNvSpPr txBox="1"/>
          <p:nvPr/>
        </p:nvSpPr>
        <p:spPr>
          <a:xfrm>
            <a:off x="1981200" y="2054485"/>
            <a:ext cx="5081519" cy="553998"/>
          </a:xfrm>
          <a:prstGeom prst="rect">
            <a:avLst/>
          </a:prstGeom>
          <a:noFill/>
        </p:spPr>
        <p:txBody>
          <a:bodyPr wrap="none" rtlCol="0">
            <a:spAutoFit/>
          </a:bodyPr>
          <a:lstStyle/>
          <a:p>
            <a:r>
              <a:rPr lang="en-US" sz="3000" dirty="0">
                <a:solidFill>
                  <a:srgbClr val="FF0000"/>
                </a:solidFill>
              </a:rPr>
              <a:t>What symmetries does it have?</a:t>
            </a:r>
          </a:p>
        </p:txBody>
      </p:sp>
      <p:grpSp>
        <p:nvGrpSpPr>
          <p:cNvPr id="14" name="Group 13"/>
          <p:cNvGrpSpPr/>
          <p:nvPr/>
        </p:nvGrpSpPr>
        <p:grpSpPr>
          <a:xfrm>
            <a:off x="533400" y="4394245"/>
            <a:ext cx="4226093" cy="2367093"/>
            <a:chOff x="457200" y="3002150"/>
            <a:chExt cx="4226093" cy="2367093"/>
          </a:xfrm>
        </p:grpSpPr>
        <p:pic>
          <p:nvPicPr>
            <p:cNvPr id="12" name="Picture 11"/>
            <p:cNvPicPr>
              <a:picLocks noChangeAspect="1"/>
            </p:cNvPicPr>
            <p:nvPr/>
          </p:nvPicPr>
          <p:blipFill>
            <a:blip r:embed="rId5"/>
            <a:stretch>
              <a:fillRect/>
            </a:stretch>
          </p:blipFill>
          <p:spPr>
            <a:xfrm>
              <a:off x="609600" y="3002150"/>
              <a:ext cx="2928938" cy="1166764"/>
            </a:xfrm>
            <a:prstGeom prst="rect">
              <a:avLst/>
            </a:prstGeom>
          </p:spPr>
        </p:pic>
        <p:sp>
          <p:nvSpPr>
            <p:cNvPr id="13" name="TextBox 12"/>
            <p:cNvSpPr txBox="1"/>
            <p:nvPr/>
          </p:nvSpPr>
          <p:spPr>
            <a:xfrm>
              <a:off x="457200" y="4168914"/>
              <a:ext cx="4226093" cy="1200329"/>
            </a:xfrm>
            <a:prstGeom prst="rect">
              <a:avLst/>
            </a:prstGeom>
            <a:noFill/>
          </p:spPr>
          <p:txBody>
            <a:bodyPr wrap="none" rtlCol="0">
              <a:spAutoFit/>
            </a:bodyPr>
            <a:lstStyle/>
            <a:p>
              <a:r>
                <a:rPr lang="en-US" dirty="0"/>
                <a:t>Guo et al, PRL 103, 093902 (2009)</a:t>
              </a:r>
            </a:p>
            <a:p>
              <a:r>
                <a:rPr lang="en-US" dirty="0" err="1"/>
                <a:t>Rüter</a:t>
              </a:r>
              <a:r>
                <a:rPr lang="en-US" dirty="0"/>
                <a:t> et al. Nat. Phys.  6, 192 (2010)</a:t>
              </a:r>
            </a:p>
            <a:p>
              <a:r>
                <a:rPr lang="en-US" dirty="0" err="1"/>
                <a:t>Regensburger</a:t>
              </a:r>
              <a:r>
                <a:rPr lang="en-US" dirty="0"/>
                <a:t> et al. Nature 488, 167 (2012)</a:t>
              </a:r>
            </a:p>
            <a:p>
              <a:r>
                <a:rPr lang="en-US" dirty="0"/>
                <a:t>…</a:t>
              </a:r>
            </a:p>
          </p:txBody>
        </p:sp>
      </p:grpSp>
      <p:grpSp>
        <p:nvGrpSpPr>
          <p:cNvPr id="16" name="Group 15"/>
          <p:cNvGrpSpPr/>
          <p:nvPr/>
        </p:nvGrpSpPr>
        <p:grpSpPr>
          <a:xfrm>
            <a:off x="4610426" y="4357214"/>
            <a:ext cx="4457374" cy="2729386"/>
            <a:chOff x="4610426" y="2985614"/>
            <a:chExt cx="4457374" cy="2729386"/>
          </a:xfrm>
        </p:grpSpPr>
        <p:pic>
          <p:nvPicPr>
            <p:cNvPr id="20" name="Picture 2" descr="H:\dipltalk\pmexperiment.jpg"/>
            <p:cNvPicPr>
              <a:picLocks noChangeAspect="1" noChangeArrowheads="1"/>
            </p:cNvPicPr>
            <p:nvPr/>
          </p:nvPicPr>
          <p:blipFill>
            <a:blip r:embed="rId6" cstate="print"/>
            <a:srcRect/>
            <a:stretch>
              <a:fillRect/>
            </a:stretch>
          </p:blipFill>
          <p:spPr bwMode="auto">
            <a:xfrm>
              <a:off x="4800600" y="2985614"/>
              <a:ext cx="3962400" cy="1198786"/>
            </a:xfrm>
            <a:prstGeom prst="rect">
              <a:avLst/>
            </a:prstGeom>
            <a:noFill/>
          </p:spPr>
        </p:pic>
        <p:sp>
          <p:nvSpPr>
            <p:cNvPr id="21" name="TextBox 20"/>
            <p:cNvSpPr txBox="1"/>
            <p:nvPr/>
          </p:nvSpPr>
          <p:spPr>
            <a:xfrm>
              <a:off x="4610426" y="4237672"/>
              <a:ext cx="4457374" cy="1477328"/>
            </a:xfrm>
            <a:prstGeom prst="rect">
              <a:avLst/>
            </a:prstGeom>
            <a:noFill/>
          </p:spPr>
          <p:txBody>
            <a:bodyPr wrap="none" rtlCol="0">
              <a:spAutoFit/>
            </a:bodyPr>
            <a:lstStyle/>
            <a:p>
              <a:pPr>
                <a:buNone/>
              </a:pPr>
              <a:r>
                <a:rPr lang="en-US" dirty="0" err="1">
                  <a:latin typeface="+mj-lt"/>
                </a:rPr>
                <a:t>Brandstetter</a:t>
              </a:r>
              <a:r>
                <a:rPr lang="en-US" dirty="0">
                  <a:latin typeface="+mj-lt"/>
                </a:rPr>
                <a:t> et al. Nat. Comm. 5, 4043 (2014)</a:t>
              </a:r>
            </a:p>
            <a:p>
              <a:r>
                <a:rPr lang="de-AT" kern="0" dirty="0">
                  <a:latin typeface="+mj-lt"/>
                  <a:cs typeface="Calibri" pitchFamily="34" charset="0"/>
                </a:rPr>
                <a:t>Hodaei et al. Science (2014)</a:t>
              </a:r>
            </a:p>
            <a:p>
              <a:pPr>
                <a:buNone/>
              </a:pPr>
              <a:r>
                <a:rPr lang="en-US" dirty="0">
                  <a:latin typeface="+mj-lt"/>
                </a:rPr>
                <a:t>Chang et al. Nat. Photon. 8, 524 (2014)</a:t>
              </a:r>
            </a:p>
            <a:p>
              <a:pPr>
                <a:buNone/>
              </a:pPr>
              <a:r>
                <a:rPr lang="en-US" dirty="0">
                  <a:latin typeface="+mj-lt"/>
                </a:rPr>
                <a:t>Peng et al. Nat. Phys. 10, 394 (2014)</a:t>
              </a:r>
            </a:p>
            <a:p>
              <a:pPr>
                <a:buNone/>
              </a:pPr>
              <a:r>
                <a:rPr lang="en-US" dirty="0">
                  <a:latin typeface="+mj-lt"/>
                </a:rPr>
                <a:t>…</a:t>
              </a:r>
            </a:p>
          </p:txBody>
        </p:sp>
      </p:grpSp>
      <p:sp>
        <p:nvSpPr>
          <p:cNvPr id="17" name="Slide Number Placeholder 16"/>
          <p:cNvSpPr>
            <a:spLocks noGrp="1"/>
          </p:cNvSpPr>
          <p:nvPr>
            <p:ph type="sldNum" sz="quarter" idx="12"/>
          </p:nvPr>
        </p:nvSpPr>
        <p:spPr/>
        <p:txBody>
          <a:bodyPr/>
          <a:lstStyle/>
          <a:p>
            <a:fld id="{52153DF3-6A72-4AE0-9D87-630063629155}" type="slidenum">
              <a:rPr lang="en-US" smtClean="0"/>
              <a:t>5</a:t>
            </a:fld>
            <a:endParaRPr lang="en-US"/>
          </a:p>
        </p:txBody>
      </p:sp>
    </p:spTree>
    <p:extLst>
      <p:ext uri="{BB962C8B-B14F-4D97-AF65-F5344CB8AC3E}">
        <p14:creationId xmlns:p14="http://schemas.microsoft.com/office/powerpoint/2010/main" val="3605198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52"/>
          <p:cNvGrpSpPr/>
          <p:nvPr/>
        </p:nvGrpSpPr>
        <p:grpSpPr>
          <a:xfrm>
            <a:off x="1100504" y="2573758"/>
            <a:ext cx="7858178" cy="1388642"/>
            <a:chOff x="1100504" y="2573758"/>
            <a:chExt cx="7858178" cy="1388642"/>
          </a:xfrm>
        </p:grpSpPr>
        <p:sp>
          <p:nvSpPr>
            <p:cNvPr id="9" name="TextBox 8"/>
            <p:cNvSpPr txBox="1"/>
            <p:nvPr/>
          </p:nvSpPr>
          <p:spPr>
            <a:xfrm>
              <a:off x="1100504" y="2573758"/>
              <a:ext cx="2407262" cy="553998"/>
            </a:xfrm>
            <a:prstGeom prst="rect">
              <a:avLst/>
            </a:prstGeom>
            <a:noFill/>
          </p:spPr>
          <p:txBody>
            <a:bodyPr wrap="none" rtlCol="0">
              <a:spAutoFit/>
            </a:bodyPr>
            <a:lstStyle/>
            <a:p>
              <a:r>
                <a:rPr lang="en-US" sz="3000" dirty="0"/>
                <a:t>PT symmetry: </a:t>
              </a:r>
            </a:p>
          </p:txBody>
        </p:sp>
        <p:pic>
          <p:nvPicPr>
            <p:cNvPr id="52" name="Picture 51"/>
            <p:cNvPicPr>
              <a:picLocks noChangeAspect="1"/>
            </p:cNvPicPr>
            <p:nvPr>
              <p:custDataLst>
                <p:tags r:id="rId2"/>
              </p:custDataLst>
            </p:nvPr>
          </p:nvPicPr>
          <p:blipFill>
            <a:blip r:embed="rId6" cstate="print">
              <a:extLst>
                <a:ext uri="{28A0092B-C50C-407E-A947-70E740481C1C}">
                  <a14:useLocalDpi xmlns:a14="http://schemas.microsoft.com/office/drawing/2010/main" val="0"/>
                </a:ext>
              </a:extLst>
            </a:blip>
            <a:stretch>
              <a:fillRect/>
            </a:stretch>
          </p:blipFill>
          <p:spPr>
            <a:xfrm>
              <a:off x="1219200" y="3360725"/>
              <a:ext cx="4403750" cy="352044"/>
            </a:xfrm>
            <a:prstGeom prst="rect">
              <a:avLst/>
            </a:prstGeom>
          </p:spPr>
        </p:pic>
        <p:pic>
          <p:nvPicPr>
            <p:cNvPr id="11" name="Picture 10"/>
            <p:cNvPicPr>
              <a:picLocks noChangeAspect="1"/>
            </p:cNvPicPr>
            <p:nvPr>
              <p:custDataLst>
                <p:tags r:id="rId3"/>
              </p:custDataLst>
            </p:nvPr>
          </p:nvPicPr>
          <p:blipFill>
            <a:blip r:embed="rId7" cstate="print">
              <a:extLst>
                <a:ext uri="{28A0092B-C50C-407E-A947-70E740481C1C}">
                  <a14:useLocalDpi xmlns:a14="http://schemas.microsoft.com/office/drawing/2010/main" val="0"/>
                </a:ext>
              </a:extLst>
            </a:blip>
            <a:stretch>
              <a:fillRect/>
            </a:stretch>
          </p:blipFill>
          <p:spPr>
            <a:xfrm>
              <a:off x="6172200" y="3111094"/>
              <a:ext cx="2786482" cy="851306"/>
            </a:xfrm>
            <a:prstGeom prst="rect">
              <a:avLst/>
            </a:prstGeom>
          </p:spPr>
        </p:pic>
      </p:grpSp>
      <p:pic>
        <p:nvPicPr>
          <p:cNvPr id="3" name="Picture 2"/>
          <p:cNvPicPr>
            <a:picLocks noChangeAspect="1"/>
          </p:cNvPicPr>
          <p:nvPr/>
        </p:nvPicPr>
        <p:blipFill>
          <a:blip r:embed="rId8"/>
          <a:stretch>
            <a:fillRect/>
          </a:stretch>
        </p:blipFill>
        <p:spPr>
          <a:xfrm>
            <a:off x="2438400" y="2339613"/>
            <a:ext cx="4307497" cy="4494426"/>
          </a:xfrm>
          <a:prstGeom prst="rect">
            <a:avLst/>
          </a:prstGeom>
        </p:spPr>
      </p:pic>
      <p:sp>
        <p:nvSpPr>
          <p:cNvPr id="44" name="Title 1"/>
          <p:cNvSpPr>
            <a:spLocks noGrp="1"/>
          </p:cNvSpPr>
          <p:nvPr>
            <p:ph type="title"/>
          </p:nvPr>
        </p:nvSpPr>
        <p:spPr>
          <a:xfrm>
            <a:off x="457200" y="274638"/>
            <a:ext cx="8229600" cy="1143000"/>
          </a:xfrm>
        </p:spPr>
        <p:txBody>
          <a:bodyPr>
            <a:normAutofit/>
          </a:bodyPr>
          <a:lstStyle/>
          <a:p>
            <a:r>
              <a:rPr lang="en-US" dirty="0"/>
              <a:t>Non-Hermitian symmetries</a:t>
            </a:r>
          </a:p>
        </p:txBody>
      </p:sp>
      <p:sp>
        <p:nvSpPr>
          <p:cNvPr id="2" name="TextBox 1"/>
          <p:cNvSpPr txBox="1"/>
          <p:nvPr/>
        </p:nvSpPr>
        <p:spPr>
          <a:xfrm>
            <a:off x="486233" y="2570202"/>
            <a:ext cx="614271" cy="553998"/>
          </a:xfrm>
          <a:prstGeom prst="rect">
            <a:avLst/>
          </a:prstGeom>
          <a:noFill/>
        </p:spPr>
        <p:txBody>
          <a:bodyPr wrap="none" rtlCol="0">
            <a:spAutoFit/>
          </a:bodyPr>
          <a:lstStyle/>
          <a:p>
            <a:r>
              <a:rPr lang="en-US" sz="3000" dirty="0">
                <a:solidFill>
                  <a:srgbClr val="FF0000"/>
                </a:solidFill>
              </a:rPr>
              <a:t>(1)</a:t>
            </a:r>
          </a:p>
        </p:txBody>
      </p:sp>
      <p:pic>
        <p:nvPicPr>
          <p:cNvPr id="14" name="Picture 13"/>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3203753" y="1447800"/>
            <a:ext cx="2511247" cy="851306"/>
          </a:xfrm>
          <a:prstGeom prst="rect">
            <a:avLst/>
          </a:prstGeom>
        </p:spPr>
      </p:pic>
      <p:sp>
        <p:nvSpPr>
          <p:cNvPr id="54" name="Slide Number Placeholder 53"/>
          <p:cNvSpPr>
            <a:spLocks noGrp="1"/>
          </p:cNvSpPr>
          <p:nvPr>
            <p:ph type="sldNum" sz="quarter" idx="12"/>
          </p:nvPr>
        </p:nvSpPr>
        <p:spPr/>
        <p:txBody>
          <a:bodyPr/>
          <a:lstStyle/>
          <a:p>
            <a:fld id="{52153DF3-6A72-4AE0-9D87-630063629155}" type="slidenum">
              <a:rPr lang="en-US" smtClean="0"/>
              <a:t>6</a:t>
            </a:fld>
            <a:endParaRPr lang="en-US"/>
          </a:p>
        </p:txBody>
      </p:sp>
      <p:sp>
        <p:nvSpPr>
          <p:cNvPr id="7" name="Right Arrow 6"/>
          <p:cNvSpPr/>
          <p:nvPr/>
        </p:nvSpPr>
        <p:spPr>
          <a:xfrm>
            <a:off x="3699784" y="4148618"/>
            <a:ext cx="1010327" cy="334439"/>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ight Arrow 38"/>
          <p:cNvSpPr/>
          <p:nvPr/>
        </p:nvSpPr>
        <p:spPr>
          <a:xfrm rot="10800000">
            <a:off x="4806176" y="4148617"/>
            <a:ext cx="1010327" cy="334439"/>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ight Arrow 39"/>
          <p:cNvSpPr/>
          <p:nvPr/>
        </p:nvSpPr>
        <p:spPr>
          <a:xfrm rot="16200000">
            <a:off x="4267170" y="3479366"/>
            <a:ext cx="1010327" cy="334439"/>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ight Arrow 40"/>
          <p:cNvSpPr/>
          <p:nvPr/>
        </p:nvSpPr>
        <p:spPr>
          <a:xfrm rot="5400000">
            <a:off x="4256112" y="4853350"/>
            <a:ext cx="1010327" cy="334439"/>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2659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right)">
                                      <p:cBhvr>
                                        <p:cTn id="23" dur="500"/>
                                        <p:tgtEl>
                                          <p:spTgt spid="39"/>
                                        </p:tgtEl>
                                      </p:cBhvr>
                                    </p:animEffect>
                                  </p:childTnLst>
                                </p:cTn>
                              </p:par>
                            </p:childTnLst>
                          </p:cTn>
                        </p:par>
                        <p:par>
                          <p:cTn id="24" fill="hold">
                            <p:stCondLst>
                              <p:cond delay="500"/>
                            </p:stCondLst>
                            <p:childTnLst>
                              <p:par>
                                <p:cTn id="25" presetID="22" presetClass="entr" presetSubtype="4" fill="hold" grpId="0" nodeType="afterEffect">
                                  <p:stCondLst>
                                    <p:cond delay="100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500"/>
                                        <p:tgtEl>
                                          <p:spTgt spid="40"/>
                                        </p:tgtEl>
                                      </p:cBhvr>
                                    </p:animEffect>
                                  </p:childTnLst>
                                </p:cTn>
                              </p:par>
                              <p:par>
                                <p:cTn id="28" presetID="22" presetClass="entr" presetSubtype="1" fill="hold" grpId="0" nodeType="withEffect">
                                  <p:stCondLst>
                                    <p:cond delay="1000"/>
                                  </p:stCondLst>
                                  <p:childTnLst>
                                    <p:set>
                                      <p:cBhvr>
                                        <p:cTn id="29" dur="1" fill="hold">
                                          <p:stCondLst>
                                            <p:cond delay="0"/>
                                          </p:stCondLst>
                                        </p:cTn>
                                        <p:tgtEl>
                                          <p:spTgt spid="41"/>
                                        </p:tgtEl>
                                        <p:attrNameLst>
                                          <p:attrName>style.visibility</p:attrName>
                                        </p:attrNameLst>
                                      </p:cBhvr>
                                      <p:to>
                                        <p:strVal val="visible"/>
                                      </p:to>
                                    </p:set>
                                    <p:animEffect transition="in" filter="wipe(up)">
                                      <p:cBhvr>
                                        <p:cTn id="3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39" grpId="0" animBg="1"/>
      <p:bldP spid="40" grpId="0" animBg="1"/>
      <p:bldP spid="4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457200" y="274638"/>
            <a:ext cx="8229600" cy="1143000"/>
          </a:xfrm>
        </p:spPr>
        <p:txBody>
          <a:bodyPr>
            <a:normAutofit/>
          </a:bodyPr>
          <a:lstStyle/>
          <a:p>
            <a:r>
              <a:rPr lang="en-US" dirty="0"/>
              <a:t>Non-Hermitian symmetries</a:t>
            </a:r>
          </a:p>
        </p:txBody>
      </p:sp>
      <p:grpSp>
        <p:nvGrpSpPr>
          <p:cNvPr id="53" name="Group 52"/>
          <p:cNvGrpSpPr/>
          <p:nvPr/>
        </p:nvGrpSpPr>
        <p:grpSpPr>
          <a:xfrm>
            <a:off x="1100504" y="2573758"/>
            <a:ext cx="7858178" cy="1388642"/>
            <a:chOff x="1100504" y="2573758"/>
            <a:chExt cx="7858178" cy="1388642"/>
          </a:xfrm>
        </p:grpSpPr>
        <p:sp>
          <p:nvSpPr>
            <p:cNvPr id="9" name="TextBox 8"/>
            <p:cNvSpPr txBox="1"/>
            <p:nvPr/>
          </p:nvSpPr>
          <p:spPr>
            <a:xfrm>
              <a:off x="1100504" y="2573758"/>
              <a:ext cx="2407262" cy="553998"/>
            </a:xfrm>
            <a:prstGeom prst="rect">
              <a:avLst/>
            </a:prstGeom>
            <a:noFill/>
          </p:spPr>
          <p:txBody>
            <a:bodyPr wrap="none" rtlCol="0">
              <a:spAutoFit/>
            </a:bodyPr>
            <a:lstStyle/>
            <a:p>
              <a:r>
                <a:rPr lang="en-US" sz="3000" dirty="0"/>
                <a:t>PT symmetry: </a:t>
              </a:r>
            </a:p>
          </p:txBody>
        </p:sp>
        <p:pic>
          <p:nvPicPr>
            <p:cNvPr id="52" name="Picture 51"/>
            <p:cNvPicPr>
              <a:picLocks noChangeAspect="1"/>
            </p:cNvPicPr>
            <p:nvPr>
              <p:custDataLst>
                <p:tags r:id="rId6"/>
              </p:custDataLst>
            </p:nvPr>
          </p:nvPicPr>
          <p:blipFill>
            <a:blip r:embed="rId10" cstate="print">
              <a:extLst>
                <a:ext uri="{28A0092B-C50C-407E-A947-70E740481C1C}">
                  <a14:useLocalDpi xmlns:a14="http://schemas.microsoft.com/office/drawing/2010/main" val="0"/>
                </a:ext>
              </a:extLst>
            </a:blip>
            <a:stretch>
              <a:fillRect/>
            </a:stretch>
          </p:blipFill>
          <p:spPr>
            <a:xfrm>
              <a:off x="1219200" y="3360725"/>
              <a:ext cx="4403750" cy="352044"/>
            </a:xfrm>
            <a:prstGeom prst="rect">
              <a:avLst/>
            </a:prstGeom>
          </p:spPr>
        </p:pic>
        <p:pic>
          <p:nvPicPr>
            <p:cNvPr id="11" name="Picture 10"/>
            <p:cNvPicPr>
              <a:picLocks noChangeAspect="1"/>
            </p:cNvPicPr>
            <p:nvPr>
              <p:custDataLst>
                <p:tags r:id="rId7"/>
              </p:custDataLst>
            </p:nvPr>
          </p:nvPicPr>
          <p:blipFill>
            <a:blip r:embed="rId11" cstate="print">
              <a:extLst>
                <a:ext uri="{28A0092B-C50C-407E-A947-70E740481C1C}">
                  <a14:useLocalDpi xmlns:a14="http://schemas.microsoft.com/office/drawing/2010/main" val="0"/>
                </a:ext>
              </a:extLst>
            </a:blip>
            <a:stretch>
              <a:fillRect/>
            </a:stretch>
          </p:blipFill>
          <p:spPr>
            <a:xfrm>
              <a:off x="6172200" y="3111094"/>
              <a:ext cx="2786482" cy="851306"/>
            </a:xfrm>
            <a:prstGeom prst="rect">
              <a:avLst/>
            </a:prstGeom>
          </p:spPr>
        </p:pic>
      </p:grpSp>
      <p:sp>
        <p:nvSpPr>
          <p:cNvPr id="2" name="TextBox 1"/>
          <p:cNvSpPr txBox="1"/>
          <p:nvPr/>
        </p:nvSpPr>
        <p:spPr>
          <a:xfrm>
            <a:off x="486233" y="2570202"/>
            <a:ext cx="614271" cy="553998"/>
          </a:xfrm>
          <a:prstGeom prst="rect">
            <a:avLst/>
          </a:prstGeom>
          <a:noFill/>
        </p:spPr>
        <p:txBody>
          <a:bodyPr wrap="none" rtlCol="0">
            <a:spAutoFit/>
          </a:bodyPr>
          <a:lstStyle/>
          <a:p>
            <a:r>
              <a:rPr lang="en-US" sz="3000" dirty="0">
                <a:solidFill>
                  <a:srgbClr val="FF0000"/>
                </a:solidFill>
              </a:rPr>
              <a:t>(1)</a:t>
            </a:r>
          </a:p>
        </p:txBody>
      </p:sp>
      <p:pic>
        <p:nvPicPr>
          <p:cNvPr id="14" name="Picture 13"/>
          <p:cNvPicPr>
            <a:picLocks noChangeAspect="1"/>
          </p:cNvPicPr>
          <p:nvPr>
            <p:custDataLst>
              <p:tags r:id="rId1"/>
            </p:custDataLst>
          </p:nvPr>
        </p:nvPicPr>
        <p:blipFill>
          <a:blip r:embed="rId12" cstate="print">
            <a:extLst>
              <a:ext uri="{28A0092B-C50C-407E-A947-70E740481C1C}">
                <a14:useLocalDpi xmlns:a14="http://schemas.microsoft.com/office/drawing/2010/main" val="0"/>
              </a:ext>
            </a:extLst>
          </a:blip>
          <a:stretch>
            <a:fillRect/>
          </a:stretch>
        </p:blipFill>
        <p:spPr>
          <a:xfrm>
            <a:off x="3203753" y="1447800"/>
            <a:ext cx="2511247" cy="851306"/>
          </a:xfrm>
          <a:prstGeom prst="rect">
            <a:avLst/>
          </a:prstGeom>
        </p:spPr>
      </p:pic>
      <p:sp>
        <p:nvSpPr>
          <p:cNvPr id="23" name="TextBox 22"/>
          <p:cNvSpPr txBox="1"/>
          <p:nvPr/>
        </p:nvSpPr>
        <p:spPr>
          <a:xfrm>
            <a:off x="484908" y="4008961"/>
            <a:ext cx="8275920" cy="553998"/>
          </a:xfrm>
          <a:prstGeom prst="rect">
            <a:avLst/>
          </a:prstGeom>
          <a:noFill/>
        </p:spPr>
        <p:txBody>
          <a:bodyPr wrap="none" rtlCol="0">
            <a:spAutoFit/>
          </a:bodyPr>
          <a:lstStyle/>
          <a:p>
            <a:r>
              <a:rPr lang="en-US" sz="3000" dirty="0">
                <a:solidFill>
                  <a:srgbClr val="FF0000"/>
                </a:solidFill>
              </a:rPr>
              <a:t>(2)</a:t>
            </a:r>
            <a:r>
              <a:rPr lang="en-US" sz="3000" dirty="0"/>
              <a:t>  Non-Hermitian particle-hole (NHPH) symmetry: </a:t>
            </a:r>
          </a:p>
        </p:txBody>
      </p:sp>
      <p:pic>
        <p:nvPicPr>
          <p:cNvPr id="47" name="Picture 46"/>
          <p:cNvPicPr>
            <a:picLocks noChangeAspect="1"/>
          </p:cNvPicPr>
          <p:nvPr>
            <p:custDataLst>
              <p:tags r:id="rId2"/>
            </p:custDataLst>
          </p:nvPr>
        </p:nvPicPr>
        <p:blipFill>
          <a:blip r:embed="rId13" cstate="print">
            <a:extLst>
              <a:ext uri="{28A0092B-C50C-407E-A947-70E740481C1C}">
                <a14:useLocalDpi xmlns:a14="http://schemas.microsoft.com/office/drawing/2010/main" val="0"/>
              </a:ext>
            </a:extLst>
          </a:blip>
          <a:stretch>
            <a:fillRect/>
          </a:stretch>
        </p:blipFill>
        <p:spPr>
          <a:xfrm>
            <a:off x="1036494" y="4831727"/>
            <a:ext cx="4582973" cy="354178"/>
          </a:xfrm>
          <a:prstGeom prst="rect">
            <a:avLst/>
          </a:prstGeom>
        </p:spPr>
      </p:pic>
      <p:pic>
        <p:nvPicPr>
          <p:cNvPr id="42" name="Picture 41"/>
          <p:cNvPicPr>
            <a:picLocks noChangeAspect="1"/>
          </p:cNvPicPr>
          <p:nvPr>
            <p:custDataLst>
              <p:tags r:id="rId3"/>
            </p:custDataLst>
          </p:nvPr>
        </p:nvPicPr>
        <p:blipFill>
          <a:blip r:embed="rId14" cstate="print">
            <a:extLst>
              <a:ext uri="{28A0092B-C50C-407E-A947-70E740481C1C}">
                <a14:useLocalDpi xmlns:a14="http://schemas.microsoft.com/office/drawing/2010/main" val="0"/>
              </a:ext>
            </a:extLst>
          </a:blip>
          <a:stretch>
            <a:fillRect/>
          </a:stretch>
        </p:blipFill>
        <p:spPr>
          <a:xfrm>
            <a:off x="6011430" y="4586826"/>
            <a:ext cx="3042514" cy="851306"/>
          </a:xfrm>
          <a:prstGeom prst="rect">
            <a:avLst/>
          </a:prstGeom>
        </p:spPr>
      </p:pic>
      <p:sp>
        <p:nvSpPr>
          <p:cNvPr id="49" name="Oval 48"/>
          <p:cNvSpPr/>
          <p:nvPr/>
        </p:nvSpPr>
        <p:spPr>
          <a:xfrm>
            <a:off x="3699785" y="4815673"/>
            <a:ext cx="404623" cy="40462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1448230" y="6211669"/>
            <a:ext cx="6527684" cy="646331"/>
          </a:xfrm>
          <a:prstGeom prst="rect">
            <a:avLst/>
          </a:prstGeom>
          <a:noFill/>
        </p:spPr>
        <p:txBody>
          <a:bodyPr wrap="none" rtlCol="0">
            <a:spAutoFit/>
          </a:bodyPr>
          <a:lstStyle/>
          <a:p>
            <a:pPr algn="ctr"/>
            <a:r>
              <a:rPr lang="en-US" u="sng" dirty="0"/>
              <a:t>LG</a:t>
            </a:r>
            <a:r>
              <a:rPr lang="en-US" dirty="0"/>
              <a:t>, PRA 95, 023812 (2017); Qi, Zhang, </a:t>
            </a:r>
            <a:r>
              <a:rPr lang="en-US" u="sng" dirty="0"/>
              <a:t>LG</a:t>
            </a:r>
            <a:r>
              <a:rPr lang="en-US" dirty="0"/>
              <a:t>, PRL 120 , 093901 (2018); </a:t>
            </a:r>
          </a:p>
          <a:p>
            <a:pPr algn="ctr"/>
            <a:r>
              <a:rPr lang="en-US" u="sng" dirty="0"/>
              <a:t>LG</a:t>
            </a:r>
            <a:r>
              <a:rPr lang="en-US" dirty="0"/>
              <a:t>, Photon. Res. 6, A10 (2018)</a:t>
            </a:r>
          </a:p>
        </p:txBody>
      </p:sp>
      <p:sp>
        <p:nvSpPr>
          <p:cNvPr id="54" name="Slide Number Placeholder 53"/>
          <p:cNvSpPr>
            <a:spLocks noGrp="1"/>
          </p:cNvSpPr>
          <p:nvPr>
            <p:ph type="sldNum" sz="quarter" idx="12"/>
          </p:nvPr>
        </p:nvSpPr>
        <p:spPr/>
        <p:txBody>
          <a:bodyPr/>
          <a:lstStyle/>
          <a:p>
            <a:fld id="{52153DF3-6A72-4AE0-9D87-630063629155}" type="slidenum">
              <a:rPr lang="en-US" smtClean="0"/>
              <a:t>7</a:t>
            </a:fld>
            <a:endParaRPr lang="en-US"/>
          </a:p>
        </p:txBody>
      </p:sp>
      <p:pic>
        <p:nvPicPr>
          <p:cNvPr id="3" name="Picture 2">
            <a:extLst>
              <a:ext uri="{FF2B5EF4-FFF2-40B4-BE49-F238E27FC236}">
                <a16:creationId xmlns:a16="http://schemas.microsoft.com/office/drawing/2014/main" id="{ADAAE958-FC2E-62FE-8544-FFCEB5EDB14A}"/>
              </a:ext>
            </a:extLst>
          </p:cNvPr>
          <p:cNvPicPr>
            <a:picLocks noChangeAspect="1"/>
          </p:cNvPicPr>
          <p:nvPr>
            <p:custDataLst>
              <p:tags r:id="rId4"/>
            </p:custDataLst>
          </p:nvPr>
        </p:nvPicPr>
        <p:blipFill>
          <a:blip r:embed="rId15" cstate="print">
            <a:extLst>
              <a:ext uri="{28A0092B-C50C-407E-A947-70E740481C1C}">
                <a14:useLocalDpi xmlns:a14="http://schemas.microsoft.com/office/drawing/2010/main" val="0"/>
              </a:ext>
            </a:extLst>
          </a:blip>
          <a:stretch>
            <a:fillRect/>
          </a:stretch>
        </p:blipFill>
        <p:spPr>
          <a:xfrm>
            <a:off x="2394051" y="5638800"/>
            <a:ext cx="1619403" cy="332841"/>
          </a:xfrm>
          <a:prstGeom prst="rect">
            <a:avLst/>
          </a:prstGeom>
        </p:spPr>
      </p:pic>
      <p:pic>
        <p:nvPicPr>
          <p:cNvPr id="4" name="Picture 3">
            <a:extLst>
              <a:ext uri="{FF2B5EF4-FFF2-40B4-BE49-F238E27FC236}">
                <a16:creationId xmlns:a16="http://schemas.microsoft.com/office/drawing/2014/main" id="{B8C95276-830B-118A-815E-8C927333EFFE}"/>
              </a:ext>
            </a:extLst>
          </p:cNvPr>
          <p:cNvPicPr>
            <a:picLocks noChangeAspect="1"/>
          </p:cNvPicPr>
          <p:nvPr>
            <p:custDataLst>
              <p:tags r:id="rId5"/>
            </p:custDataLst>
          </p:nvPr>
        </p:nvPicPr>
        <p:blipFill>
          <a:blip r:embed="rId16" cstate="print">
            <a:extLst>
              <a:ext uri="{28A0092B-C50C-407E-A947-70E740481C1C}">
                <a14:useLocalDpi xmlns:a14="http://schemas.microsoft.com/office/drawing/2010/main" val="0"/>
              </a:ext>
            </a:extLst>
          </a:blip>
          <a:stretch>
            <a:fillRect/>
          </a:stretch>
        </p:blipFill>
        <p:spPr>
          <a:xfrm>
            <a:off x="4572000" y="5638800"/>
            <a:ext cx="3322016" cy="352043"/>
          </a:xfrm>
          <a:prstGeom prst="rect">
            <a:avLst/>
          </a:prstGeom>
        </p:spPr>
      </p:pic>
    </p:spTree>
    <p:extLst>
      <p:ext uri="{BB962C8B-B14F-4D97-AF65-F5344CB8AC3E}">
        <p14:creationId xmlns:p14="http://schemas.microsoft.com/office/powerpoint/2010/main" val="1902587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9" grpId="0" animBg="1"/>
      <p:bldP spid="5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457200" y="274638"/>
            <a:ext cx="8229600" cy="1143000"/>
          </a:xfrm>
        </p:spPr>
        <p:txBody>
          <a:bodyPr>
            <a:normAutofit/>
          </a:bodyPr>
          <a:lstStyle/>
          <a:p>
            <a:r>
              <a:rPr lang="en-US" dirty="0"/>
              <a:t>Non-Hermitian symmetries</a:t>
            </a:r>
          </a:p>
        </p:txBody>
      </p:sp>
      <p:grpSp>
        <p:nvGrpSpPr>
          <p:cNvPr id="28" name="Group 27"/>
          <p:cNvGrpSpPr/>
          <p:nvPr/>
        </p:nvGrpSpPr>
        <p:grpSpPr>
          <a:xfrm>
            <a:off x="1100504" y="2573758"/>
            <a:ext cx="7972784" cy="1388642"/>
            <a:chOff x="1100504" y="2573758"/>
            <a:chExt cx="7972784" cy="1388642"/>
          </a:xfrm>
        </p:grpSpPr>
        <p:sp>
          <p:nvSpPr>
            <p:cNvPr id="9" name="TextBox 8"/>
            <p:cNvSpPr txBox="1"/>
            <p:nvPr/>
          </p:nvSpPr>
          <p:spPr>
            <a:xfrm>
              <a:off x="1100504" y="2573758"/>
              <a:ext cx="7240187" cy="553998"/>
            </a:xfrm>
            <a:prstGeom prst="rect">
              <a:avLst/>
            </a:prstGeom>
            <a:noFill/>
          </p:spPr>
          <p:txBody>
            <a:bodyPr wrap="none" rtlCol="0">
              <a:spAutoFit/>
            </a:bodyPr>
            <a:lstStyle/>
            <a:p>
              <a:r>
                <a:rPr lang="en-US" sz="3000" dirty="0"/>
                <a:t>Chiral symmetry: as a result of PT and NHPH  </a:t>
              </a:r>
            </a:p>
          </p:txBody>
        </p:sp>
        <p:pic>
          <p:nvPicPr>
            <p:cNvPr id="15" name="Picture 14"/>
            <p:cNvPicPr>
              <a:picLocks noChangeAspect="1"/>
            </p:cNvPicPr>
            <p:nvPr>
              <p:custDataLst>
                <p:tags r:id="rId3"/>
              </p:custDataLst>
            </p:nvPr>
          </p:nvPicPr>
          <p:blipFill>
            <a:blip r:embed="rId7" cstate="print">
              <a:extLst>
                <a:ext uri="{28A0092B-C50C-407E-A947-70E740481C1C}">
                  <a14:useLocalDpi xmlns:a14="http://schemas.microsoft.com/office/drawing/2010/main" val="0"/>
                </a:ext>
              </a:extLst>
            </a:blip>
            <a:stretch>
              <a:fillRect/>
            </a:stretch>
          </p:blipFill>
          <p:spPr>
            <a:xfrm>
              <a:off x="1219200" y="3360725"/>
              <a:ext cx="1694079" cy="354178"/>
            </a:xfrm>
            <a:prstGeom prst="rect">
              <a:avLst/>
            </a:prstGeom>
          </p:spPr>
        </p:pic>
        <p:pic>
          <p:nvPicPr>
            <p:cNvPr id="27" name="Picture 26"/>
            <p:cNvPicPr>
              <a:picLocks noChangeAspect="1"/>
            </p:cNvPicPr>
            <p:nvPr>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a:off x="3581400" y="3111094"/>
              <a:ext cx="5491888" cy="851306"/>
            </a:xfrm>
            <a:prstGeom prst="rect">
              <a:avLst/>
            </a:prstGeom>
          </p:spPr>
        </p:pic>
      </p:grpSp>
      <p:sp>
        <p:nvSpPr>
          <p:cNvPr id="2" name="TextBox 1"/>
          <p:cNvSpPr txBox="1"/>
          <p:nvPr/>
        </p:nvSpPr>
        <p:spPr>
          <a:xfrm>
            <a:off x="486233" y="2570202"/>
            <a:ext cx="614271" cy="553998"/>
          </a:xfrm>
          <a:prstGeom prst="rect">
            <a:avLst/>
          </a:prstGeom>
          <a:noFill/>
        </p:spPr>
        <p:txBody>
          <a:bodyPr wrap="none" rtlCol="0">
            <a:spAutoFit/>
          </a:bodyPr>
          <a:lstStyle/>
          <a:p>
            <a:r>
              <a:rPr lang="en-US" sz="3000" dirty="0">
                <a:solidFill>
                  <a:srgbClr val="FF0000"/>
                </a:solidFill>
              </a:rPr>
              <a:t>(3)</a:t>
            </a:r>
          </a:p>
        </p:txBody>
      </p:sp>
      <p:pic>
        <p:nvPicPr>
          <p:cNvPr id="14" name="Picture 13"/>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3203753" y="1447800"/>
            <a:ext cx="2511247" cy="851306"/>
          </a:xfrm>
          <a:prstGeom prst="rect">
            <a:avLst/>
          </a:prstGeom>
        </p:spPr>
      </p:pic>
      <p:sp>
        <p:nvSpPr>
          <p:cNvPr id="23" name="TextBox 22"/>
          <p:cNvSpPr txBox="1"/>
          <p:nvPr/>
        </p:nvSpPr>
        <p:spPr>
          <a:xfrm>
            <a:off x="471134" y="4419600"/>
            <a:ext cx="1080745" cy="553998"/>
          </a:xfrm>
          <a:prstGeom prst="rect">
            <a:avLst/>
          </a:prstGeom>
          <a:noFill/>
        </p:spPr>
        <p:txBody>
          <a:bodyPr wrap="none" rtlCol="0">
            <a:spAutoFit/>
          </a:bodyPr>
          <a:lstStyle/>
          <a:p>
            <a:r>
              <a:rPr lang="en-US" sz="3000" dirty="0">
                <a:solidFill>
                  <a:srgbClr val="FF0000"/>
                </a:solidFill>
              </a:rPr>
              <a:t>(4)</a:t>
            </a:r>
            <a:r>
              <a:rPr lang="en-US" sz="3000" dirty="0"/>
              <a:t>  …</a:t>
            </a:r>
          </a:p>
        </p:txBody>
      </p:sp>
      <p:sp>
        <p:nvSpPr>
          <p:cNvPr id="42" name="Slide Number Placeholder 41"/>
          <p:cNvSpPr>
            <a:spLocks noGrp="1"/>
          </p:cNvSpPr>
          <p:nvPr>
            <p:ph type="sldNum" sz="quarter" idx="12"/>
          </p:nvPr>
        </p:nvSpPr>
        <p:spPr/>
        <p:txBody>
          <a:bodyPr/>
          <a:lstStyle/>
          <a:p>
            <a:fld id="{52153DF3-6A72-4AE0-9D87-630063629155}" type="slidenum">
              <a:rPr lang="en-US" smtClean="0"/>
              <a:t>8</a:t>
            </a:fld>
            <a:endParaRPr lang="en-US"/>
          </a:p>
        </p:txBody>
      </p:sp>
      <p:pic>
        <p:nvPicPr>
          <p:cNvPr id="5" name="Picture 4" descr="\documentclass{article}&#10;\usepackage{amsmath}&#10;\pagestyle{empty}&#10;\begin{document}&#10;&#10;&#10;$\omega_n=-\omega_m$ &#10;&#10;\end{document}" title="IguanaTex Bitmap Display">
            <a:extLst>
              <a:ext uri="{FF2B5EF4-FFF2-40B4-BE49-F238E27FC236}">
                <a16:creationId xmlns:a16="http://schemas.microsoft.com/office/drawing/2014/main" id="{356D043D-D1EA-61AE-D38F-DC91B2736BC1}"/>
              </a:ext>
            </a:extLst>
          </p:cNvPr>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tretch>
            <a:fillRect/>
          </a:stretch>
        </p:blipFill>
        <p:spPr>
          <a:xfrm>
            <a:off x="3649776" y="4083617"/>
            <a:ext cx="1619200" cy="211200"/>
          </a:xfrm>
          <a:prstGeom prst="rect">
            <a:avLst/>
          </a:prstGeom>
        </p:spPr>
      </p:pic>
    </p:spTree>
    <p:extLst>
      <p:ext uri="{BB962C8B-B14F-4D97-AF65-F5344CB8AC3E}">
        <p14:creationId xmlns:p14="http://schemas.microsoft.com/office/powerpoint/2010/main" val="4215114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457200" y="274638"/>
            <a:ext cx="8229600" cy="1143000"/>
          </a:xfrm>
        </p:spPr>
        <p:txBody>
          <a:bodyPr>
            <a:normAutofit fontScale="90000"/>
          </a:bodyPr>
          <a:lstStyle/>
          <a:p>
            <a:r>
              <a:rPr lang="en-US" dirty="0"/>
              <a:t>Examples of interesting states with non-Hermitian symmetries</a:t>
            </a:r>
          </a:p>
        </p:txBody>
      </p:sp>
      <p:sp>
        <p:nvSpPr>
          <p:cNvPr id="40" name="Slide Number Placeholder 39"/>
          <p:cNvSpPr>
            <a:spLocks noGrp="1"/>
          </p:cNvSpPr>
          <p:nvPr>
            <p:ph type="sldNum" sz="quarter" idx="12"/>
          </p:nvPr>
        </p:nvSpPr>
        <p:spPr/>
        <p:txBody>
          <a:bodyPr/>
          <a:lstStyle/>
          <a:p>
            <a:fld id="{52153DF3-6A72-4AE0-9D87-630063629155}" type="slidenum">
              <a:rPr lang="en-US" smtClean="0"/>
              <a:t>9</a:t>
            </a:fld>
            <a:endParaRPr lang="en-US"/>
          </a:p>
        </p:txBody>
      </p:sp>
      <p:sp>
        <p:nvSpPr>
          <p:cNvPr id="7" name="TextBox 6">
            <a:extLst>
              <a:ext uri="{FF2B5EF4-FFF2-40B4-BE49-F238E27FC236}">
                <a16:creationId xmlns:a16="http://schemas.microsoft.com/office/drawing/2014/main" id="{F957E4E9-F195-5B68-6A6F-659AFAEE077B}"/>
              </a:ext>
            </a:extLst>
          </p:cNvPr>
          <p:cNvSpPr txBox="1"/>
          <p:nvPr/>
        </p:nvSpPr>
        <p:spPr>
          <a:xfrm>
            <a:off x="685800" y="2133600"/>
            <a:ext cx="5638800" cy="553998"/>
          </a:xfrm>
          <a:prstGeom prst="rect">
            <a:avLst/>
          </a:prstGeom>
          <a:noFill/>
        </p:spPr>
        <p:txBody>
          <a:bodyPr wrap="square" rtlCol="0">
            <a:spAutoFit/>
          </a:bodyPr>
          <a:lstStyle/>
          <a:p>
            <a:r>
              <a:rPr lang="en-US" sz="3000" dirty="0"/>
              <a:t>(1) Linear localization</a:t>
            </a:r>
          </a:p>
        </p:txBody>
      </p:sp>
      <p:sp>
        <p:nvSpPr>
          <p:cNvPr id="8" name="Slide Number Placeholder 3">
            <a:extLst>
              <a:ext uri="{FF2B5EF4-FFF2-40B4-BE49-F238E27FC236}">
                <a16:creationId xmlns:a16="http://schemas.microsoft.com/office/drawing/2014/main" id="{9B8A6504-4EFA-97EB-1352-578D02680B29}"/>
              </a:ext>
            </a:extLst>
          </p:cNvPr>
          <p:cNvSpPr txBox="1">
            <a:spLocks/>
          </p:cNvSpPr>
          <p:nvPr/>
        </p:nvSpPr>
        <p:spPr>
          <a:xfrm>
            <a:off x="6262816" y="7499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2153DF3-6A72-4AE0-9D87-630063629155}" type="slidenum">
              <a:rPr lang="en-US" smtClean="0"/>
              <a:pPr/>
              <a:t>9</a:t>
            </a:fld>
            <a:endParaRPr lang="en-US"/>
          </a:p>
        </p:txBody>
      </p:sp>
      <p:pic>
        <p:nvPicPr>
          <p:cNvPr id="9" name="Picture 8">
            <a:extLst>
              <a:ext uri="{FF2B5EF4-FFF2-40B4-BE49-F238E27FC236}">
                <a16:creationId xmlns:a16="http://schemas.microsoft.com/office/drawing/2014/main" id="{2AD3BDC6-34D8-D126-132D-BB14B48602C7}"/>
              </a:ext>
            </a:extLst>
          </p:cNvPr>
          <p:cNvPicPr>
            <a:picLocks noChangeAspect="1"/>
          </p:cNvPicPr>
          <p:nvPr/>
        </p:nvPicPr>
        <p:blipFill>
          <a:blip r:embed="rId3"/>
          <a:stretch>
            <a:fillRect/>
          </a:stretch>
        </p:blipFill>
        <p:spPr>
          <a:xfrm>
            <a:off x="2071816" y="2895600"/>
            <a:ext cx="4648200" cy="1981200"/>
          </a:xfrm>
          <a:prstGeom prst="rect">
            <a:avLst/>
          </a:prstGeom>
        </p:spPr>
      </p:pic>
      <p:sp>
        <p:nvSpPr>
          <p:cNvPr id="12" name="Rectangle 11">
            <a:extLst>
              <a:ext uri="{FF2B5EF4-FFF2-40B4-BE49-F238E27FC236}">
                <a16:creationId xmlns:a16="http://schemas.microsoft.com/office/drawing/2014/main" id="{5D37A3CD-B62E-B415-F27F-C92F89901C94}"/>
              </a:ext>
            </a:extLst>
          </p:cNvPr>
          <p:cNvSpPr/>
          <p:nvPr/>
        </p:nvSpPr>
        <p:spPr>
          <a:xfrm>
            <a:off x="6872416" y="3609459"/>
            <a:ext cx="1826141" cy="369332"/>
          </a:xfrm>
          <a:prstGeom prst="rect">
            <a:avLst/>
          </a:prstGeom>
        </p:spPr>
        <p:txBody>
          <a:bodyPr wrap="none">
            <a:spAutoFit/>
          </a:bodyPr>
          <a:lstStyle/>
          <a:p>
            <a:r>
              <a:rPr lang="en-US" dirty="0"/>
              <a:t>arXiv:1804.00579</a:t>
            </a:r>
          </a:p>
        </p:txBody>
      </p:sp>
    </p:spTree>
    <p:extLst>
      <p:ext uri="{BB962C8B-B14F-4D97-AF65-F5344CB8AC3E}">
        <p14:creationId xmlns:p14="http://schemas.microsoft.com/office/powerpoint/2010/main" val="42452724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ORIGINALHEIGHT" val="299.25"/>
  <p:tag name="ORIGINALWIDTH" val="882.75"/>
  <p:tag name="LATEXADDIN" val="\documentclass{article}&#10;\usepackage{amsmath}&#10;\pagestyle{empty}&#10;\begin{document}&#10;&#10;\begin{equation}&#10;H = &#10;\begin{pmatrix}&#10;i\gamma &amp; g \\&#10;g &amp; -i\gamma&#10;\end{pmatrix}&#10;\nonumber&#10;\end{equation}&#10;&#10;\end{document}"/>
  <p:tag name="IGUANATEXSIZE" val="28"/>
  <p:tag name="IGUANATEXCURSOR" val="171"/>
  <p:tag name="TRANSPARENCY" val="True"/>
  <p:tag name="FILENAME" val=""/>
  <p:tag name="INPUTTYPE" val="0"/>
  <p:tag name="LATEXENGINEID" val="0"/>
  <p:tag name="TEMPFOLDER" val="c:\temp\"/>
</p:tagLst>
</file>

<file path=ppt/tags/tag10.xml><?xml version="1.0" encoding="utf-8"?>
<p:tagLst xmlns:a="http://schemas.openxmlformats.org/drawingml/2006/main" xmlns:r="http://schemas.openxmlformats.org/officeDocument/2006/relationships" xmlns:p="http://schemas.openxmlformats.org/presentationml/2006/main">
  <p:tag name="ORIGINALHEIGHT" val="123.75"/>
  <p:tag name="ORIGINALWIDTH" val="1548"/>
  <p:tag name="LATEXADDIN" val="\documentclass{article}&#10;\usepackage{amsmath}&#10;\pagestyle{empty}&#10;\begin{document}&#10;&#10;&#10;$[H,PT]=HPT-PTH=0$&#10;&#10;\end{document}"/>
  <p:tag name="IGUANATEXSIZE" val="28"/>
  <p:tag name="IGUANATEXCURSOR" val="94"/>
  <p:tag name="TRANSPARENCY" val="True"/>
  <p:tag name="FILENAME" val=""/>
  <p:tag name="INPUTTYPE" val="0"/>
  <p:tag name="LATEXENGINEID" val="0"/>
  <p:tag name="TEMPFOLDER" val="c:\temp\"/>
</p:tagLst>
</file>

<file path=ppt/tags/tag11.xml><?xml version="1.0" encoding="utf-8"?>
<p:tagLst xmlns:a="http://schemas.openxmlformats.org/drawingml/2006/main" xmlns:r="http://schemas.openxmlformats.org/officeDocument/2006/relationships" xmlns:p="http://schemas.openxmlformats.org/presentationml/2006/main">
  <p:tag name="ORIGINALHEIGHT" val="299.25"/>
  <p:tag name="ORIGINALWIDTH" val="979.5"/>
  <p:tag name="LATEXADDIN" val="\documentclass{article}&#10;\usepackage{amsmath}&#10;\pagestyle{empty}&#10;\begin{document}&#10;&#10;&#10;\begin{equation}&#10;P = &#10;\begin{pmatrix}&#10;0 &amp; 1 \\&#10;1 &amp; 0&#10;\end{pmatrix}&#10;=\sigma_x&#10;\nonumber&#10;\end{equation}&#10;&#10;&#10;\end{document}"/>
  <p:tag name="IGUANATEXSIZE" val="28"/>
  <p:tag name="IGUANATEXCURSOR" val="158"/>
  <p:tag name="TRANSPARENCY" val="True"/>
  <p:tag name="FILENAME" val=""/>
  <p:tag name="INPUTTYPE" val="0"/>
  <p:tag name="LATEXENGINEID" val="0"/>
  <p:tag name="TEMPFOLDER" val="c:\temp\"/>
</p:tagLst>
</file>

<file path=ppt/tags/tag12.xml><?xml version="1.0" encoding="utf-8"?>
<p:tagLst xmlns:a="http://schemas.openxmlformats.org/drawingml/2006/main" xmlns:r="http://schemas.openxmlformats.org/officeDocument/2006/relationships" xmlns:p="http://schemas.openxmlformats.org/presentationml/2006/main">
  <p:tag name="ORIGINALHEIGHT" val="299.25"/>
  <p:tag name="ORIGINALWIDTH" val="882.75"/>
  <p:tag name="LATEXADDIN" val="\documentclass{article}&#10;\usepackage{amsmath}&#10;\pagestyle{empty}&#10;\begin{document}&#10;&#10;\begin{equation}&#10;H = &#10;\begin{pmatrix}&#10;i\gamma &amp; g \\&#10;g &amp; -i\gamma&#10;\end{pmatrix}&#10;\nonumber&#10;\end{equation}&#10;&#10;\end{document}"/>
  <p:tag name="IGUANATEXSIZE" val="28"/>
  <p:tag name="IGUANATEXCURSOR" val="171"/>
  <p:tag name="TRANSPARENCY" val="True"/>
  <p:tag name="FILENAME" val=""/>
  <p:tag name="INPUTTYPE" val="0"/>
  <p:tag name="LATEXENGINEID" val="0"/>
  <p:tag name="TEMPFOLDER" val="c:\temp\"/>
</p:tagLst>
</file>

<file path=ppt/tags/tag13.xml><?xml version="1.0" encoding="utf-8"?>
<p:tagLst xmlns:a="http://schemas.openxmlformats.org/drawingml/2006/main" xmlns:r="http://schemas.openxmlformats.org/officeDocument/2006/relationships" xmlns:p="http://schemas.openxmlformats.org/presentationml/2006/main">
  <p:tag name="OUTPUTDPI" val="1200"/>
  <p:tag name="ORIGINALHEIGHT" val="74.24071"/>
  <p:tag name="ORIGINALWIDTH" val="569.1788"/>
  <p:tag name="OUTPUTTYPE" val="PNG"/>
  <p:tag name="IGUANATEXVERSION" val="160"/>
  <p:tag name="LATEXADDIN" val="\documentclass{article}&#10;\usepackage{amsmath}&#10;\pagestyle{empty}&#10;\begin{document}&#10;&#10;&#10;$\omega_n=-\omega_m$ &#10;&#10;\end{document}"/>
  <p:tag name="IGUANATEXSIZE" val="28"/>
  <p:tag name="IGUANATEXCURSOR" val="101"/>
  <p:tag name="TRANSPARENCY" val="True"/>
  <p:tag name="LATEXENGINEID" val="0"/>
  <p:tag name="TEMPFOLDER" val="d:\iguanaTex\"/>
  <p:tag name="LATEXFORMHEIGHT" val="312"/>
  <p:tag name="LATEXFORMWIDTH" val="384"/>
  <p:tag name="LATEXFORMWRAP" val="True"/>
  <p:tag name="BITMAPVECTOR" val="0"/>
</p:tagLst>
</file>

<file path=ppt/tags/tag14.xml><?xml version="1.0" encoding="utf-8"?>
<p:tagLst xmlns:a="http://schemas.openxmlformats.org/drawingml/2006/main" xmlns:r="http://schemas.openxmlformats.org/officeDocument/2006/relationships" xmlns:p="http://schemas.openxmlformats.org/presentationml/2006/main">
  <p:tag name="ORIGINALHEIGHT" val="124.5"/>
  <p:tag name="ORIGINALWIDTH" val="595.5"/>
  <p:tag name="LATEXADDIN" val="\documentclass{article}&#10;\usepackage{amsmath}&#10;\pagestyle{empty}&#10;\begin{document}&#10;&#10;&#10;$\{H,\Pi\}=0$&#10;&#10;\end{document}"/>
  <p:tag name="IGUANATEXSIZE" val="28"/>
  <p:tag name="IGUANATEXCURSOR" val="90"/>
  <p:tag name="TRANSPARENCY" val="True"/>
  <p:tag name="FILENAME" val=""/>
  <p:tag name="INPUTTYPE" val="0"/>
  <p:tag name="LATEXENGINEID" val="0"/>
  <p:tag name="TEMPFOLDER" val="c:\temp\"/>
</p:tagLst>
</file>

<file path=ppt/tags/tag15.xml><?xml version="1.0" encoding="utf-8"?>
<p:tagLst xmlns:a="http://schemas.openxmlformats.org/drawingml/2006/main" xmlns:r="http://schemas.openxmlformats.org/officeDocument/2006/relationships" xmlns:p="http://schemas.openxmlformats.org/presentationml/2006/main">
  <p:tag name="ORIGINALHEIGHT" val="299.25"/>
  <p:tag name="ORIGINALWIDTH" val="1930.5"/>
  <p:tag name="LATEXADDIN" val="\documentclass{article}&#10;\usepackage{amsmath}&#10;\pagestyle{empty}&#10;\begin{document}&#10;&#10;&#10;\begin{equation}&#10;\Pi =&#10;(PT)(CT)&#10;=-i\sigma_y= &#10;\begin{pmatrix}&#10;0 &amp; -1 \\&#10;1 &amp; 0&#10;\end{pmatrix}&#10;\nonumber&#10;\end{equation}&#10;&#10;&#10;\end{document}"/>
  <p:tag name="IGUANATEXSIZE" val="28"/>
  <p:tag name="IGUANATEXCURSOR" val="174"/>
  <p:tag name="TRANSPARENCY" val="True"/>
  <p:tag name="FILENAME" val=""/>
  <p:tag name="INPUTTYPE" val="0"/>
  <p:tag name="LATEXENGINEID" val="0"/>
  <p:tag name="TEMPFOLDER" val="c:\temp\"/>
</p:tagLst>
</file>

<file path=ppt/tags/tag16.xml><?xml version="1.0" encoding="utf-8"?>
<p:tagLst xmlns:a="http://schemas.openxmlformats.org/drawingml/2006/main" xmlns:r="http://schemas.openxmlformats.org/officeDocument/2006/relationships" xmlns:p="http://schemas.openxmlformats.org/presentationml/2006/main">
  <p:tag name="ORIGINALHEIGHT" val="95.25"/>
  <p:tag name="ORIGINALWIDTH" val="342"/>
  <p:tag name="LATEXADDIN" val="\documentclass{article}&#10;\usepackage{amsmath}&#10;\pagestyle{empty}&#10;\begin{document}&#10;&#10;&#10;$t=2t'$&#10;&#10;\end{document}"/>
  <p:tag name="IGUANATEXSIZE" val="28"/>
  <p:tag name="IGUANATEXCURSOR" val="88"/>
  <p:tag name="TRANSPARENCY" val="True"/>
  <p:tag name="FILENAME" val=""/>
  <p:tag name="INPUTTYPE" val="0"/>
  <p:tag name="LATEXENGINEID" val="0"/>
  <p:tag name="TEMPFOLDER" val="c:\temp\"/>
</p:tagLst>
</file>

<file path=ppt/tags/tag17.xml><?xml version="1.0" encoding="utf-8"?>
<p:tagLst xmlns:a="http://schemas.openxmlformats.org/drawingml/2006/main" xmlns:r="http://schemas.openxmlformats.org/officeDocument/2006/relationships" xmlns:p="http://schemas.openxmlformats.org/presentationml/2006/main">
  <p:tag name="ORIGINALHEIGHT" val="124.5"/>
  <p:tag name="ORIGINALWIDTH" val="407.25"/>
  <p:tag name="LATEXADDIN" val="\documentclass{article}&#10;\usepackage{amsmath}&#10;\pagestyle{empty}&#10;\begin{document}&#10;&#10;&#10;$t=t'/2$&#10;&#10;\end{document}"/>
  <p:tag name="IGUANATEXSIZE" val="28"/>
  <p:tag name="IGUANATEXCURSOR" val="89"/>
  <p:tag name="TRANSPARENCY" val="True"/>
  <p:tag name="FILENAME" val=""/>
  <p:tag name="INPUTTYPE" val="0"/>
  <p:tag name="LATEXENGINEID" val="0"/>
  <p:tag name="TEMPFOLDER" val="c:\temp\"/>
</p:tagLst>
</file>

<file path=ppt/tags/tag18.xml><?xml version="1.0" encoding="utf-8"?>
<p:tagLst xmlns:a="http://schemas.openxmlformats.org/drawingml/2006/main" xmlns:r="http://schemas.openxmlformats.org/officeDocument/2006/relationships" xmlns:p="http://schemas.openxmlformats.org/presentationml/2006/main">
  <p:tag name="OUTPUTDPI" val="1200"/>
  <p:tag name="ORIGINALHEIGHT" val="304.462"/>
  <p:tag name="ORIGINALWIDTH" val="946.3817"/>
  <p:tag name="OUTPUTTYPE" val="PNG"/>
  <p:tag name="IGUANATEXVERSION" val="160"/>
  <p:tag name="LATEXADDIN" val="\documentclass{article}&#10;\usepackage{amsmath}&#10;\pagestyle{empty}&#10;\begin{document}&#10;&#10;&#10;\begin{equation}&#10;\text{IPR} = \frac{(\Sigma_i |\Psi_i|^2 )^2}{\Sigma_i | \Psi_i|^4} \nonumber&#10;\end{equation}&#10;&#10;\end{document}"/>
  <p:tag name="IGUANATEXSIZE" val="24"/>
  <p:tag name="IGUANATEXCURSOR" val="175"/>
  <p:tag name="TRANSPARENCY" val="True"/>
  <p:tag name="LATEXENGINEID" val="0"/>
  <p:tag name="TEMPFOLDER" val="d:\iguanaTex\"/>
  <p:tag name="LATEXFORMHEIGHT" val="312"/>
  <p:tag name="LATEXFORMWIDTH" val="384"/>
  <p:tag name="LATEXFORMWRAP" val="True"/>
  <p:tag name="BITMAPVECTOR" val="0"/>
</p:tagLst>
</file>

<file path=ppt/tags/tag19.xml><?xml version="1.0" encoding="utf-8"?>
<p:tagLst xmlns:a="http://schemas.openxmlformats.org/drawingml/2006/main" xmlns:r="http://schemas.openxmlformats.org/officeDocument/2006/relationships" xmlns:p="http://schemas.openxmlformats.org/presentationml/2006/main">
  <p:tag name="OUTPUTDPI" val="1200"/>
  <p:tag name="ORIGINALHEIGHT" val="125.2343"/>
  <p:tag name="ORIGINALWIDTH" val="1718.785"/>
  <p:tag name="OUTPUTTYPE" val="PNG"/>
  <p:tag name="IGUANATEXVERSION" val="160"/>
  <p:tag name="LATEXADDIN" val="\documentclass{article}&#10;\usepackage{amsmath}&#10;\pagestyle{empty}&#10;\begin{document}&#10;&#10;&#10;$\Psi = c_0|0\rangle+c_1|1\rangle+c_2|2\rangle+c_3|3\rangle$&#10;&#10;\end{document}"/>
  <p:tag name="IGUANATEXSIZE" val="24"/>
  <p:tag name="IGUANATEXCURSOR" val="120"/>
  <p:tag name="TRANSPARENCY" val="True"/>
  <p:tag name="LATEXENGINEID" val="0"/>
  <p:tag name="TEMPFOLDER" val="d:\iguanaTex\"/>
  <p:tag name="LATEXFORMHEIGHT" val="312"/>
  <p:tag name="LATEXFORMWIDTH" val="384"/>
  <p:tag name="LATEXFORMWRAP" val="True"/>
  <p:tag name="BITMAPVECTOR" val="0"/>
</p:tagLst>
</file>

<file path=ppt/tags/tag2.xml><?xml version="1.0" encoding="utf-8"?>
<p:tagLst xmlns:a="http://schemas.openxmlformats.org/drawingml/2006/main" xmlns:r="http://schemas.openxmlformats.org/officeDocument/2006/relationships" xmlns:p="http://schemas.openxmlformats.org/presentationml/2006/main">
  <p:tag name="ORIGINALHEIGHT" val="299.25"/>
  <p:tag name="ORIGINALWIDTH" val="882.75"/>
  <p:tag name="LATEXADDIN" val="\documentclass{article}&#10;\usepackage{amsmath}&#10;\pagestyle{empty}&#10;\begin{document}&#10;&#10;\begin{equation}&#10;H = &#10;\begin{pmatrix}&#10;i\gamma &amp; g \\&#10;g &amp; -i\gamma&#10;\end{pmatrix}&#10;\nonumber&#10;\end{equation}&#10;&#10;\end{document}"/>
  <p:tag name="IGUANATEXSIZE" val="28"/>
  <p:tag name="IGUANATEXCURSOR" val="171"/>
  <p:tag name="TRANSPARENCY" val="True"/>
  <p:tag name="FILENAME" val=""/>
  <p:tag name="INPUTTYPE" val="0"/>
  <p:tag name="LATEXENGINEID" val="0"/>
  <p:tag name="TEMPFOLDER" val="c:\temp\"/>
</p:tagLst>
</file>

<file path=ppt/tags/tag20.xml><?xml version="1.0" encoding="utf-8"?>
<p:tagLst xmlns:a="http://schemas.openxmlformats.org/drawingml/2006/main" xmlns:r="http://schemas.openxmlformats.org/officeDocument/2006/relationships" xmlns:p="http://schemas.openxmlformats.org/presentationml/2006/main">
  <p:tag name="ORIGINALHEIGHT" val="138"/>
  <p:tag name="ORIGINALWIDTH" val="804"/>
  <p:tag name="LATEXADDIN" val="\documentclass{article}&#10;\usepackage{amsmath}&#10;\pagestyle{empty}&#10;\begin{document}&#10;&#10;&#10;$\{\gamma^\mu,\gamma^{\nu\neq\mu}\}=0$&#10;&#10;\end{document}"/>
  <p:tag name="IGUANATEXSIZE" val="28"/>
  <p:tag name="IGUANATEXCURSOR" val="115"/>
  <p:tag name="TRANSPARENCY" val="True"/>
  <p:tag name="FILENAME" val=""/>
  <p:tag name="INPUTTYPE" val="0"/>
  <p:tag name="LATEXENGINEID" val="0"/>
  <p:tag name="TEMPFOLDER" val="c:\temp\"/>
</p:tagLst>
</file>

<file path=ppt/tags/tag21.xml><?xml version="1.0" encoding="utf-8"?>
<p:tagLst xmlns:a="http://schemas.openxmlformats.org/drawingml/2006/main" xmlns:r="http://schemas.openxmlformats.org/officeDocument/2006/relationships" xmlns:p="http://schemas.openxmlformats.org/presentationml/2006/main">
  <p:tag name="ORIGINALHEIGHT" val="299.25"/>
  <p:tag name="ORIGINALWIDTH" val="795"/>
  <p:tag name="LATEXADDIN" val="\documentclass{article}&#10;\usepackage{amsmath}&#10;\pagestyle{empty}&#10;\begin{document}&#10;&#10;\begin{equation}&#10;\gamma^5 = &#10;\begin{pmatrix}&#10;0 &amp; I_2 \\&#10;I_2 &amp; 0&#10;\end{pmatrix}&#10;\nonumber&#10;\end{equation}&#10;&#10;\end{document}"/>
  <p:tag name="IGUANATEXSIZE" val="28"/>
  <p:tag name="IGUANATEXCURSOR" val="140"/>
  <p:tag name="TRANSPARENCY" val="True"/>
  <p:tag name="FILENAME" val=""/>
  <p:tag name="INPUTTYPE" val="0"/>
  <p:tag name="LATEXENGINEID" val="0"/>
  <p:tag name="TEMPFOLDER" val="c:\temp\"/>
</p:tagLst>
</file>

<file path=ppt/tags/tag22.xml><?xml version="1.0" encoding="utf-8"?>
<p:tagLst xmlns:a="http://schemas.openxmlformats.org/drawingml/2006/main" xmlns:r="http://schemas.openxmlformats.org/officeDocument/2006/relationships" xmlns:p="http://schemas.openxmlformats.org/presentationml/2006/main">
  <p:tag name="ORIGINALHEIGHT" val="135.75"/>
  <p:tag name="ORIGINALWIDTH" val="1773.75"/>
  <p:tag name="LATEXADDIN" val="\documentclass{article}&#10;\usepackage{amsmath}&#10;\pagestyle{empty}&#10;\begin{document}&#10;&#10;&#10;$\{\gamma^j\gamma^k,\gamma^l\}=0\;\;(j\neq k,\,l=j\, \text{or}\, k )$&#10;&#10;\end{document}"/>
  <p:tag name="IGUANATEXSIZE" val="28"/>
  <p:tag name="IGUANATEXCURSOR" val="146"/>
  <p:tag name="TRANSPARENCY" val="True"/>
  <p:tag name="FILENAME" val=""/>
  <p:tag name="INPUTTYPE" val="0"/>
  <p:tag name="LATEXENGINEID" val="0"/>
  <p:tag name="TEMPFOLDER" val="c:\temp\"/>
</p:tagLst>
</file>

<file path=ppt/tags/tag23.xml><?xml version="1.0" encoding="utf-8"?>
<p:tagLst xmlns:a="http://schemas.openxmlformats.org/drawingml/2006/main" xmlns:r="http://schemas.openxmlformats.org/officeDocument/2006/relationships" xmlns:p="http://schemas.openxmlformats.org/presentationml/2006/main">
  <p:tag name="ORIGINALHEIGHT" val="299.25"/>
  <p:tag name="ORIGINALWIDTH" val="891.75"/>
  <p:tag name="LATEXADDIN" val="\documentclass{article}&#10;\usepackage{amsmath}&#10;\pagestyle{empty}&#10;\begin{document}&#10;&#10;\begin{equation}&#10;\gamma^0 = &#10;\begin{pmatrix}&#10;I_2 &amp; 0 \\&#10;0 &amp; -I_2&#10;\end{pmatrix}&#10;\nonumber&#10;\end{equation}&#10;&#10;\end{document}"/>
  <p:tag name="IGUANATEXSIZE" val="28"/>
  <p:tag name="IGUANATEXCURSOR" val="81"/>
  <p:tag name="TRANSPARENCY" val="True"/>
  <p:tag name="FILENAME" val=""/>
  <p:tag name="INPUTTYPE" val="0"/>
  <p:tag name="LATEXENGINEID" val="0"/>
  <p:tag name="TEMPFOLDER" val="c:\temp\"/>
</p:tagLst>
</file>

<file path=ppt/tags/tag24.xml><?xml version="1.0" encoding="utf-8"?>
<p:tagLst xmlns:a="http://schemas.openxmlformats.org/drawingml/2006/main" xmlns:r="http://schemas.openxmlformats.org/officeDocument/2006/relationships" xmlns:p="http://schemas.openxmlformats.org/presentationml/2006/main">
  <p:tag name="ORIGINALHEIGHT" val="299.25"/>
  <p:tag name="ORIGINALWIDTH" val="1601.25"/>
  <p:tag name="LATEXADDIN" val="\documentclass{article}&#10;\usepackage{amsmath}&#10;\pagestyle{empty}&#10;\begin{document}&#10;&#10;&#10;\begin{equation}&#10;\gamma^j = &#10;\begin{pmatrix}&#10;0 &amp; \sigma_j \\&#10;-\sigma_j &amp; 0&#10;\end{pmatrix}&#10;\;(j=1,2,3)&#10;\nonumber&#10;\end{equation}&#10;&#10;&#10;\end{document}"/>
  <p:tag name="IGUANATEXSIZE" val="28"/>
  <p:tag name="IGUANATEXCURSOR" val="181"/>
  <p:tag name="TRANSPARENCY" val="True"/>
  <p:tag name="FILENAME" val=""/>
  <p:tag name="INPUTTYPE" val="0"/>
  <p:tag name="LATEXENGINEID" val="0"/>
  <p:tag name="TEMPFOLDER" val="c:\temp\"/>
</p:tagLst>
</file>

<file path=ppt/tags/tag3.xml><?xml version="1.0" encoding="utf-8"?>
<p:tagLst xmlns:a="http://schemas.openxmlformats.org/drawingml/2006/main" xmlns:r="http://schemas.openxmlformats.org/officeDocument/2006/relationships" xmlns:p="http://schemas.openxmlformats.org/presentationml/2006/main">
  <p:tag name="ORIGINALHEIGHT" val="123.75"/>
  <p:tag name="ORIGINALWIDTH" val="1548"/>
  <p:tag name="LATEXADDIN" val="\documentclass{article}&#10;\usepackage{amsmath}&#10;\pagestyle{empty}&#10;\begin{document}&#10;&#10;&#10;$[H,PT]=HPT-PTH=0$&#10;&#10;\end{document}"/>
  <p:tag name="IGUANATEXSIZE" val="28"/>
  <p:tag name="IGUANATEXCURSOR" val="94"/>
  <p:tag name="TRANSPARENCY" val="True"/>
  <p:tag name="FILENAME" val=""/>
  <p:tag name="INPUTTYPE" val="0"/>
  <p:tag name="LATEXENGINEID" val="0"/>
  <p:tag name="TEMPFOLDER" val="c:\temp\"/>
</p:tagLst>
</file>

<file path=ppt/tags/tag4.xml><?xml version="1.0" encoding="utf-8"?>
<p:tagLst xmlns:a="http://schemas.openxmlformats.org/drawingml/2006/main" xmlns:r="http://schemas.openxmlformats.org/officeDocument/2006/relationships" xmlns:p="http://schemas.openxmlformats.org/presentationml/2006/main">
  <p:tag name="ORIGINALHEIGHT" val="299.25"/>
  <p:tag name="ORIGINALWIDTH" val="979.5"/>
  <p:tag name="LATEXADDIN" val="\documentclass{article}&#10;\usepackage{amsmath}&#10;\pagestyle{empty}&#10;\begin{document}&#10;&#10;&#10;\begin{equation}&#10;P = &#10;\begin{pmatrix}&#10;0 &amp; 1 \\&#10;1 &amp; 0&#10;\end{pmatrix}&#10;=\sigma_x&#10;\nonumber&#10;\end{equation}&#10;&#10;&#10;\end{document}"/>
  <p:tag name="IGUANATEXSIZE" val="28"/>
  <p:tag name="IGUANATEXCURSOR" val="158"/>
  <p:tag name="TRANSPARENCY" val="True"/>
  <p:tag name="FILENAME" val=""/>
  <p:tag name="INPUTTYPE" val="0"/>
  <p:tag name="LATEXENGINEID" val="0"/>
  <p:tag name="TEMPFOLDER" val="c:\temp\"/>
</p:tagLst>
</file>

<file path=ppt/tags/tag5.xml><?xml version="1.0" encoding="utf-8"?>
<p:tagLst xmlns:a="http://schemas.openxmlformats.org/drawingml/2006/main" xmlns:r="http://schemas.openxmlformats.org/officeDocument/2006/relationships" xmlns:p="http://schemas.openxmlformats.org/presentationml/2006/main">
  <p:tag name="ORIGINALHEIGHT" val="299.25"/>
  <p:tag name="ORIGINALWIDTH" val="882.75"/>
  <p:tag name="LATEXADDIN" val="\documentclass{article}&#10;\usepackage{amsmath}&#10;\pagestyle{empty}&#10;\begin{document}&#10;&#10;\begin{equation}&#10;H = &#10;\begin{pmatrix}&#10;i\gamma &amp; g \\&#10;g &amp; -i\gamma&#10;\end{pmatrix}&#10;\nonumber&#10;\end{equation}&#10;&#10;\end{document}"/>
  <p:tag name="IGUANATEXSIZE" val="28"/>
  <p:tag name="IGUANATEXCURSOR" val="171"/>
  <p:tag name="TRANSPARENCY" val="True"/>
  <p:tag name="FILENAME" val=""/>
  <p:tag name="INPUTTYPE" val="0"/>
  <p:tag name="LATEXENGINEID" val="0"/>
  <p:tag name="TEMPFOLDER" val="c:\temp\"/>
</p:tagLst>
</file>

<file path=ppt/tags/tag6.xml><?xml version="1.0" encoding="utf-8"?>
<p:tagLst xmlns:a="http://schemas.openxmlformats.org/drawingml/2006/main" xmlns:r="http://schemas.openxmlformats.org/officeDocument/2006/relationships" xmlns:p="http://schemas.openxmlformats.org/presentationml/2006/main">
  <p:tag name="ORIGINALHEIGHT" val="124.5"/>
  <p:tag name="ORIGINALWIDTH" val="1611"/>
  <p:tag name="LATEXADDIN" val="\documentclass{article}&#10;\usepackage{amsmath}&#10;\pagestyle{empty}&#10;\begin{document}&#10;&#10;&#10;$\{H,CT\}=HCT+CTH=0$&#10;&#10;\end{document}"/>
  <p:tag name="IGUANATEXSIZE" val="28"/>
  <p:tag name="IGUANATEXCURSOR" val="100"/>
  <p:tag name="TRANSPARENCY" val="True"/>
  <p:tag name="FILENAME" val=""/>
  <p:tag name="INPUTTYPE" val="0"/>
  <p:tag name="LATEXENGINEID" val="0"/>
  <p:tag name="TEMPFOLDER" val="c:\temp\"/>
</p:tagLst>
</file>

<file path=ppt/tags/tag7.xml><?xml version="1.0" encoding="utf-8"?>
<p:tagLst xmlns:a="http://schemas.openxmlformats.org/drawingml/2006/main" xmlns:r="http://schemas.openxmlformats.org/officeDocument/2006/relationships" xmlns:p="http://schemas.openxmlformats.org/presentationml/2006/main">
  <p:tag name="ORIGINALHEIGHT" val="299.25"/>
  <p:tag name="ORIGINALWIDTH" val="1069.5"/>
  <p:tag name="LATEXADDIN" val="\documentclass{article}&#10;\usepackage{amsmath}&#10;\pagestyle{empty}&#10;\begin{document}&#10;&#10;&#10;\begin{equation}&#10;C = &#10;\begin{pmatrix}&#10;1 &amp; 0 \\&#10;0 &amp; -1&#10;\end{pmatrix}&#10;=\sigma_z&#10;\nonumber&#10;\end{equation}&#10;&#10;&#10;\end{document}"/>
  <p:tag name="IGUANATEXSIZE" val="28"/>
  <p:tag name="IGUANATEXCURSOR" val="159"/>
  <p:tag name="TRANSPARENCY" val="True"/>
  <p:tag name="FILENAME" val=""/>
  <p:tag name="INPUTTYPE" val="0"/>
  <p:tag name="LATEXENGINEID" val="0"/>
  <p:tag name="TEMPFOLDER" val="c:\temp\"/>
</p:tagLst>
</file>

<file path=ppt/tags/tag8.xml><?xml version="1.0" encoding="utf-8"?>
<p:tagLst xmlns:a="http://schemas.openxmlformats.org/drawingml/2006/main" xmlns:r="http://schemas.openxmlformats.org/officeDocument/2006/relationships" xmlns:p="http://schemas.openxmlformats.org/presentationml/2006/main">
  <p:tag name="ORIGINALHEIGHT" val="117"/>
  <p:tag name="ORIGINALWIDTH" val="569.25"/>
  <p:tag name="LATEXADDIN" val="\documentclass{article}&#10;\usepackage{amsmath}&#10;\pagestyle{empty}&#10;\begin{document}&#10;&#10;&#10;$\omega_n=-\omega_m^*$ &#10;&#10;\end{document}"/>
  <p:tag name="IGUANATEXSIZE" val="28"/>
  <p:tag name="IGUANATEXCURSOR" val="103"/>
  <p:tag name="TRANSPARENCY" val="True"/>
  <p:tag name="FILENAME" val=""/>
  <p:tag name="INPUTTYPE" val="0"/>
  <p:tag name="LATEXENGINEID" val="0"/>
  <p:tag name="TEMPFOLDER" val="c:\temp\"/>
</p:tagLst>
</file>

<file path=ppt/tags/tag9.xml><?xml version="1.0" encoding="utf-8"?>
<p:tagLst xmlns:a="http://schemas.openxmlformats.org/drawingml/2006/main" xmlns:r="http://schemas.openxmlformats.org/officeDocument/2006/relationships" xmlns:p="http://schemas.openxmlformats.org/presentationml/2006/main">
  <p:tag name="ORIGINALHEIGHT" val="123.75"/>
  <p:tag name="ORIGINALWIDTH" val="1167.75"/>
  <p:tag name="LATEXADDIN" val="\documentclass{article}&#10;\usepackage{amsmath}&#10;\pagestyle{empty}&#10;\begin{document}&#10;&#10;&#10;$n = m\,\rightarrow\,\text{Re}[\omega_n]=0$ &#10;&#10;\end{document}"/>
  <p:tag name="IGUANATEXSIZE" val="28"/>
  <p:tag name="IGUANATEXCURSOR" val="122"/>
  <p:tag name="TRANSPARENCY" val="True"/>
  <p:tag name="FILENAME" val=""/>
  <p:tag name="INPUTTYPE" val="0"/>
  <p:tag name="LATEXENGINEID" val="0"/>
  <p:tag name="TEMPFOLDER" val="c:\temp\"/>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34256</TotalTime>
  <Words>2949</Words>
  <Application>Microsoft Office PowerPoint</Application>
  <PresentationFormat>On-screen Show (4:3)</PresentationFormat>
  <Paragraphs>373</Paragraphs>
  <Slides>41</Slides>
  <Notes>34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41</vt:i4>
      </vt:variant>
    </vt:vector>
  </HeadingPairs>
  <TitlesOfParts>
    <vt:vector size="46" baseType="lpstr">
      <vt:lpstr>Arial</vt:lpstr>
      <vt:lpstr>Calibri</vt:lpstr>
      <vt:lpstr>Cambria Math</vt:lpstr>
      <vt:lpstr>Times New Roman</vt:lpstr>
      <vt:lpstr>Office Theme</vt:lpstr>
      <vt:lpstr>First-principle control of novel photonic resonances</vt:lpstr>
      <vt:lpstr>PowerPoint Presentation</vt:lpstr>
      <vt:lpstr>Outline</vt:lpstr>
      <vt:lpstr>Outline</vt:lpstr>
      <vt:lpstr>Non-Hermitian symmetries</vt:lpstr>
      <vt:lpstr>Non-Hermitian symmetries</vt:lpstr>
      <vt:lpstr>Non-Hermitian symmetries</vt:lpstr>
      <vt:lpstr>Non-Hermitian symmetries</vt:lpstr>
      <vt:lpstr>Examples of interesting states with non-Hermitian symmetries</vt:lpstr>
      <vt:lpstr>Examples of interesting states with non-Hermitian symmetries</vt:lpstr>
      <vt:lpstr>Examples of interesting states with non-Hermitian symmetries</vt:lpstr>
      <vt:lpstr>Examples of interesting states with non-Hermitian symmetries</vt:lpstr>
      <vt:lpstr>Examples of interesting states with non-Hermitian symmetries</vt:lpstr>
      <vt:lpstr>Examples of interesting states with non-Hermitian symmetries</vt:lpstr>
      <vt:lpstr>Examples of interesting states with non-Hermitian symmetries</vt:lpstr>
      <vt:lpstr>Examples of interesting states with non-Hermitian symmetries</vt:lpstr>
      <vt:lpstr>Examples of interesting states with non-Hermitian symmetries</vt:lpstr>
      <vt:lpstr>Examples of interesting states with non-Hermitian symmetries</vt:lpstr>
      <vt:lpstr>Examples of interesting states with non-Hermitian symmetries</vt:lpstr>
      <vt:lpstr>Examples of interesting states with non-Hermitian symmetries</vt:lpstr>
      <vt:lpstr>Examples of interesting states with non-Hermitian symmetries</vt:lpstr>
      <vt:lpstr>Examples of interesting states with non-Hermitian symmetries</vt:lpstr>
      <vt:lpstr>Examples of interesting states with non-Hermitian symmetries</vt:lpstr>
      <vt:lpstr>Localized zero mode with a linear tail</vt:lpstr>
      <vt:lpstr>Examples of interesting states with non-Hermitian symmetries</vt:lpstr>
      <vt:lpstr>Examples of interesting states with non-Hermitian symmetries</vt:lpstr>
      <vt:lpstr>Examples of interesting states with non-Hermitian symmetries</vt:lpstr>
      <vt:lpstr>Examples of interesting states with non-Hermitian symmetries</vt:lpstr>
      <vt:lpstr>Examples of interesting states with non-Hermitian symmetries</vt:lpstr>
      <vt:lpstr>Examples of interesting states with non-Hermitian symmetries</vt:lpstr>
      <vt:lpstr>Examples of interesting states with non-Hermitian symmetries</vt:lpstr>
      <vt:lpstr>Outline</vt:lpstr>
      <vt:lpstr>Active Photonic Resonances</vt:lpstr>
      <vt:lpstr>Active Photonic Resonances</vt:lpstr>
      <vt:lpstr>Active Photonic Resonances</vt:lpstr>
      <vt:lpstr>Active Photonic Resonances</vt:lpstr>
      <vt:lpstr>Active Photonic Resonances</vt:lpstr>
      <vt:lpstr>Active Photonic Resonances</vt:lpstr>
      <vt:lpstr>Active Photonic Resonances</vt:lpstr>
      <vt:lpstr>Active Photonic Resonances</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Lasers and Anti-lasers in Complex Photonic Media</dc:title>
  <dc:creator>li</dc:creator>
  <cp:lastModifiedBy>Li Ge</cp:lastModifiedBy>
  <cp:revision>1068</cp:revision>
  <cp:lastPrinted>2013-05-16T03:23:04Z</cp:lastPrinted>
  <dcterms:created xsi:type="dcterms:W3CDTF">2013-05-12T13:40:07Z</dcterms:created>
  <dcterms:modified xsi:type="dcterms:W3CDTF">2022-09-09T08:19:52Z</dcterms:modified>
</cp:coreProperties>
</file>