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43" r:id="rId1"/>
  </p:sldMasterIdLst>
  <p:notesMasterIdLst>
    <p:notesMasterId r:id="rId27"/>
  </p:notesMasterIdLst>
  <p:sldIdLst>
    <p:sldId id="256" r:id="rId2"/>
    <p:sldId id="264" r:id="rId3"/>
    <p:sldId id="274" r:id="rId4"/>
    <p:sldId id="270" r:id="rId5"/>
    <p:sldId id="272" r:id="rId6"/>
    <p:sldId id="275" r:id="rId7"/>
    <p:sldId id="271" r:id="rId8"/>
    <p:sldId id="268" r:id="rId9"/>
    <p:sldId id="269" r:id="rId10"/>
    <p:sldId id="282" r:id="rId11"/>
    <p:sldId id="262" r:id="rId12"/>
    <p:sldId id="259" r:id="rId13"/>
    <p:sldId id="257" r:id="rId14"/>
    <p:sldId id="261" r:id="rId15"/>
    <p:sldId id="267" r:id="rId16"/>
    <p:sldId id="266" r:id="rId17"/>
    <p:sldId id="265" r:id="rId18"/>
    <p:sldId id="284" r:id="rId19"/>
    <p:sldId id="278" r:id="rId20"/>
    <p:sldId id="277" r:id="rId21"/>
    <p:sldId id="279" r:id="rId22"/>
    <p:sldId id="280" r:id="rId23"/>
    <p:sldId id="281" r:id="rId24"/>
    <p:sldId id="283" r:id="rId25"/>
    <p:sldId id="258"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73FCFF"/>
    <a:srgbClr val="75E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08" autoAdjust="0"/>
    <p:restoredTop sz="94660"/>
  </p:normalViewPr>
  <p:slideViewPr>
    <p:cSldViewPr>
      <p:cViewPr varScale="1">
        <p:scale>
          <a:sx n="81" d="100"/>
          <a:sy n="81" d="100"/>
        </p:scale>
        <p:origin x="10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90928A-8360-4892-AC2B-F44630D72B40}" type="datetimeFigureOut">
              <a:rPr lang="ru-RU" smtClean="0"/>
              <a:t>07.09.2022</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A17EC7-7C2F-4B6E-B682-07307F00A8BC}" type="slidenum">
              <a:rPr lang="ru-RU" smtClean="0"/>
              <a:t>‹#›</a:t>
            </a:fld>
            <a:endParaRPr lang="ru-RU"/>
          </a:p>
        </p:txBody>
      </p:sp>
    </p:spTree>
    <p:extLst>
      <p:ext uri="{BB962C8B-B14F-4D97-AF65-F5344CB8AC3E}">
        <p14:creationId xmlns:p14="http://schemas.microsoft.com/office/powerpoint/2010/main" val="46300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08799A8-462C-4AA6-B6C5-5CF2D25D6D61}" type="datetime1">
              <a:rPr lang="ru-RU" smtClean="0"/>
              <a:t>07.09.2022</a:t>
            </a:fld>
            <a:endParaRPr lang="ru-RU"/>
          </a:p>
        </p:txBody>
      </p:sp>
      <p:sp>
        <p:nvSpPr>
          <p:cNvPr id="5" name="Footer Placeholder 4"/>
          <p:cNvSpPr>
            <a:spLocks noGrp="1"/>
          </p:cNvSpPr>
          <p:nvPr>
            <p:ph type="ftr" sz="quarter" idx="11"/>
          </p:nvPr>
        </p:nvSpPr>
        <p:spPr/>
        <p:txBody>
          <a:bodyPr/>
          <a:lstStyle/>
          <a:p>
            <a:r>
              <a:rPr lang="en-US"/>
              <a:t>IPR of NAS of RA/ LP 2022</a:t>
            </a:r>
            <a:endParaRPr lang="ru-RU"/>
          </a:p>
        </p:txBody>
      </p:sp>
      <p:sp>
        <p:nvSpPr>
          <p:cNvPr id="6" name="Slide Number Placeholder 5"/>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3918423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695C8A-70E0-4E63-ABC6-A51A5943E19A}" type="datetime1">
              <a:rPr lang="ru-RU" smtClean="0"/>
              <a:t>07.09.2022</a:t>
            </a:fld>
            <a:endParaRPr lang="ru-RU"/>
          </a:p>
        </p:txBody>
      </p:sp>
      <p:sp>
        <p:nvSpPr>
          <p:cNvPr id="6" name="Footer Placeholder 5"/>
          <p:cNvSpPr>
            <a:spLocks noGrp="1"/>
          </p:cNvSpPr>
          <p:nvPr>
            <p:ph type="ftr" sz="quarter" idx="11"/>
          </p:nvPr>
        </p:nvSpPr>
        <p:spPr/>
        <p:txBody>
          <a:bodyPr/>
          <a:lstStyle/>
          <a:p>
            <a:r>
              <a:rPr lang="en-US"/>
              <a:t>IPR of NAS of RA/ LP 2022</a:t>
            </a:r>
            <a:endParaRPr lang="ru-RU"/>
          </a:p>
        </p:txBody>
      </p:sp>
      <p:sp>
        <p:nvSpPr>
          <p:cNvPr id="7" name="Slide Number Placeholder 6"/>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925673494"/>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695C8A-70E0-4E63-ABC6-A51A5943E19A}" type="datetime1">
              <a:rPr lang="ru-RU" smtClean="0"/>
              <a:t>07.09.2022</a:t>
            </a:fld>
            <a:endParaRPr lang="ru-RU"/>
          </a:p>
        </p:txBody>
      </p:sp>
      <p:sp>
        <p:nvSpPr>
          <p:cNvPr id="6" name="Footer Placeholder 5"/>
          <p:cNvSpPr>
            <a:spLocks noGrp="1"/>
          </p:cNvSpPr>
          <p:nvPr>
            <p:ph type="ftr" sz="quarter" idx="11"/>
          </p:nvPr>
        </p:nvSpPr>
        <p:spPr/>
        <p:txBody>
          <a:bodyPr/>
          <a:lstStyle/>
          <a:p>
            <a:r>
              <a:rPr lang="en-US"/>
              <a:t>IPR of NAS of RA/ LP 2022</a:t>
            </a:r>
            <a:endParaRPr lang="ru-RU"/>
          </a:p>
        </p:txBody>
      </p:sp>
      <p:sp>
        <p:nvSpPr>
          <p:cNvPr id="7" name="Slide Number Placeholder 6"/>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746834226"/>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695C8A-70E0-4E63-ABC6-A51A5943E19A}" type="datetime1">
              <a:rPr lang="ru-RU" smtClean="0"/>
              <a:t>07.09.2022</a:t>
            </a:fld>
            <a:endParaRPr lang="ru-RU"/>
          </a:p>
        </p:txBody>
      </p:sp>
      <p:sp>
        <p:nvSpPr>
          <p:cNvPr id="6" name="Footer Placeholder 5"/>
          <p:cNvSpPr>
            <a:spLocks noGrp="1"/>
          </p:cNvSpPr>
          <p:nvPr>
            <p:ph type="ftr" sz="quarter" idx="11"/>
          </p:nvPr>
        </p:nvSpPr>
        <p:spPr/>
        <p:txBody>
          <a:bodyPr/>
          <a:lstStyle/>
          <a:p>
            <a:r>
              <a:rPr lang="en-US"/>
              <a:t>IPR of NAS of RA/ LP 2022</a:t>
            </a:r>
            <a:endParaRPr lang="ru-RU"/>
          </a:p>
        </p:txBody>
      </p:sp>
      <p:sp>
        <p:nvSpPr>
          <p:cNvPr id="7" name="Slide Number Placeholder 6"/>
          <p:cNvSpPr>
            <a:spLocks noGrp="1"/>
          </p:cNvSpPr>
          <p:nvPr>
            <p:ph type="sldNum" sz="quarter" idx="12"/>
          </p:nvPr>
        </p:nvSpPr>
        <p:spPr/>
        <p:txBody>
          <a:bodyPr/>
          <a:lstStyle/>
          <a:p>
            <a:fld id="{129B996F-24E1-4816-B953-20C49A0F668E}" type="slidenum">
              <a:rPr lang="ru-RU" smtClean="0"/>
              <a:t>‹#›</a:t>
            </a:fld>
            <a:endParaRPr lang="ru-RU"/>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020108276"/>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695C8A-70E0-4E63-ABC6-A51A5943E19A}" type="datetime1">
              <a:rPr lang="ru-RU" smtClean="0"/>
              <a:t>07.09.2022</a:t>
            </a:fld>
            <a:endParaRPr lang="ru-RU"/>
          </a:p>
        </p:txBody>
      </p:sp>
      <p:sp>
        <p:nvSpPr>
          <p:cNvPr id="6" name="Footer Placeholder 5"/>
          <p:cNvSpPr>
            <a:spLocks noGrp="1"/>
          </p:cNvSpPr>
          <p:nvPr>
            <p:ph type="ftr" sz="quarter" idx="11"/>
          </p:nvPr>
        </p:nvSpPr>
        <p:spPr/>
        <p:txBody>
          <a:bodyPr/>
          <a:lstStyle/>
          <a:p>
            <a:r>
              <a:rPr lang="en-US"/>
              <a:t>IPR of NAS of RA/ LP 2022</a:t>
            </a:r>
            <a:endParaRPr lang="ru-RU"/>
          </a:p>
        </p:txBody>
      </p:sp>
      <p:sp>
        <p:nvSpPr>
          <p:cNvPr id="7" name="Slide Number Placeholder 6"/>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512922847"/>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7695C8A-70E0-4E63-ABC6-A51A5943E19A}" type="datetime1">
              <a:rPr lang="ru-RU" smtClean="0"/>
              <a:t>07.09.2022</a:t>
            </a:fld>
            <a:endParaRPr lang="ru-RU"/>
          </a:p>
        </p:txBody>
      </p:sp>
      <p:sp>
        <p:nvSpPr>
          <p:cNvPr id="4" name="Footer Placeholder 3"/>
          <p:cNvSpPr>
            <a:spLocks noGrp="1"/>
          </p:cNvSpPr>
          <p:nvPr>
            <p:ph type="ftr" sz="quarter" idx="11"/>
          </p:nvPr>
        </p:nvSpPr>
        <p:spPr/>
        <p:txBody>
          <a:bodyPr/>
          <a:lstStyle/>
          <a:p>
            <a:r>
              <a:rPr lang="en-US"/>
              <a:t>IPR of NAS of RA/ LP 2022</a:t>
            </a:r>
            <a:endParaRPr lang="ru-RU"/>
          </a:p>
        </p:txBody>
      </p:sp>
      <p:sp>
        <p:nvSpPr>
          <p:cNvPr id="5" name="Slide Number Placeholder 4"/>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1726784323"/>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7695C8A-70E0-4E63-ABC6-A51A5943E19A}" type="datetime1">
              <a:rPr lang="ru-RU" smtClean="0"/>
              <a:t>07.09.2022</a:t>
            </a:fld>
            <a:endParaRPr lang="ru-RU"/>
          </a:p>
        </p:txBody>
      </p:sp>
      <p:sp>
        <p:nvSpPr>
          <p:cNvPr id="4" name="Footer Placeholder 3"/>
          <p:cNvSpPr>
            <a:spLocks noGrp="1"/>
          </p:cNvSpPr>
          <p:nvPr>
            <p:ph type="ftr" sz="quarter" idx="11"/>
          </p:nvPr>
        </p:nvSpPr>
        <p:spPr/>
        <p:txBody>
          <a:bodyPr/>
          <a:lstStyle/>
          <a:p>
            <a:r>
              <a:rPr lang="en-US"/>
              <a:t>IPR of NAS of RA/ LP 2022</a:t>
            </a:r>
            <a:endParaRPr lang="ru-RU"/>
          </a:p>
        </p:txBody>
      </p:sp>
      <p:sp>
        <p:nvSpPr>
          <p:cNvPr id="5" name="Slide Number Placeholder 4"/>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481915802"/>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695C8A-70E0-4E63-ABC6-A51A5943E19A}" type="datetime1">
              <a:rPr lang="ru-RU" smtClean="0"/>
              <a:t>07.09.2022</a:t>
            </a:fld>
            <a:endParaRPr lang="ru-RU"/>
          </a:p>
        </p:txBody>
      </p:sp>
      <p:sp>
        <p:nvSpPr>
          <p:cNvPr id="5" name="Footer Placeholder 4"/>
          <p:cNvSpPr>
            <a:spLocks noGrp="1"/>
          </p:cNvSpPr>
          <p:nvPr>
            <p:ph type="ftr" sz="quarter" idx="11"/>
          </p:nvPr>
        </p:nvSpPr>
        <p:spPr/>
        <p:txBody>
          <a:bodyPr/>
          <a:lstStyle/>
          <a:p>
            <a:r>
              <a:rPr lang="en-US"/>
              <a:t>IPR of NAS of RA/ LP 2022</a:t>
            </a:r>
            <a:endParaRPr lang="ru-RU"/>
          </a:p>
        </p:txBody>
      </p:sp>
      <p:sp>
        <p:nvSpPr>
          <p:cNvPr id="6" name="Slide Number Placeholder 5"/>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145748282"/>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695C8A-70E0-4E63-ABC6-A51A5943E19A}" type="datetime1">
              <a:rPr lang="ru-RU" smtClean="0"/>
              <a:t>07.09.2022</a:t>
            </a:fld>
            <a:endParaRPr lang="ru-RU"/>
          </a:p>
        </p:txBody>
      </p:sp>
      <p:sp>
        <p:nvSpPr>
          <p:cNvPr id="5" name="Footer Placeholder 4"/>
          <p:cNvSpPr>
            <a:spLocks noGrp="1"/>
          </p:cNvSpPr>
          <p:nvPr>
            <p:ph type="ftr" sz="quarter" idx="11"/>
          </p:nvPr>
        </p:nvSpPr>
        <p:spPr/>
        <p:txBody>
          <a:bodyPr/>
          <a:lstStyle/>
          <a:p>
            <a:r>
              <a:rPr lang="en-US"/>
              <a:t>IPR of NAS of RA/ LP 2022</a:t>
            </a:r>
            <a:endParaRPr lang="ru-RU"/>
          </a:p>
        </p:txBody>
      </p:sp>
      <p:sp>
        <p:nvSpPr>
          <p:cNvPr id="6" name="Slide Number Placeholder 5"/>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571830397"/>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425EEF-F2E8-4612-939B-FBD6BE63485C}" type="datetime1">
              <a:rPr lang="ru-RU" smtClean="0"/>
              <a:t>07.09.2022</a:t>
            </a:fld>
            <a:endParaRPr lang="ru-RU"/>
          </a:p>
        </p:txBody>
      </p:sp>
      <p:sp>
        <p:nvSpPr>
          <p:cNvPr id="5" name="Footer Placeholder 4"/>
          <p:cNvSpPr>
            <a:spLocks noGrp="1"/>
          </p:cNvSpPr>
          <p:nvPr>
            <p:ph type="ftr" sz="quarter" idx="11"/>
          </p:nvPr>
        </p:nvSpPr>
        <p:spPr/>
        <p:txBody>
          <a:bodyPr/>
          <a:lstStyle/>
          <a:p>
            <a:r>
              <a:rPr lang="en-US"/>
              <a:t>IPR of NAS of RA/ LP 2022</a:t>
            </a:r>
            <a:endParaRPr lang="ru-RU"/>
          </a:p>
        </p:txBody>
      </p:sp>
      <p:sp>
        <p:nvSpPr>
          <p:cNvPr id="6" name="Slide Number Placeholder 5"/>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258553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695C8A-70E0-4E63-ABC6-A51A5943E19A}" type="datetime1">
              <a:rPr lang="ru-RU" smtClean="0"/>
              <a:t>07.09.2022</a:t>
            </a:fld>
            <a:endParaRPr lang="ru-RU"/>
          </a:p>
        </p:txBody>
      </p:sp>
      <p:sp>
        <p:nvSpPr>
          <p:cNvPr id="5" name="Footer Placeholder 4"/>
          <p:cNvSpPr>
            <a:spLocks noGrp="1"/>
          </p:cNvSpPr>
          <p:nvPr>
            <p:ph type="ftr" sz="quarter" idx="11"/>
          </p:nvPr>
        </p:nvSpPr>
        <p:spPr/>
        <p:txBody>
          <a:bodyPr/>
          <a:lstStyle/>
          <a:p>
            <a:r>
              <a:rPr lang="en-US"/>
              <a:t>IPR of NAS of RA/ LP 2022</a:t>
            </a:r>
            <a:endParaRPr lang="ru-RU"/>
          </a:p>
        </p:txBody>
      </p:sp>
      <p:sp>
        <p:nvSpPr>
          <p:cNvPr id="6" name="Slide Number Placeholder 5"/>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2180898218"/>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2B1C84-4913-408F-B79E-5CC1DA914CCB}" type="datetime1">
              <a:rPr lang="ru-RU" smtClean="0"/>
              <a:t>07.09.2022</a:t>
            </a:fld>
            <a:endParaRPr lang="ru-RU"/>
          </a:p>
        </p:txBody>
      </p:sp>
      <p:sp>
        <p:nvSpPr>
          <p:cNvPr id="5" name="Footer Placeholder 4"/>
          <p:cNvSpPr>
            <a:spLocks noGrp="1"/>
          </p:cNvSpPr>
          <p:nvPr>
            <p:ph type="ftr" sz="quarter" idx="11"/>
          </p:nvPr>
        </p:nvSpPr>
        <p:spPr/>
        <p:txBody>
          <a:bodyPr/>
          <a:lstStyle/>
          <a:p>
            <a:r>
              <a:rPr lang="en-US"/>
              <a:t>IPR of NAS of RA/ LP 2022</a:t>
            </a:r>
            <a:endParaRPr lang="ru-RU"/>
          </a:p>
        </p:txBody>
      </p:sp>
      <p:sp>
        <p:nvSpPr>
          <p:cNvPr id="6" name="Slide Number Placeholder 5"/>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4051322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695C8A-70E0-4E63-ABC6-A51A5943E19A}" type="datetime1">
              <a:rPr lang="ru-RU" smtClean="0"/>
              <a:t>07.09.2022</a:t>
            </a:fld>
            <a:endParaRPr lang="ru-RU"/>
          </a:p>
        </p:txBody>
      </p:sp>
      <p:sp>
        <p:nvSpPr>
          <p:cNvPr id="6" name="Footer Placeholder 5"/>
          <p:cNvSpPr>
            <a:spLocks noGrp="1"/>
          </p:cNvSpPr>
          <p:nvPr>
            <p:ph type="ftr" sz="quarter" idx="11"/>
          </p:nvPr>
        </p:nvSpPr>
        <p:spPr/>
        <p:txBody>
          <a:bodyPr/>
          <a:lstStyle/>
          <a:p>
            <a:r>
              <a:rPr lang="en-US"/>
              <a:t>IPR of NAS of RA/ LP 2022</a:t>
            </a:r>
            <a:endParaRPr lang="ru-RU"/>
          </a:p>
        </p:txBody>
      </p:sp>
      <p:sp>
        <p:nvSpPr>
          <p:cNvPr id="7" name="Slide Number Placeholder 6"/>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2548323315"/>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695C8A-70E0-4E63-ABC6-A51A5943E19A}" type="datetime1">
              <a:rPr lang="ru-RU" smtClean="0"/>
              <a:t>07.09.2022</a:t>
            </a:fld>
            <a:endParaRPr lang="ru-RU"/>
          </a:p>
        </p:txBody>
      </p:sp>
      <p:sp>
        <p:nvSpPr>
          <p:cNvPr id="8" name="Footer Placeholder 7"/>
          <p:cNvSpPr>
            <a:spLocks noGrp="1"/>
          </p:cNvSpPr>
          <p:nvPr>
            <p:ph type="ftr" sz="quarter" idx="11"/>
          </p:nvPr>
        </p:nvSpPr>
        <p:spPr/>
        <p:txBody>
          <a:bodyPr/>
          <a:lstStyle/>
          <a:p>
            <a:r>
              <a:rPr lang="en-US"/>
              <a:t>IPR of NAS of RA/ LP 2022</a:t>
            </a:r>
            <a:endParaRPr lang="ru-RU"/>
          </a:p>
        </p:txBody>
      </p:sp>
      <p:sp>
        <p:nvSpPr>
          <p:cNvPr id="9" name="Slide Number Placeholder 8"/>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4269836956"/>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FEF1E3B-E197-4D78-B648-768E8E472240}" type="datetime1">
              <a:rPr lang="ru-RU" smtClean="0"/>
              <a:t>07.09.2022</a:t>
            </a:fld>
            <a:endParaRPr lang="ru-RU"/>
          </a:p>
        </p:txBody>
      </p:sp>
      <p:sp>
        <p:nvSpPr>
          <p:cNvPr id="4" name="Footer Placeholder 3"/>
          <p:cNvSpPr>
            <a:spLocks noGrp="1"/>
          </p:cNvSpPr>
          <p:nvPr>
            <p:ph type="ftr" sz="quarter" idx="11"/>
          </p:nvPr>
        </p:nvSpPr>
        <p:spPr/>
        <p:txBody>
          <a:bodyPr/>
          <a:lstStyle/>
          <a:p>
            <a:r>
              <a:rPr lang="en-US"/>
              <a:t>IPR of NAS of RA/ LP 2022</a:t>
            </a:r>
            <a:endParaRPr lang="ru-RU"/>
          </a:p>
        </p:txBody>
      </p:sp>
      <p:sp>
        <p:nvSpPr>
          <p:cNvPr id="5" name="Slide Number Placeholder 4"/>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3756894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CD1557C5-C9FE-4964-9597-74E691076B1C}" type="datetime1">
              <a:rPr lang="ru-RU" smtClean="0"/>
              <a:t>07.09.2022</a:t>
            </a:fld>
            <a:endParaRPr lang="ru-RU"/>
          </a:p>
        </p:txBody>
      </p:sp>
      <p:sp>
        <p:nvSpPr>
          <p:cNvPr id="3" name="Footer Placeholder 2"/>
          <p:cNvSpPr>
            <a:spLocks noGrp="1"/>
          </p:cNvSpPr>
          <p:nvPr>
            <p:ph type="ftr" sz="quarter" idx="11"/>
          </p:nvPr>
        </p:nvSpPr>
        <p:spPr/>
        <p:txBody>
          <a:bodyPr/>
          <a:lstStyle/>
          <a:p>
            <a:r>
              <a:rPr lang="en-US"/>
              <a:t>IPR of NAS of RA/ LP 2022</a:t>
            </a:r>
            <a:endParaRPr lang="ru-RU"/>
          </a:p>
        </p:txBody>
      </p:sp>
      <p:sp>
        <p:nvSpPr>
          <p:cNvPr id="4" name="Slide Number Placeholder 3"/>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2156919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695C8A-70E0-4E63-ABC6-A51A5943E19A}" type="datetime1">
              <a:rPr lang="ru-RU" smtClean="0"/>
              <a:t>07.09.2022</a:t>
            </a:fld>
            <a:endParaRPr lang="ru-RU"/>
          </a:p>
        </p:txBody>
      </p:sp>
      <p:sp>
        <p:nvSpPr>
          <p:cNvPr id="6" name="Footer Placeholder 5"/>
          <p:cNvSpPr>
            <a:spLocks noGrp="1"/>
          </p:cNvSpPr>
          <p:nvPr>
            <p:ph type="ftr" sz="quarter" idx="11"/>
          </p:nvPr>
        </p:nvSpPr>
        <p:spPr/>
        <p:txBody>
          <a:bodyPr/>
          <a:lstStyle/>
          <a:p>
            <a:r>
              <a:rPr lang="en-US"/>
              <a:t>IPR of NAS of RA/ LP 2022</a:t>
            </a:r>
            <a:endParaRPr lang="ru-RU"/>
          </a:p>
        </p:txBody>
      </p:sp>
      <p:sp>
        <p:nvSpPr>
          <p:cNvPr id="7" name="Slide Number Placeholder 6"/>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1554087859"/>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7695C8A-70E0-4E63-ABC6-A51A5943E19A}" type="datetime1">
              <a:rPr lang="ru-RU" smtClean="0"/>
              <a:t>07.09.2022</a:t>
            </a:fld>
            <a:endParaRPr lang="ru-RU"/>
          </a:p>
        </p:txBody>
      </p:sp>
      <p:sp>
        <p:nvSpPr>
          <p:cNvPr id="6" name="Footer Placeholder 5"/>
          <p:cNvSpPr>
            <a:spLocks noGrp="1"/>
          </p:cNvSpPr>
          <p:nvPr>
            <p:ph type="ftr" sz="quarter" idx="11"/>
          </p:nvPr>
        </p:nvSpPr>
        <p:spPr/>
        <p:txBody>
          <a:bodyPr/>
          <a:lstStyle/>
          <a:p>
            <a:r>
              <a:rPr lang="en-US"/>
              <a:t>IPR of NAS of RA/ LP 2022</a:t>
            </a:r>
            <a:endParaRPr lang="ru-RU"/>
          </a:p>
        </p:txBody>
      </p:sp>
      <p:sp>
        <p:nvSpPr>
          <p:cNvPr id="7" name="Slide Number Placeholder 6"/>
          <p:cNvSpPr>
            <a:spLocks noGrp="1"/>
          </p:cNvSpPr>
          <p:nvPr>
            <p:ph type="sldNum" sz="quarter" idx="12"/>
          </p:nvPr>
        </p:nvSpPr>
        <p:spPr/>
        <p:txBody>
          <a:bodyPr/>
          <a:lstStyle/>
          <a:p>
            <a:fld id="{129B996F-24E1-4816-B953-20C49A0F668E}" type="slidenum">
              <a:rPr lang="ru-RU" smtClean="0"/>
              <a:t>‹#›</a:t>
            </a:fld>
            <a:endParaRPr lang="ru-RU"/>
          </a:p>
        </p:txBody>
      </p:sp>
    </p:spTree>
    <p:extLst>
      <p:ext uri="{BB962C8B-B14F-4D97-AF65-F5344CB8AC3E}">
        <p14:creationId xmlns:p14="http://schemas.microsoft.com/office/powerpoint/2010/main" val="3586527329"/>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97695C8A-70E0-4E63-ABC6-A51A5943E19A}" type="datetime1">
              <a:rPr lang="ru-RU" smtClean="0"/>
              <a:t>07.09.2022</a:t>
            </a:fld>
            <a:endParaRPr lang="ru-RU"/>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r>
              <a:rPr lang="en-US"/>
              <a:t>IPR of NAS of RA/ LP 2022</a:t>
            </a:r>
            <a:endParaRPr lang="ru-RU"/>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129B996F-24E1-4816-B953-20C49A0F668E}" type="slidenum">
              <a:rPr lang="ru-RU" smtClean="0"/>
              <a:t>‹#›</a:t>
            </a:fld>
            <a:endParaRPr lang="ru-RU"/>
          </a:p>
        </p:txBody>
      </p:sp>
    </p:spTree>
    <p:extLst>
      <p:ext uri="{BB962C8B-B14F-4D97-AF65-F5344CB8AC3E}">
        <p14:creationId xmlns:p14="http://schemas.microsoft.com/office/powerpoint/2010/main" val="4237930941"/>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 id="2147483857" r:id="rId14"/>
    <p:sldLayoutId id="2147483858" r:id="rId15"/>
    <p:sldLayoutId id="2147483859" r:id="rId16"/>
    <p:sldLayoutId id="2147483860" r:id="rId17"/>
    <p:sldLayoutId id="2147483861" r:id="rId18"/>
  </p:sldLayoutIdLst>
  <p:hf hdr="0" dt="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image" Target="../media/image63.wmf"/><Relationship Id="rId7" Type="http://schemas.openxmlformats.org/officeDocument/2006/relationships/image" Target="../media/image65.wmf"/><Relationship Id="rId2" Type="http://schemas.openxmlformats.org/officeDocument/2006/relationships/oleObject" Target="../embeddings/oleObject54.bin"/><Relationship Id="rId1" Type="http://schemas.openxmlformats.org/officeDocument/2006/relationships/slideLayout" Target="../slideLayouts/slideLayout18.xml"/><Relationship Id="rId6" Type="http://schemas.openxmlformats.org/officeDocument/2006/relationships/oleObject" Target="../embeddings/oleObject56.bin"/><Relationship Id="rId5" Type="http://schemas.openxmlformats.org/officeDocument/2006/relationships/image" Target="../media/image64.wmf"/><Relationship Id="rId4" Type="http://schemas.openxmlformats.org/officeDocument/2006/relationships/oleObject" Target="../embeddings/oleObject55.bin"/><Relationship Id="rId9" Type="http://schemas.openxmlformats.org/officeDocument/2006/relationships/image" Target="../media/image66.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61.bin"/><Relationship Id="rId13" Type="http://schemas.openxmlformats.org/officeDocument/2006/relationships/image" Target="../media/image71.wmf"/><Relationship Id="rId3" Type="http://schemas.openxmlformats.org/officeDocument/2006/relationships/image" Target="../media/image67.wmf"/><Relationship Id="rId7" Type="http://schemas.openxmlformats.org/officeDocument/2006/relationships/image" Target="../media/image69.wmf"/><Relationship Id="rId12" Type="http://schemas.openxmlformats.org/officeDocument/2006/relationships/oleObject" Target="../embeddings/oleObject63.bin"/><Relationship Id="rId2" Type="http://schemas.openxmlformats.org/officeDocument/2006/relationships/oleObject" Target="../embeddings/oleObject58.bin"/><Relationship Id="rId1" Type="http://schemas.openxmlformats.org/officeDocument/2006/relationships/slideLayout" Target="../slideLayouts/slideLayout18.xml"/><Relationship Id="rId6" Type="http://schemas.openxmlformats.org/officeDocument/2006/relationships/oleObject" Target="../embeddings/oleObject60.bin"/><Relationship Id="rId11" Type="http://schemas.openxmlformats.org/officeDocument/2006/relationships/image" Target="../media/image70.emf"/><Relationship Id="rId5" Type="http://schemas.openxmlformats.org/officeDocument/2006/relationships/image" Target="../media/image68.wmf"/><Relationship Id="rId15" Type="http://schemas.openxmlformats.org/officeDocument/2006/relationships/image" Target="../media/image72.wmf"/><Relationship Id="rId10" Type="http://schemas.openxmlformats.org/officeDocument/2006/relationships/oleObject" Target="../embeddings/oleObject62.bin"/><Relationship Id="rId4" Type="http://schemas.openxmlformats.org/officeDocument/2006/relationships/oleObject" Target="../embeddings/oleObject59.bin"/><Relationship Id="rId9" Type="http://schemas.openxmlformats.org/officeDocument/2006/relationships/image" Target="../media/image31.wmf"/><Relationship Id="rId14" Type="http://schemas.openxmlformats.org/officeDocument/2006/relationships/oleObject" Target="../embeddings/oleObject6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68.bin"/><Relationship Id="rId13" Type="http://schemas.openxmlformats.org/officeDocument/2006/relationships/image" Target="../media/image78.wmf"/><Relationship Id="rId3" Type="http://schemas.openxmlformats.org/officeDocument/2006/relationships/image" Target="../media/image73.wmf"/><Relationship Id="rId7" Type="http://schemas.openxmlformats.org/officeDocument/2006/relationships/image" Target="../media/image75.wmf"/><Relationship Id="rId12" Type="http://schemas.openxmlformats.org/officeDocument/2006/relationships/oleObject" Target="../embeddings/oleObject70.bin"/><Relationship Id="rId2" Type="http://schemas.openxmlformats.org/officeDocument/2006/relationships/oleObject" Target="../embeddings/oleObject65.bin"/><Relationship Id="rId1" Type="http://schemas.openxmlformats.org/officeDocument/2006/relationships/slideLayout" Target="../slideLayouts/slideLayout18.xml"/><Relationship Id="rId6" Type="http://schemas.openxmlformats.org/officeDocument/2006/relationships/oleObject" Target="../embeddings/oleObject67.bin"/><Relationship Id="rId11" Type="http://schemas.openxmlformats.org/officeDocument/2006/relationships/image" Target="../media/image77.wmf"/><Relationship Id="rId5" Type="http://schemas.openxmlformats.org/officeDocument/2006/relationships/image" Target="../media/image74.wmf"/><Relationship Id="rId15" Type="http://schemas.openxmlformats.org/officeDocument/2006/relationships/image" Target="../media/image79.wmf"/><Relationship Id="rId10" Type="http://schemas.openxmlformats.org/officeDocument/2006/relationships/oleObject" Target="../embeddings/oleObject69.bin"/><Relationship Id="rId4" Type="http://schemas.openxmlformats.org/officeDocument/2006/relationships/oleObject" Target="../embeddings/oleObject66.bin"/><Relationship Id="rId9" Type="http://schemas.openxmlformats.org/officeDocument/2006/relationships/image" Target="../media/image76.wmf"/><Relationship Id="rId14" Type="http://schemas.openxmlformats.org/officeDocument/2006/relationships/oleObject" Target="../embeddings/oleObject71.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74.bin"/><Relationship Id="rId13" Type="http://schemas.openxmlformats.org/officeDocument/2006/relationships/image" Target="../media/image86.wmf"/><Relationship Id="rId18" Type="http://schemas.openxmlformats.org/officeDocument/2006/relationships/oleObject" Target="../embeddings/oleObject79.bin"/><Relationship Id="rId3" Type="http://schemas.openxmlformats.org/officeDocument/2006/relationships/image" Target="../media/image81.svg"/><Relationship Id="rId21" Type="http://schemas.openxmlformats.org/officeDocument/2006/relationships/image" Target="../media/image90.wmf"/><Relationship Id="rId7" Type="http://schemas.openxmlformats.org/officeDocument/2006/relationships/image" Target="../media/image83.wmf"/><Relationship Id="rId12" Type="http://schemas.openxmlformats.org/officeDocument/2006/relationships/oleObject" Target="../embeddings/oleObject76.bin"/><Relationship Id="rId17" Type="http://schemas.openxmlformats.org/officeDocument/2006/relationships/image" Target="../media/image88.wmf"/><Relationship Id="rId25" Type="http://schemas.openxmlformats.org/officeDocument/2006/relationships/image" Target="../media/image92.wmf"/><Relationship Id="rId2" Type="http://schemas.openxmlformats.org/officeDocument/2006/relationships/image" Target="../media/image80.png"/><Relationship Id="rId16" Type="http://schemas.openxmlformats.org/officeDocument/2006/relationships/oleObject" Target="../embeddings/oleObject78.bin"/><Relationship Id="rId20" Type="http://schemas.openxmlformats.org/officeDocument/2006/relationships/oleObject" Target="../embeddings/oleObject80.bin"/><Relationship Id="rId1" Type="http://schemas.openxmlformats.org/officeDocument/2006/relationships/slideLayout" Target="../slideLayouts/slideLayout18.xml"/><Relationship Id="rId6" Type="http://schemas.openxmlformats.org/officeDocument/2006/relationships/oleObject" Target="../embeddings/oleObject73.bin"/><Relationship Id="rId11" Type="http://schemas.openxmlformats.org/officeDocument/2006/relationships/image" Target="../media/image85.wmf"/><Relationship Id="rId24" Type="http://schemas.openxmlformats.org/officeDocument/2006/relationships/oleObject" Target="../embeddings/oleObject82.bin"/><Relationship Id="rId5" Type="http://schemas.openxmlformats.org/officeDocument/2006/relationships/image" Target="../media/image82.wmf"/><Relationship Id="rId15" Type="http://schemas.openxmlformats.org/officeDocument/2006/relationships/image" Target="../media/image87.wmf"/><Relationship Id="rId23" Type="http://schemas.openxmlformats.org/officeDocument/2006/relationships/image" Target="../media/image91.wmf"/><Relationship Id="rId10" Type="http://schemas.openxmlformats.org/officeDocument/2006/relationships/oleObject" Target="../embeddings/oleObject75.bin"/><Relationship Id="rId19" Type="http://schemas.openxmlformats.org/officeDocument/2006/relationships/image" Target="../media/image89.wmf"/><Relationship Id="rId4" Type="http://schemas.openxmlformats.org/officeDocument/2006/relationships/oleObject" Target="../embeddings/oleObject72.bin"/><Relationship Id="rId9" Type="http://schemas.openxmlformats.org/officeDocument/2006/relationships/image" Target="../media/image84.wmf"/><Relationship Id="rId14" Type="http://schemas.openxmlformats.org/officeDocument/2006/relationships/oleObject" Target="../embeddings/oleObject77.bin"/><Relationship Id="rId22" Type="http://schemas.openxmlformats.org/officeDocument/2006/relationships/oleObject" Target="../embeddings/oleObject81.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85.bin"/><Relationship Id="rId3" Type="http://schemas.openxmlformats.org/officeDocument/2006/relationships/image" Target="../media/image93.wmf"/><Relationship Id="rId7" Type="http://schemas.openxmlformats.org/officeDocument/2006/relationships/image" Target="../media/image96.wmf"/><Relationship Id="rId2" Type="http://schemas.openxmlformats.org/officeDocument/2006/relationships/oleObject" Target="../embeddings/oleObject83.bin"/><Relationship Id="rId1" Type="http://schemas.openxmlformats.org/officeDocument/2006/relationships/slideLayout" Target="../slideLayouts/slideLayout18.xml"/><Relationship Id="rId6" Type="http://schemas.openxmlformats.org/officeDocument/2006/relationships/oleObject" Target="../embeddings/oleObject84.bin"/><Relationship Id="rId5" Type="http://schemas.openxmlformats.org/officeDocument/2006/relationships/image" Target="../media/image95.png"/><Relationship Id="rId4" Type="http://schemas.openxmlformats.org/officeDocument/2006/relationships/image" Target="../media/image94.png"/><Relationship Id="rId9" Type="http://schemas.openxmlformats.org/officeDocument/2006/relationships/image" Target="../media/image97.wmf"/></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88.bin"/><Relationship Id="rId3" Type="http://schemas.openxmlformats.org/officeDocument/2006/relationships/image" Target="../media/image98.wmf"/><Relationship Id="rId7" Type="http://schemas.openxmlformats.org/officeDocument/2006/relationships/image" Target="../media/image101.wmf"/><Relationship Id="rId2" Type="http://schemas.openxmlformats.org/officeDocument/2006/relationships/oleObject" Target="../embeddings/oleObject86.bin"/><Relationship Id="rId1" Type="http://schemas.openxmlformats.org/officeDocument/2006/relationships/slideLayout" Target="../slideLayouts/slideLayout18.xml"/><Relationship Id="rId6" Type="http://schemas.openxmlformats.org/officeDocument/2006/relationships/oleObject" Target="../embeddings/oleObject87.bin"/><Relationship Id="rId5" Type="http://schemas.openxmlformats.org/officeDocument/2006/relationships/image" Target="../media/image100.png"/><Relationship Id="rId4" Type="http://schemas.openxmlformats.org/officeDocument/2006/relationships/image" Target="../media/image99.png"/><Relationship Id="rId9" Type="http://schemas.openxmlformats.org/officeDocument/2006/relationships/image" Target="../media/image102.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92.bin"/><Relationship Id="rId3" Type="http://schemas.openxmlformats.org/officeDocument/2006/relationships/image" Target="../media/image103.wmf"/><Relationship Id="rId7" Type="http://schemas.openxmlformats.org/officeDocument/2006/relationships/image" Target="../media/image105.wmf"/><Relationship Id="rId2" Type="http://schemas.openxmlformats.org/officeDocument/2006/relationships/oleObject" Target="../embeddings/oleObject89.bin"/><Relationship Id="rId1" Type="http://schemas.openxmlformats.org/officeDocument/2006/relationships/slideLayout" Target="../slideLayouts/slideLayout18.xml"/><Relationship Id="rId6" Type="http://schemas.openxmlformats.org/officeDocument/2006/relationships/oleObject" Target="../embeddings/oleObject91.bin"/><Relationship Id="rId5" Type="http://schemas.openxmlformats.org/officeDocument/2006/relationships/image" Target="../media/image104.wmf"/><Relationship Id="rId4" Type="http://schemas.openxmlformats.org/officeDocument/2006/relationships/oleObject" Target="../embeddings/oleObject90.bin"/><Relationship Id="rId9" Type="http://schemas.openxmlformats.org/officeDocument/2006/relationships/image" Target="../media/image106.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96.bin"/><Relationship Id="rId3" Type="http://schemas.openxmlformats.org/officeDocument/2006/relationships/image" Target="../media/image107.wmf"/><Relationship Id="rId7" Type="http://schemas.openxmlformats.org/officeDocument/2006/relationships/image" Target="../media/image109.wmf"/><Relationship Id="rId2" Type="http://schemas.openxmlformats.org/officeDocument/2006/relationships/oleObject" Target="../embeddings/oleObject93.bin"/><Relationship Id="rId1" Type="http://schemas.openxmlformats.org/officeDocument/2006/relationships/slideLayout" Target="../slideLayouts/slideLayout18.xml"/><Relationship Id="rId6" Type="http://schemas.openxmlformats.org/officeDocument/2006/relationships/oleObject" Target="../embeddings/oleObject95.bin"/><Relationship Id="rId11" Type="http://schemas.openxmlformats.org/officeDocument/2006/relationships/image" Target="../media/image111.wmf"/><Relationship Id="rId5" Type="http://schemas.openxmlformats.org/officeDocument/2006/relationships/image" Target="../media/image108.wmf"/><Relationship Id="rId10" Type="http://schemas.openxmlformats.org/officeDocument/2006/relationships/oleObject" Target="../embeddings/oleObject97.bin"/><Relationship Id="rId4" Type="http://schemas.openxmlformats.org/officeDocument/2006/relationships/oleObject" Target="../embeddings/oleObject94.bin"/><Relationship Id="rId9" Type="http://schemas.openxmlformats.org/officeDocument/2006/relationships/image" Target="../media/image110.wmf"/></Relationships>
</file>

<file path=ppt/slides/_rels/slide18.xml.rels><?xml version="1.0" encoding="UTF-8" standalone="yes"?>
<Relationships xmlns="http://schemas.openxmlformats.org/package/2006/relationships"><Relationship Id="rId3" Type="http://schemas.openxmlformats.org/officeDocument/2006/relationships/image" Target="../media/image113.svg"/><Relationship Id="rId2" Type="http://schemas.openxmlformats.org/officeDocument/2006/relationships/image" Target="../media/image112.png"/><Relationship Id="rId1" Type="http://schemas.openxmlformats.org/officeDocument/2006/relationships/slideLayout" Target="../slideLayouts/slideLayout18.xml"/><Relationship Id="rId5" Type="http://schemas.openxmlformats.org/officeDocument/2006/relationships/image" Target="../media/image114.wmf"/><Relationship Id="rId4" Type="http://schemas.openxmlformats.org/officeDocument/2006/relationships/oleObject" Target="../embeddings/oleObject98.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02.bin"/><Relationship Id="rId3" Type="http://schemas.openxmlformats.org/officeDocument/2006/relationships/image" Target="../media/image115.wmf"/><Relationship Id="rId7" Type="http://schemas.openxmlformats.org/officeDocument/2006/relationships/image" Target="../media/image117.emf"/><Relationship Id="rId12" Type="http://schemas.openxmlformats.org/officeDocument/2006/relationships/image" Target="../media/image120.emf"/><Relationship Id="rId2" Type="http://schemas.openxmlformats.org/officeDocument/2006/relationships/oleObject" Target="../embeddings/oleObject99.bin"/><Relationship Id="rId1" Type="http://schemas.openxmlformats.org/officeDocument/2006/relationships/slideLayout" Target="../slideLayouts/slideLayout18.xml"/><Relationship Id="rId6" Type="http://schemas.openxmlformats.org/officeDocument/2006/relationships/oleObject" Target="../embeddings/oleObject101.bin"/><Relationship Id="rId11" Type="http://schemas.openxmlformats.org/officeDocument/2006/relationships/image" Target="../media/image119.emf"/><Relationship Id="rId5" Type="http://schemas.openxmlformats.org/officeDocument/2006/relationships/image" Target="../media/image116.emf"/><Relationship Id="rId10" Type="http://schemas.openxmlformats.org/officeDocument/2006/relationships/oleObject" Target="../embeddings/oleObject103.bin"/><Relationship Id="rId4" Type="http://schemas.openxmlformats.org/officeDocument/2006/relationships/oleObject" Target="../embeddings/oleObject100.bin"/><Relationship Id="rId9" Type="http://schemas.openxmlformats.org/officeDocument/2006/relationships/image" Target="../media/image118.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2.wmf"/><Relationship Id="rId3" Type="http://schemas.openxmlformats.org/officeDocument/2006/relationships/image" Target="../media/image6.wmf"/><Relationship Id="rId7" Type="http://schemas.openxmlformats.org/officeDocument/2006/relationships/image" Target="../media/image9.png"/><Relationship Id="rId12" Type="http://schemas.openxmlformats.org/officeDocument/2006/relationships/oleObject" Target="../embeddings/oleObject5.bin"/><Relationship Id="rId17" Type="http://schemas.openxmlformats.org/officeDocument/2006/relationships/image" Target="../media/image14.wmf"/><Relationship Id="rId2" Type="http://schemas.openxmlformats.org/officeDocument/2006/relationships/oleObject" Target="../embeddings/oleObject1.bin"/><Relationship Id="rId16" Type="http://schemas.openxmlformats.org/officeDocument/2006/relationships/oleObject" Target="../embeddings/oleObject7.bin"/><Relationship Id="rId1" Type="http://schemas.openxmlformats.org/officeDocument/2006/relationships/slideLayout" Target="../slideLayouts/slideLayout18.xml"/><Relationship Id="rId6" Type="http://schemas.openxmlformats.org/officeDocument/2006/relationships/image" Target="../media/image8.wmf"/><Relationship Id="rId11" Type="http://schemas.openxmlformats.org/officeDocument/2006/relationships/image" Target="../media/image11.wmf"/><Relationship Id="rId5" Type="http://schemas.openxmlformats.org/officeDocument/2006/relationships/oleObject" Target="../embeddings/oleObject2.bin"/><Relationship Id="rId15" Type="http://schemas.openxmlformats.org/officeDocument/2006/relationships/image" Target="../media/image13.wmf"/><Relationship Id="rId10" Type="http://schemas.openxmlformats.org/officeDocument/2006/relationships/oleObject" Target="../embeddings/oleObject4.bin"/><Relationship Id="rId4" Type="http://schemas.openxmlformats.org/officeDocument/2006/relationships/image" Target="../media/image7.jpg"/><Relationship Id="rId9" Type="http://schemas.openxmlformats.org/officeDocument/2006/relationships/image" Target="../media/image10.wmf"/><Relationship Id="rId14" Type="http://schemas.openxmlformats.org/officeDocument/2006/relationships/oleObject" Target="../embeddings/oleObject6.bin"/></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07.bin"/><Relationship Id="rId13" Type="http://schemas.openxmlformats.org/officeDocument/2006/relationships/oleObject" Target="../embeddings/oleObject109.bin"/><Relationship Id="rId3" Type="http://schemas.openxmlformats.org/officeDocument/2006/relationships/image" Target="../media/image121.emf"/><Relationship Id="rId7" Type="http://schemas.openxmlformats.org/officeDocument/2006/relationships/image" Target="../media/image123.emf"/><Relationship Id="rId12" Type="http://schemas.openxmlformats.org/officeDocument/2006/relationships/image" Target="../media/image126.emf"/><Relationship Id="rId2" Type="http://schemas.openxmlformats.org/officeDocument/2006/relationships/oleObject" Target="../embeddings/oleObject104.bin"/><Relationship Id="rId16" Type="http://schemas.openxmlformats.org/officeDocument/2006/relationships/image" Target="../media/image128.emf"/><Relationship Id="rId1" Type="http://schemas.openxmlformats.org/officeDocument/2006/relationships/slideLayout" Target="../slideLayouts/slideLayout18.xml"/><Relationship Id="rId6" Type="http://schemas.openxmlformats.org/officeDocument/2006/relationships/oleObject" Target="../embeddings/oleObject106.bin"/><Relationship Id="rId11" Type="http://schemas.openxmlformats.org/officeDocument/2006/relationships/image" Target="../media/image125.wmf"/><Relationship Id="rId5" Type="http://schemas.openxmlformats.org/officeDocument/2006/relationships/image" Target="../media/image122.emf"/><Relationship Id="rId15" Type="http://schemas.openxmlformats.org/officeDocument/2006/relationships/oleObject" Target="../embeddings/oleObject110.bin"/><Relationship Id="rId10" Type="http://schemas.openxmlformats.org/officeDocument/2006/relationships/oleObject" Target="../embeddings/oleObject108.bin"/><Relationship Id="rId4" Type="http://schemas.openxmlformats.org/officeDocument/2006/relationships/oleObject" Target="../embeddings/oleObject105.bin"/><Relationship Id="rId9" Type="http://schemas.openxmlformats.org/officeDocument/2006/relationships/image" Target="../media/image124.emf"/><Relationship Id="rId14" Type="http://schemas.openxmlformats.org/officeDocument/2006/relationships/image" Target="../media/image127.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14.bin"/><Relationship Id="rId13" Type="http://schemas.openxmlformats.org/officeDocument/2006/relationships/image" Target="../media/image133.emf"/><Relationship Id="rId3" Type="http://schemas.openxmlformats.org/officeDocument/2006/relationships/image" Target="../media/image129.emf"/><Relationship Id="rId7" Type="http://schemas.openxmlformats.org/officeDocument/2006/relationships/image" Target="../media/image131.emf"/><Relationship Id="rId12" Type="http://schemas.openxmlformats.org/officeDocument/2006/relationships/oleObject" Target="../embeddings/oleObject116.bin"/><Relationship Id="rId2" Type="http://schemas.openxmlformats.org/officeDocument/2006/relationships/oleObject" Target="../embeddings/oleObject111.bin"/><Relationship Id="rId16" Type="http://schemas.openxmlformats.org/officeDocument/2006/relationships/image" Target="../media/image135.wmf"/><Relationship Id="rId1" Type="http://schemas.openxmlformats.org/officeDocument/2006/relationships/slideLayout" Target="../slideLayouts/slideLayout18.xml"/><Relationship Id="rId6" Type="http://schemas.openxmlformats.org/officeDocument/2006/relationships/oleObject" Target="../embeddings/oleObject113.bin"/><Relationship Id="rId11" Type="http://schemas.openxmlformats.org/officeDocument/2006/relationships/image" Target="../media/image121.emf"/><Relationship Id="rId5" Type="http://schemas.openxmlformats.org/officeDocument/2006/relationships/image" Target="../media/image130.emf"/><Relationship Id="rId15" Type="http://schemas.openxmlformats.org/officeDocument/2006/relationships/oleObject" Target="../embeddings/oleObject117.bin"/><Relationship Id="rId10" Type="http://schemas.openxmlformats.org/officeDocument/2006/relationships/oleObject" Target="../embeddings/oleObject115.bin"/><Relationship Id="rId4" Type="http://schemas.openxmlformats.org/officeDocument/2006/relationships/oleObject" Target="../embeddings/oleObject112.bin"/><Relationship Id="rId9" Type="http://schemas.openxmlformats.org/officeDocument/2006/relationships/image" Target="../media/image132.emf"/><Relationship Id="rId14" Type="http://schemas.openxmlformats.org/officeDocument/2006/relationships/image" Target="../media/image13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20.wmf"/><Relationship Id="rId3" Type="http://schemas.openxmlformats.org/officeDocument/2006/relationships/image" Target="../media/image15.wmf"/><Relationship Id="rId7" Type="http://schemas.openxmlformats.org/officeDocument/2006/relationships/image" Target="../media/image17.wmf"/><Relationship Id="rId12" Type="http://schemas.openxmlformats.org/officeDocument/2006/relationships/oleObject" Target="../embeddings/oleObject13.bin"/><Relationship Id="rId2" Type="http://schemas.openxmlformats.org/officeDocument/2006/relationships/oleObject" Target="../embeddings/oleObject8.bin"/><Relationship Id="rId1" Type="http://schemas.openxmlformats.org/officeDocument/2006/relationships/slideLayout" Target="../slideLayouts/slideLayout18.xml"/><Relationship Id="rId6" Type="http://schemas.openxmlformats.org/officeDocument/2006/relationships/oleObject" Target="../embeddings/oleObject10.bin"/><Relationship Id="rId11" Type="http://schemas.openxmlformats.org/officeDocument/2006/relationships/image" Target="../media/image19.wmf"/><Relationship Id="rId5" Type="http://schemas.openxmlformats.org/officeDocument/2006/relationships/image" Target="../media/image16.wmf"/><Relationship Id="rId15" Type="http://schemas.openxmlformats.org/officeDocument/2006/relationships/image" Target="../media/image21.w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18.wmf"/><Relationship Id="rId14" Type="http://schemas.openxmlformats.org/officeDocument/2006/relationships/oleObject" Target="../embeddings/oleObject14.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27.emf"/><Relationship Id="rId3" Type="http://schemas.openxmlformats.org/officeDocument/2006/relationships/image" Target="../media/image22.wmf"/><Relationship Id="rId7" Type="http://schemas.openxmlformats.org/officeDocument/2006/relationships/image" Target="../media/image24.wmf"/><Relationship Id="rId12" Type="http://schemas.openxmlformats.org/officeDocument/2006/relationships/oleObject" Target="../embeddings/oleObject20.bin"/><Relationship Id="rId17" Type="http://schemas.openxmlformats.org/officeDocument/2006/relationships/image" Target="../media/image29.wmf"/><Relationship Id="rId2" Type="http://schemas.openxmlformats.org/officeDocument/2006/relationships/oleObject" Target="../embeddings/oleObject15.bin"/><Relationship Id="rId16" Type="http://schemas.openxmlformats.org/officeDocument/2006/relationships/oleObject" Target="../embeddings/oleObject22.bin"/><Relationship Id="rId1" Type="http://schemas.openxmlformats.org/officeDocument/2006/relationships/slideLayout" Target="../slideLayouts/slideLayout18.xml"/><Relationship Id="rId6" Type="http://schemas.openxmlformats.org/officeDocument/2006/relationships/oleObject" Target="../embeddings/oleObject17.bin"/><Relationship Id="rId11" Type="http://schemas.openxmlformats.org/officeDocument/2006/relationships/image" Target="../media/image26.wmf"/><Relationship Id="rId5" Type="http://schemas.openxmlformats.org/officeDocument/2006/relationships/image" Target="../media/image23.wmf"/><Relationship Id="rId15" Type="http://schemas.openxmlformats.org/officeDocument/2006/relationships/image" Target="../media/image28.emf"/><Relationship Id="rId10" Type="http://schemas.openxmlformats.org/officeDocument/2006/relationships/oleObject" Target="../embeddings/oleObject19.bin"/><Relationship Id="rId4" Type="http://schemas.openxmlformats.org/officeDocument/2006/relationships/oleObject" Target="../embeddings/oleObject16.bin"/><Relationship Id="rId9" Type="http://schemas.openxmlformats.org/officeDocument/2006/relationships/image" Target="../media/image25.wmf"/><Relationship Id="rId14" Type="http://schemas.openxmlformats.org/officeDocument/2006/relationships/oleObject" Target="../embeddings/oleObject21.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image" Target="../media/image35.wmf"/><Relationship Id="rId18" Type="http://schemas.openxmlformats.org/officeDocument/2006/relationships/oleObject" Target="../embeddings/oleObject31.bin"/><Relationship Id="rId3" Type="http://schemas.openxmlformats.org/officeDocument/2006/relationships/image" Target="../media/image30.wmf"/><Relationship Id="rId7" Type="http://schemas.openxmlformats.org/officeDocument/2006/relationships/image" Target="../media/image32.wmf"/><Relationship Id="rId12" Type="http://schemas.openxmlformats.org/officeDocument/2006/relationships/oleObject" Target="../embeddings/oleObject28.bin"/><Relationship Id="rId17" Type="http://schemas.openxmlformats.org/officeDocument/2006/relationships/image" Target="../media/image37.wmf"/><Relationship Id="rId2" Type="http://schemas.openxmlformats.org/officeDocument/2006/relationships/oleObject" Target="../embeddings/oleObject23.bin"/><Relationship Id="rId16" Type="http://schemas.openxmlformats.org/officeDocument/2006/relationships/oleObject" Target="../embeddings/oleObject30.bin"/><Relationship Id="rId1" Type="http://schemas.openxmlformats.org/officeDocument/2006/relationships/slideLayout" Target="../slideLayouts/slideLayout18.xml"/><Relationship Id="rId6" Type="http://schemas.openxmlformats.org/officeDocument/2006/relationships/oleObject" Target="../embeddings/oleObject25.bin"/><Relationship Id="rId11" Type="http://schemas.openxmlformats.org/officeDocument/2006/relationships/image" Target="../media/image34.emf"/><Relationship Id="rId5" Type="http://schemas.openxmlformats.org/officeDocument/2006/relationships/image" Target="../media/image31.wmf"/><Relationship Id="rId15" Type="http://schemas.openxmlformats.org/officeDocument/2006/relationships/image" Target="../media/image36.wmf"/><Relationship Id="rId10" Type="http://schemas.openxmlformats.org/officeDocument/2006/relationships/oleObject" Target="../embeddings/oleObject27.bin"/><Relationship Id="rId19" Type="http://schemas.openxmlformats.org/officeDocument/2006/relationships/image" Target="../media/image38.wmf"/><Relationship Id="rId4" Type="http://schemas.openxmlformats.org/officeDocument/2006/relationships/oleObject" Target="../embeddings/oleObject24.bin"/><Relationship Id="rId9" Type="http://schemas.openxmlformats.org/officeDocument/2006/relationships/image" Target="../media/image33.wmf"/><Relationship Id="rId14" Type="http://schemas.openxmlformats.org/officeDocument/2006/relationships/oleObject" Target="../embeddings/oleObject29.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5.bin"/><Relationship Id="rId13" Type="http://schemas.openxmlformats.org/officeDocument/2006/relationships/image" Target="../media/image44.wmf"/><Relationship Id="rId3" Type="http://schemas.openxmlformats.org/officeDocument/2006/relationships/image" Target="../media/image39.wmf"/><Relationship Id="rId7" Type="http://schemas.openxmlformats.org/officeDocument/2006/relationships/image" Target="../media/image41.wmf"/><Relationship Id="rId12" Type="http://schemas.openxmlformats.org/officeDocument/2006/relationships/oleObject" Target="../embeddings/oleObject37.bin"/><Relationship Id="rId17" Type="http://schemas.openxmlformats.org/officeDocument/2006/relationships/image" Target="../media/image46.wmf"/><Relationship Id="rId2" Type="http://schemas.openxmlformats.org/officeDocument/2006/relationships/oleObject" Target="../embeddings/oleObject32.bin"/><Relationship Id="rId16" Type="http://schemas.openxmlformats.org/officeDocument/2006/relationships/oleObject" Target="../embeddings/oleObject39.bin"/><Relationship Id="rId1" Type="http://schemas.openxmlformats.org/officeDocument/2006/relationships/slideLayout" Target="../slideLayouts/slideLayout18.xml"/><Relationship Id="rId6" Type="http://schemas.openxmlformats.org/officeDocument/2006/relationships/oleObject" Target="../embeddings/oleObject34.bin"/><Relationship Id="rId11" Type="http://schemas.openxmlformats.org/officeDocument/2006/relationships/image" Target="../media/image43.wmf"/><Relationship Id="rId5" Type="http://schemas.openxmlformats.org/officeDocument/2006/relationships/image" Target="../media/image40.wmf"/><Relationship Id="rId15" Type="http://schemas.openxmlformats.org/officeDocument/2006/relationships/image" Target="../media/image45.wmf"/><Relationship Id="rId10" Type="http://schemas.openxmlformats.org/officeDocument/2006/relationships/oleObject" Target="../embeddings/oleObject36.bin"/><Relationship Id="rId4" Type="http://schemas.openxmlformats.org/officeDocument/2006/relationships/oleObject" Target="../embeddings/oleObject33.bin"/><Relationship Id="rId9" Type="http://schemas.openxmlformats.org/officeDocument/2006/relationships/image" Target="../media/image42.wmf"/><Relationship Id="rId14" Type="http://schemas.openxmlformats.org/officeDocument/2006/relationships/oleObject" Target="../embeddings/oleObject38.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image" Target="../media/image47.wmf"/><Relationship Id="rId7" Type="http://schemas.openxmlformats.org/officeDocument/2006/relationships/image" Target="../media/image48.wmf"/><Relationship Id="rId2" Type="http://schemas.openxmlformats.org/officeDocument/2006/relationships/oleObject" Target="../embeddings/oleObject40.bin"/><Relationship Id="rId1" Type="http://schemas.openxmlformats.org/officeDocument/2006/relationships/slideLayout" Target="../slideLayouts/slideLayout18.xml"/><Relationship Id="rId6" Type="http://schemas.openxmlformats.org/officeDocument/2006/relationships/oleObject" Target="../embeddings/oleObject41.bin"/><Relationship Id="rId5" Type="http://schemas.openxmlformats.org/officeDocument/2006/relationships/image" Target="../media/image40.wmf"/><Relationship Id="rId4" Type="http://schemas.openxmlformats.org/officeDocument/2006/relationships/oleObject" Target="../embeddings/oleObject33.bin"/><Relationship Id="rId9" Type="http://schemas.openxmlformats.org/officeDocument/2006/relationships/image" Target="../media/image49.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5.bin"/><Relationship Id="rId13" Type="http://schemas.openxmlformats.org/officeDocument/2006/relationships/image" Target="../media/image56.wmf"/><Relationship Id="rId3" Type="http://schemas.openxmlformats.org/officeDocument/2006/relationships/image" Target="../media/image50.wmf"/><Relationship Id="rId7" Type="http://schemas.openxmlformats.org/officeDocument/2006/relationships/image" Target="../media/image53.png"/><Relationship Id="rId12" Type="http://schemas.openxmlformats.org/officeDocument/2006/relationships/oleObject" Target="../embeddings/oleObject47.bin"/><Relationship Id="rId2" Type="http://schemas.openxmlformats.org/officeDocument/2006/relationships/oleObject" Target="../embeddings/oleObject43.bin"/><Relationship Id="rId1" Type="http://schemas.openxmlformats.org/officeDocument/2006/relationships/slideLayout" Target="../slideLayouts/slideLayout18.xml"/><Relationship Id="rId6" Type="http://schemas.openxmlformats.org/officeDocument/2006/relationships/image" Target="../media/image52.png"/><Relationship Id="rId11" Type="http://schemas.openxmlformats.org/officeDocument/2006/relationships/image" Target="../media/image55.emf"/><Relationship Id="rId5" Type="http://schemas.openxmlformats.org/officeDocument/2006/relationships/image" Target="../media/image51.wmf"/><Relationship Id="rId10" Type="http://schemas.openxmlformats.org/officeDocument/2006/relationships/oleObject" Target="../embeddings/oleObject46.bin"/><Relationship Id="rId4" Type="http://schemas.openxmlformats.org/officeDocument/2006/relationships/oleObject" Target="../embeddings/oleObject44.bin"/><Relationship Id="rId9" Type="http://schemas.openxmlformats.org/officeDocument/2006/relationships/image" Target="../media/image54.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image" Target="../media/image62.wmf"/><Relationship Id="rId3" Type="http://schemas.openxmlformats.org/officeDocument/2006/relationships/image" Target="../media/image57.wmf"/><Relationship Id="rId7" Type="http://schemas.openxmlformats.org/officeDocument/2006/relationships/image" Target="../media/image59.wmf"/><Relationship Id="rId12" Type="http://schemas.openxmlformats.org/officeDocument/2006/relationships/oleObject" Target="../embeddings/oleObject53.bin"/><Relationship Id="rId2" Type="http://schemas.openxmlformats.org/officeDocument/2006/relationships/oleObject" Target="../embeddings/oleObject48.bin"/><Relationship Id="rId1" Type="http://schemas.openxmlformats.org/officeDocument/2006/relationships/slideLayout" Target="../slideLayouts/slideLayout18.xml"/><Relationship Id="rId6" Type="http://schemas.openxmlformats.org/officeDocument/2006/relationships/oleObject" Target="../embeddings/oleObject50.bin"/><Relationship Id="rId11" Type="http://schemas.openxmlformats.org/officeDocument/2006/relationships/image" Target="../media/image61.wmf"/><Relationship Id="rId5" Type="http://schemas.openxmlformats.org/officeDocument/2006/relationships/image" Target="../media/image58.wmf"/><Relationship Id="rId10" Type="http://schemas.openxmlformats.org/officeDocument/2006/relationships/oleObject" Target="../embeddings/oleObject52.bin"/><Relationship Id="rId4" Type="http://schemas.openxmlformats.org/officeDocument/2006/relationships/oleObject" Target="../embeddings/oleObject49.bin"/><Relationship Id="rId9" Type="http://schemas.openxmlformats.org/officeDocument/2006/relationships/image" Target="../media/image60.w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10" name="TextBox 1"/>
          <p:cNvSpPr txBox="1">
            <a:spLocks noChangeArrowheads="1"/>
          </p:cNvSpPr>
          <p:nvPr/>
        </p:nvSpPr>
        <p:spPr bwMode="auto">
          <a:xfrm>
            <a:off x="1475656" y="1672447"/>
            <a:ext cx="7632848" cy="1756553"/>
          </a:xfrm>
          <a:prstGeom prst="rect">
            <a:avLst/>
          </a:prstGeom>
        </p:spPr>
        <p:txBody>
          <a:bodyPr vert="horz" lIns="91440" tIns="45720" rIns="91440" bIns="45720" rtlCol="0" anchor="ctr">
            <a:noAutofit/>
          </a:bodyPr>
          <a:lstStyle/>
          <a:p>
            <a:pPr defTabSz="914400" fontAlgn="auto">
              <a:lnSpc>
                <a:spcPct val="90000"/>
              </a:lnSpc>
              <a:spcBef>
                <a:spcPct val="0"/>
              </a:spcBef>
              <a:spcAft>
                <a:spcPts val="600"/>
              </a:spcAft>
              <a:defRPr/>
            </a:pPr>
            <a:r>
              <a:rPr lang="en-US" sz="3600" b="1" dirty="0">
                <a:effectLst/>
                <a:latin typeface="Times New Roman" panose="02020603050405020304" pitchFamily="18" charset="0"/>
                <a:ea typeface="+mj-ea"/>
                <a:cs typeface="Times New Roman" panose="02020603050405020304" pitchFamily="18" charset="0"/>
              </a:rPr>
              <a:t> </a:t>
            </a:r>
            <a:r>
              <a:rPr lang="en-US" sz="3200" b="1" dirty="0">
                <a:effectLst/>
                <a:latin typeface="Arial" panose="020B0604020202020204" pitchFamily="34" charset="0"/>
                <a:ea typeface="+mj-ea"/>
                <a:cs typeface="Arial" panose="020B0604020202020204" pitchFamily="34" charset="0"/>
              </a:rPr>
              <a:t>New exactly solvable time-dependent</a:t>
            </a:r>
          </a:p>
          <a:p>
            <a:pPr algn="ctr" defTabSz="914400" fontAlgn="auto">
              <a:lnSpc>
                <a:spcPct val="90000"/>
              </a:lnSpc>
              <a:spcBef>
                <a:spcPct val="0"/>
              </a:spcBef>
              <a:spcAft>
                <a:spcPts val="600"/>
              </a:spcAft>
              <a:defRPr/>
            </a:pPr>
            <a:r>
              <a:rPr lang="en-US" sz="3200" b="1" dirty="0">
                <a:effectLst/>
                <a:latin typeface="Arial" panose="020B0604020202020204" pitchFamily="34" charset="0"/>
                <a:ea typeface="+mj-ea"/>
                <a:cs typeface="Arial" panose="020B0604020202020204" pitchFamily="34" charset="0"/>
              </a:rPr>
              <a:t>quantum two-state model</a:t>
            </a:r>
            <a:r>
              <a:rPr lang="en-US" sz="3600" b="1" dirty="0">
                <a:effectLst/>
                <a:latin typeface="Times New Roman" panose="02020603050405020304" pitchFamily="18" charset="0"/>
                <a:ea typeface="+mj-ea"/>
                <a:cs typeface="Times New Roman" panose="02020603050405020304" pitchFamily="18" charset="0"/>
              </a:rPr>
              <a:t>s</a:t>
            </a:r>
            <a:endParaRPr lang="en-US" altLang="ko-KR" sz="3600" b="1" dirty="0">
              <a:effectLst>
                <a:glow rad="228600">
                  <a:schemeClr val="accent4">
                    <a:satMod val="175000"/>
                    <a:alpha val="40000"/>
                  </a:schemeClr>
                </a:glow>
              </a:effectLst>
              <a:latin typeface="Times New Roman" panose="02020603050405020304" pitchFamily="18" charset="0"/>
              <a:ea typeface="+mj-ea"/>
              <a:cs typeface="Times New Roman" panose="02020603050405020304" pitchFamily="18" charset="0"/>
            </a:endParaRPr>
          </a:p>
        </p:txBody>
      </p:sp>
      <p:pic>
        <p:nvPicPr>
          <p:cNvPr id="13" name="Picture 12">
            <a:extLst>
              <a:ext uri="{FF2B5EF4-FFF2-40B4-BE49-F238E27FC236}">
                <a16:creationId xmlns:a16="http://schemas.microsoft.com/office/drawing/2014/main" id="{D4177E04-A318-A6D9-4B1F-41A5324EF924}"/>
              </a:ext>
            </a:extLst>
          </p:cNvPr>
          <p:cNvPicPr>
            <a:picLocks noChangeAspect="1"/>
          </p:cNvPicPr>
          <p:nvPr/>
        </p:nvPicPr>
        <p:blipFill rotWithShape="1">
          <a:blip r:embed="rId3"/>
          <a:srcRect l="28339" r="43145"/>
          <a:stretch/>
        </p:blipFill>
        <p:spPr>
          <a:xfrm>
            <a:off x="-4197" y="10"/>
            <a:ext cx="1479853" cy="6857990"/>
          </a:xfrm>
          <a:prstGeom prst="rect">
            <a:avLst/>
          </a:prstGeom>
        </p:spPr>
      </p:pic>
      <p:sp>
        <p:nvSpPr>
          <p:cNvPr id="11" name="TextBox 10"/>
          <p:cNvSpPr txBox="1"/>
          <p:nvPr/>
        </p:nvSpPr>
        <p:spPr>
          <a:xfrm>
            <a:off x="3923928" y="3667385"/>
            <a:ext cx="2520280" cy="481695"/>
          </a:xfrm>
          <a:prstGeom prst="rect">
            <a:avLst/>
          </a:prstGeom>
        </p:spPr>
        <p:txBody>
          <a:bodyPr vert="horz" lIns="91440" tIns="45720" rIns="91440" bIns="45720" rtlCol="0">
            <a:noAutofit/>
          </a:bodyPr>
          <a:lstStyle/>
          <a:p>
            <a:pPr algn="ctr" defTabSz="914400" fontAlgn="auto">
              <a:lnSpc>
                <a:spcPct val="120000"/>
              </a:lnSpc>
              <a:spcBef>
                <a:spcPts val="0"/>
              </a:spcBef>
              <a:buSzPct val="125000"/>
              <a:defRPr/>
            </a:pPr>
            <a:r>
              <a:rPr lang="en-US" altLang="ko-KR" sz="2400" b="1" dirty="0">
                <a:effectLst/>
                <a:latin typeface="Times New Roman" panose="02020603050405020304" pitchFamily="18" charset="0"/>
                <a:cs typeface="Times New Roman" panose="02020603050405020304" pitchFamily="18" charset="0"/>
              </a:rPr>
              <a:t>A.M. Ishkhanyan</a:t>
            </a:r>
            <a:endParaRPr kumimoji="0" lang="en-US" altLang="ko-KR" sz="2400" b="1" dirty="0">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a:xfrm>
            <a:off x="8500881" y="6385216"/>
            <a:ext cx="401189" cy="299119"/>
          </a:xfrm>
        </p:spPr>
        <p:txBody>
          <a:bodyPr vert="horz" lIns="91440" tIns="45720" rIns="91440" bIns="45720" rtlCol="0" anchor="ctr">
            <a:noAutofit/>
          </a:bodyPr>
          <a:lstStyle/>
          <a:p>
            <a:pPr defTabSz="914400">
              <a:spcAft>
                <a:spcPts val="600"/>
              </a:spcAft>
            </a:pPr>
            <a:fld id="{129B996F-24E1-4816-B953-20C49A0F668E}" type="slidenum">
              <a:rPr lang="en-US" sz="2000" b="1" smtClean="0">
                <a:latin typeface="Times New Roman" panose="02020603050405020304" pitchFamily="18" charset="0"/>
                <a:cs typeface="Times New Roman" panose="02020603050405020304" pitchFamily="18" charset="0"/>
              </a:rPr>
              <a:pPr defTabSz="914400">
                <a:spcAft>
                  <a:spcPts val="600"/>
                </a:spcAft>
              </a:pPr>
              <a:t>1</a:t>
            </a:fld>
            <a:endParaRPr lang="en-US" sz="2000"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376425B2-4EE6-910E-9E71-8BE3BA673D49}"/>
              </a:ext>
            </a:extLst>
          </p:cNvPr>
          <p:cNvSpPr txBox="1"/>
          <p:nvPr/>
        </p:nvSpPr>
        <p:spPr>
          <a:xfrm>
            <a:off x="2123728" y="4365104"/>
            <a:ext cx="6540874" cy="400110"/>
          </a:xfrm>
          <a:prstGeom prst="rect">
            <a:avLst/>
          </a:prstGeom>
          <a:noFill/>
        </p:spPr>
        <p:txBody>
          <a:bodyPr wrap="square">
            <a:spAutoFit/>
          </a:bodyPr>
          <a:lstStyle/>
          <a:p>
            <a:r>
              <a:rPr lang="en-US" sz="2000" b="1" dirty="0">
                <a:effectLst/>
                <a:latin typeface="Times New Roman" panose="02020603050405020304" pitchFamily="18" charset="0"/>
                <a:ea typeface="Calibri" panose="020F0502020204030204" pitchFamily="34" charset="0"/>
              </a:rPr>
              <a:t>Institute for Physical Research, Ashtarak, 0204 Armenia</a:t>
            </a:r>
            <a:endParaRPr lang="en-US" sz="2000" b="1" dirty="0"/>
          </a:p>
        </p:txBody>
      </p:sp>
    </p:spTree>
    <p:extLst>
      <p:ext uri="{BB962C8B-B14F-4D97-AF65-F5344CB8AC3E}">
        <p14:creationId xmlns:p14="http://schemas.microsoft.com/office/powerpoint/2010/main" val="4163937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Calibri" pitchFamily="34" charset="0"/>
            </a:endParaRPr>
          </a:p>
        </p:txBody>
      </p:sp>
      <p:sp>
        <p:nvSpPr>
          <p:cNvPr id="6151" name="Rectangle 1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Calibri" pitchFamily="34" charset="0"/>
            </a:endParaRPr>
          </a:p>
        </p:txBody>
      </p:sp>
      <p:sp>
        <p:nvSpPr>
          <p:cNvPr id="6152" name="TextBox 21"/>
          <p:cNvSpPr txBox="1">
            <a:spLocks noChangeArrowheads="1"/>
          </p:cNvSpPr>
          <p:nvPr/>
        </p:nvSpPr>
        <p:spPr bwMode="auto">
          <a:xfrm>
            <a:off x="533400" y="3429000"/>
            <a:ext cx="3534544" cy="369332"/>
          </a:xfrm>
          <a:prstGeom prst="rect">
            <a:avLst/>
          </a:prstGeom>
          <a:noFill/>
          <a:ln w="9525">
            <a:noFill/>
            <a:miter lim="800000"/>
            <a:headEnd/>
            <a:tailEnd/>
          </a:ln>
        </p:spPr>
        <p:txBody>
          <a:bodyPr wrap="square">
            <a:spAutoFit/>
          </a:bodyPr>
          <a:lstStyle/>
          <a:p>
            <a:r>
              <a:rPr lang="en-US" dirty="0">
                <a:latin typeface="Times New Roman" panose="02020603050405020304" pitchFamily="18" charset="0"/>
                <a:cs typeface="Times New Roman" panose="02020603050405020304" pitchFamily="18" charset="0"/>
              </a:rPr>
              <a:t>4. Bi-Confluent Heun equation</a:t>
            </a:r>
          </a:p>
        </p:txBody>
      </p:sp>
      <p:sp>
        <p:nvSpPr>
          <p:cNvPr id="615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aphicFrame>
        <p:nvGraphicFramePr>
          <p:cNvPr id="6146" name="Object 2"/>
          <p:cNvGraphicFramePr>
            <a:graphicFrameLocks noChangeAspect="1"/>
          </p:cNvGraphicFramePr>
          <p:nvPr>
            <p:extLst>
              <p:ext uri="{D42A27DB-BD31-4B8C-83A1-F6EECF244321}">
                <p14:modId xmlns:p14="http://schemas.microsoft.com/office/powerpoint/2010/main" val="1165689681"/>
              </p:ext>
            </p:extLst>
          </p:nvPr>
        </p:nvGraphicFramePr>
        <p:xfrm>
          <a:off x="2430464" y="3861048"/>
          <a:ext cx="3869728" cy="770839"/>
        </p:xfrm>
        <a:graphic>
          <a:graphicData uri="http://schemas.openxmlformats.org/presentationml/2006/ole">
            <mc:AlternateContent xmlns:mc="http://schemas.openxmlformats.org/markup-compatibility/2006">
              <mc:Choice xmlns:v="urn:schemas-microsoft-com:vml" Requires="v">
                <p:oleObj name="Equation" r:id="rId2" imgW="2311200" imgH="457200" progId="Equation.DSMT4">
                  <p:embed/>
                </p:oleObj>
              </mc:Choice>
              <mc:Fallback>
                <p:oleObj name="Equation" r:id="rId2" imgW="2311200" imgH="457200" progId="Equation.DSMT4">
                  <p:embed/>
                  <p:pic>
                    <p:nvPicPr>
                      <p:cNvPr id="6146"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0464" y="3861048"/>
                        <a:ext cx="3869728" cy="770839"/>
                      </a:xfrm>
                      <a:prstGeom prst="rect">
                        <a:avLst/>
                      </a:prstGeom>
                      <a:noFill/>
                    </p:spPr>
                  </p:pic>
                </p:oleObj>
              </mc:Fallback>
            </mc:AlternateContent>
          </a:graphicData>
        </a:graphic>
      </p:graphicFrame>
      <p:sp>
        <p:nvSpPr>
          <p:cNvPr id="6154"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6155"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6156" name="Title 16"/>
          <p:cNvSpPr>
            <a:spLocks noGrp="1"/>
          </p:cNvSpPr>
          <p:nvPr>
            <p:ph type="title"/>
          </p:nvPr>
        </p:nvSpPr>
        <p:spPr>
          <a:xfrm>
            <a:off x="1547664" y="188640"/>
            <a:ext cx="6192688" cy="576064"/>
          </a:xfrm>
          <a:solidFill>
            <a:schemeClr val="bg2">
              <a:lumMod val="40000"/>
              <a:lumOff val="60000"/>
            </a:schemeClr>
          </a:solidFill>
        </p:spPr>
        <p:txBody>
          <a:bodyPr>
            <a:noAutofit/>
          </a:bodyPr>
          <a:lstStyle/>
          <a:p>
            <a:pPr algn="ctr"/>
            <a:r>
              <a:rPr lang="en-US" sz="2800" b="1" cap="none" dirty="0">
                <a:latin typeface="Times New Roman" pitchFamily="18" charset="0"/>
                <a:cs typeface="Times New Roman" pitchFamily="18" charset="0"/>
              </a:rPr>
              <a:t>The four confluent Heun equations</a:t>
            </a:r>
          </a:p>
        </p:txBody>
      </p:sp>
      <p:sp>
        <p:nvSpPr>
          <p:cNvPr id="6157" name="TextBox 21"/>
          <p:cNvSpPr txBox="1">
            <a:spLocks noChangeArrowheads="1"/>
          </p:cNvSpPr>
          <p:nvPr/>
        </p:nvSpPr>
        <p:spPr bwMode="auto">
          <a:xfrm>
            <a:off x="467544" y="4725144"/>
            <a:ext cx="3678560" cy="369332"/>
          </a:xfrm>
          <a:prstGeom prst="rect">
            <a:avLst/>
          </a:prstGeom>
          <a:noFill/>
          <a:ln w="9525">
            <a:noFill/>
            <a:miter lim="800000"/>
            <a:headEnd/>
            <a:tailEnd/>
          </a:ln>
        </p:spPr>
        <p:txBody>
          <a:bodyPr wrap="square">
            <a:spAutoFit/>
          </a:bodyPr>
          <a:lstStyle/>
          <a:p>
            <a:r>
              <a:rPr lang="en-US" dirty="0">
                <a:latin typeface="Times New Roman" panose="02020603050405020304" pitchFamily="18" charset="0"/>
                <a:cs typeface="Times New Roman" panose="02020603050405020304" pitchFamily="18" charset="0"/>
              </a:rPr>
              <a:t> 5. Tri-Confluent Heun equation</a:t>
            </a:r>
          </a:p>
        </p:txBody>
      </p:sp>
      <p:sp>
        <p:nvSpPr>
          <p:cNvPr id="6158" name="Rectangle 7"/>
          <p:cNvSpPr>
            <a:spLocks noChangeArrowheads="1"/>
          </p:cNvSpPr>
          <p:nvPr/>
        </p:nvSpPr>
        <p:spPr bwMode="auto">
          <a:xfrm>
            <a:off x="0" y="0"/>
            <a:ext cx="9144000" cy="0"/>
          </a:xfrm>
          <a:prstGeom prst="rect">
            <a:avLst/>
          </a:prstGeom>
          <a:noFill/>
          <a:ln w="31750" algn="ctr">
            <a:noFill/>
            <a:miter lim="800000"/>
            <a:headEnd/>
            <a:tailEnd/>
          </a:ln>
        </p:spPr>
        <p:txBody>
          <a:bodyPr wrap="none" anchor="ctr">
            <a:spAutoFit/>
          </a:bodyPr>
          <a:lstStyle/>
          <a:p>
            <a:endParaRPr lang="en-US"/>
          </a:p>
        </p:txBody>
      </p:sp>
      <p:sp>
        <p:nvSpPr>
          <p:cNvPr id="6159" name="Rectangle 9"/>
          <p:cNvSpPr>
            <a:spLocks noChangeArrowheads="1"/>
          </p:cNvSpPr>
          <p:nvPr/>
        </p:nvSpPr>
        <p:spPr bwMode="auto">
          <a:xfrm>
            <a:off x="0" y="0"/>
            <a:ext cx="9144000" cy="0"/>
          </a:xfrm>
          <a:prstGeom prst="rect">
            <a:avLst/>
          </a:prstGeom>
          <a:noFill/>
          <a:ln w="31750" algn="ctr">
            <a:noFill/>
            <a:miter lim="800000"/>
            <a:headEnd/>
            <a:tailEnd/>
          </a:ln>
        </p:spPr>
        <p:txBody>
          <a:bodyPr wrap="none" anchor="ctr">
            <a:spAutoFit/>
          </a:bodyPr>
          <a:lstStyle/>
          <a:p>
            <a:endParaRPr lang="en-US"/>
          </a:p>
        </p:txBody>
      </p:sp>
      <p:sp>
        <p:nvSpPr>
          <p:cNvPr id="6160" name="Rectangle 7"/>
          <p:cNvSpPr>
            <a:spLocks noChangeArrowheads="1"/>
          </p:cNvSpPr>
          <p:nvPr/>
        </p:nvSpPr>
        <p:spPr bwMode="auto">
          <a:xfrm>
            <a:off x="0" y="0"/>
            <a:ext cx="9144000" cy="0"/>
          </a:xfrm>
          <a:prstGeom prst="rect">
            <a:avLst/>
          </a:prstGeom>
          <a:noFill/>
          <a:ln w="31750" algn="ctr">
            <a:noFill/>
            <a:miter lim="800000"/>
            <a:headEnd/>
            <a:tailEnd/>
          </a:ln>
        </p:spPr>
        <p:txBody>
          <a:bodyPr wrap="none" anchor="ctr">
            <a:spAutoFit/>
          </a:bodyPr>
          <a:lstStyle/>
          <a:p>
            <a:endParaRPr lang="en-US"/>
          </a:p>
        </p:txBody>
      </p:sp>
      <p:graphicFrame>
        <p:nvGraphicFramePr>
          <p:cNvPr id="6147" name="Object 6"/>
          <p:cNvGraphicFramePr>
            <a:graphicFrameLocks noChangeAspect="1"/>
          </p:cNvGraphicFramePr>
          <p:nvPr>
            <p:extLst>
              <p:ext uri="{D42A27DB-BD31-4B8C-83A1-F6EECF244321}">
                <p14:modId xmlns:p14="http://schemas.microsoft.com/office/powerpoint/2010/main" val="1884014746"/>
              </p:ext>
            </p:extLst>
          </p:nvPr>
        </p:nvGraphicFramePr>
        <p:xfrm>
          <a:off x="2438400" y="5157192"/>
          <a:ext cx="4005808" cy="775979"/>
        </p:xfrm>
        <a:graphic>
          <a:graphicData uri="http://schemas.openxmlformats.org/presentationml/2006/ole">
            <mc:AlternateContent xmlns:mc="http://schemas.openxmlformats.org/markup-compatibility/2006">
              <mc:Choice xmlns:v="urn:schemas-microsoft-com:vml" Requires="v">
                <p:oleObj name="Equation" r:id="rId4" imgW="2501640" imgH="469800" progId="Equation.DSMT4">
                  <p:embed/>
                </p:oleObj>
              </mc:Choice>
              <mc:Fallback>
                <p:oleObj name="Equation" r:id="rId4" imgW="2501640" imgH="469800" progId="Equation.DSMT4">
                  <p:embed/>
                  <p:pic>
                    <p:nvPicPr>
                      <p:cNvPr id="6147"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5157192"/>
                        <a:ext cx="4005808" cy="775979"/>
                      </a:xfrm>
                      <a:prstGeom prst="rect">
                        <a:avLst/>
                      </a:prstGeom>
                      <a:noFill/>
                    </p:spPr>
                  </p:pic>
                </p:oleObj>
              </mc:Fallback>
            </mc:AlternateContent>
          </a:graphicData>
        </a:graphic>
      </p:graphicFrame>
      <p:sp>
        <p:nvSpPr>
          <p:cNvPr id="18" name="Slide Number Placeholder 17"/>
          <p:cNvSpPr>
            <a:spLocks noGrp="1"/>
          </p:cNvSpPr>
          <p:nvPr>
            <p:ph type="sldNum" sz="quarter" idx="4294967295"/>
          </p:nvPr>
        </p:nvSpPr>
        <p:spPr>
          <a:xfrm>
            <a:off x="8129016" y="6148152"/>
            <a:ext cx="609600" cy="521208"/>
          </a:xfrm>
          <a:prstGeom prst="rect">
            <a:avLst/>
          </a:prstGeom>
        </p:spPr>
        <p:txBody>
          <a:bodyPr/>
          <a:lstStyle/>
          <a:p>
            <a:pPr>
              <a:defRPr/>
            </a:pPr>
            <a:fld id="{47D87883-D9E6-4A05-A16F-7F6A8D448805}" type="slidenum">
              <a:rPr lang="en-US" sz="2000" b="1" smtClean="0">
                <a:latin typeface="Times New Roman" panose="02020603050405020304" pitchFamily="18" charset="0"/>
                <a:cs typeface="Times New Roman" panose="02020603050405020304" pitchFamily="18" charset="0"/>
              </a:rPr>
              <a:pPr>
                <a:defRPr/>
              </a:pPr>
              <a:t>10</a:t>
            </a:fld>
            <a:endParaRPr lang="en-US" sz="2000" b="1" dirty="0">
              <a:latin typeface="Times New Roman" panose="02020603050405020304" pitchFamily="18" charset="0"/>
              <a:cs typeface="Times New Roman" panose="02020603050405020304" pitchFamily="18" charset="0"/>
            </a:endParaRPr>
          </a:p>
        </p:txBody>
      </p:sp>
      <p:graphicFrame>
        <p:nvGraphicFramePr>
          <p:cNvPr id="33796" name="Object 8"/>
          <p:cNvGraphicFramePr>
            <a:graphicFrameLocks noChangeAspect="1"/>
          </p:cNvGraphicFramePr>
          <p:nvPr>
            <p:extLst>
              <p:ext uri="{D42A27DB-BD31-4B8C-83A1-F6EECF244321}">
                <p14:modId xmlns:p14="http://schemas.microsoft.com/office/powerpoint/2010/main" val="2835045024"/>
              </p:ext>
            </p:extLst>
          </p:nvPr>
        </p:nvGraphicFramePr>
        <p:xfrm>
          <a:off x="2446339" y="2492897"/>
          <a:ext cx="3709837" cy="782916"/>
        </p:xfrm>
        <a:graphic>
          <a:graphicData uri="http://schemas.openxmlformats.org/presentationml/2006/ole">
            <mc:AlternateContent xmlns:mc="http://schemas.openxmlformats.org/markup-compatibility/2006">
              <mc:Choice xmlns:v="urn:schemas-microsoft-com:vml" Requires="v">
                <p:oleObj name="Equation" r:id="rId6" imgW="2323800" imgH="469800" progId="Equation.DSMT4">
                  <p:embed/>
                </p:oleObj>
              </mc:Choice>
              <mc:Fallback>
                <p:oleObj name="Equation" r:id="rId6" imgW="2323800" imgH="469800" progId="Equation.DSMT4">
                  <p:embed/>
                  <p:pic>
                    <p:nvPicPr>
                      <p:cNvPr id="33796"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46339" y="2492897"/>
                        <a:ext cx="3709837" cy="782916"/>
                      </a:xfrm>
                      <a:prstGeom prst="rect">
                        <a:avLst/>
                      </a:prstGeom>
                      <a:noFill/>
                    </p:spPr>
                  </p:pic>
                </p:oleObj>
              </mc:Fallback>
            </mc:AlternateContent>
          </a:graphicData>
        </a:graphic>
      </p:graphicFrame>
      <p:sp>
        <p:nvSpPr>
          <p:cNvPr id="19" name="TextBox 21"/>
          <p:cNvSpPr txBox="1">
            <a:spLocks noChangeArrowheads="1"/>
          </p:cNvSpPr>
          <p:nvPr/>
        </p:nvSpPr>
        <p:spPr bwMode="auto">
          <a:xfrm>
            <a:off x="533400" y="2060848"/>
            <a:ext cx="4038600" cy="400050"/>
          </a:xfrm>
          <a:prstGeom prst="rect">
            <a:avLst/>
          </a:prstGeom>
          <a:noFill/>
          <a:ln w="9525">
            <a:noFill/>
            <a:miter lim="800000"/>
            <a:headEnd/>
            <a:tailEnd/>
          </a:ln>
        </p:spPr>
        <p:txBody>
          <a:bodyPr wrap="square">
            <a:spAutoFit/>
          </a:bodyPr>
          <a:lstStyle/>
          <a:p>
            <a:r>
              <a:rPr lang="en-US" sz="2000" dirty="0"/>
              <a:t> </a:t>
            </a:r>
            <a:r>
              <a:rPr lang="en-US" dirty="0">
                <a:latin typeface="Times New Roman" panose="02020603050405020304" pitchFamily="18" charset="0"/>
                <a:cs typeface="Times New Roman" panose="02020603050405020304" pitchFamily="18" charset="0"/>
              </a:rPr>
              <a:t>3. Double-Confluent Heun equation</a:t>
            </a:r>
          </a:p>
        </p:txBody>
      </p:sp>
      <p:sp>
        <p:nvSpPr>
          <p:cNvPr id="2" name="TextBox 21">
            <a:extLst>
              <a:ext uri="{FF2B5EF4-FFF2-40B4-BE49-F238E27FC236}">
                <a16:creationId xmlns:a16="http://schemas.microsoft.com/office/drawing/2014/main" id="{D6C4B0B0-71C2-9CC2-16C6-2BC7E7757922}"/>
              </a:ext>
            </a:extLst>
          </p:cNvPr>
          <p:cNvSpPr txBox="1">
            <a:spLocks noChangeArrowheads="1"/>
          </p:cNvSpPr>
          <p:nvPr/>
        </p:nvSpPr>
        <p:spPr bwMode="auto">
          <a:xfrm>
            <a:off x="592832" y="836712"/>
            <a:ext cx="3475112" cy="369332"/>
          </a:xfrm>
          <a:prstGeom prst="rect">
            <a:avLst/>
          </a:prstGeom>
          <a:noFill/>
          <a:ln w="9525">
            <a:noFill/>
            <a:miter lim="800000"/>
            <a:headEnd/>
            <a:tailEnd/>
          </a:ln>
        </p:spPr>
        <p:txBody>
          <a:bodyPr wrap="square">
            <a:spAutoFit/>
          </a:bodyPr>
          <a:lstStyle/>
          <a:p>
            <a:r>
              <a:rPr lang="en-US" dirty="0">
                <a:latin typeface="Times New Roman" panose="02020603050405020304" pitchFamily="18" charset="0"/>
                <a:cs typeface="Times New Roman" panose="02020603050405020304" pitchFamily="18" charset="0"/>
              </a:rPr>
              <a:t> 2. Single-confluent Heun equation</a:t>
            </a:r>
          </a:p>
        </p:txBody>
      </p:sp>
      <p:graphicFrame>
        <p:nvGraphicFramePr>
          <p:cNvPr id="3" name="Object 6">
            <a:extLst>
              <a:ext uri="{FF2B5EF4-FFF2-40B4-BE49-F238E27FC236}">
                <a16:creationId xmlns:a16="http://schemas.microsoft.com/office/drawing/2014/main" id="{8F768D2B-3CB3-F14F-3F08-3E4DCF43986E}"/>
              </a:ext>
            </a:extLst>
          </p:cNvPr>
          <p:cNvGraphicFramePr>
            <a:graphicFrameLocks noChangeAspect="1"/>
          </p:cNvGraphicFramePr>
          <p:nvPr>
            <p:extLst>
              <p:ext uri="{D42A27DB-BD31-4B8C-83A1-F6EECF244321}">
                <p14:modId xmlns:p14="http://schemas.microsoft.com/office/powerpoint/2010/main" val="1937086228"/>
              </p:ext>
            </p:extLst>
          </p:nvPr>
        </p:nvGraphicFramePr>
        <p:xfrm>
          <a:off x="2465039" y="1196753"/>
          <a:ext cx="4129577" cy="782916"/>
        </p:xfrm>
        <a:graphic>
          <a:graphicData uri="http://schemas.openxmlformats.org/presentationml/2006/ole">
            <mc:AlternateContent xmlns:mc="http://schemas.openxmlformats.org/markup-compatibility/2006">
              <mc:Choice xmlns:v="urn:schemas-microsoft-com:vml" Requires="v">
                <p:oleObj name="Equation" r:id="rId8" imgW="2489040" imgH="469800" progId="Equation.3">
                  <p:embed/>
                </p:oleObj>
              </mc:Choice>
              <mc:Fallback>
                <p:oleObj name="Equation" r:id="rId8" imgW="2489040" imgH="469800" progId="Equation.3">
                  <p:embed/>
                  <p:pic>
                    <p:nvPicPr>
                      <p:cNvPr id="5123"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65039" y="1196753"/>
                        <a:ext cx="4129577" cy="782916"/>
                      </a:xfrm>
                      <a:prstGeom prst="rect">
                        <a:avLst/>
                      </a:prstGeom>
                      <a:noFill/>
                    </p:spPr>
                  </p:pic>
                </p:oleObj>
              </mc:Fallback>
            </mc:AlternateContent>
          </a:graphicData>
        </a:graphic>
      </p:graphicFrame>
      <p:cxnSp>
        <p:nvCxnSpPr>
          <p:cNvPr id="4" name="Straight Connector 3">
            <a:extLst>
              <a:ext uri="{FF2B5EF4-FFF2-40B4-BE49-F238E27FC236}">
                <a16:creationId xmlns:a16="http://schemas.microsoft.com/office/drawing/2014/main" id="{0913AE2D-0CD2-A094-4BAD-640FAE2236CC}"/>
              </a:ext>
            </a:extLst>
          </p:cNvPr>
          <p:cNvCxnSpPr>
            <a:cxnSpLocks/>
          </p:cNvCxnSpPr>
          <p:nvPr/>
        </p:nvCxnSpPr>
        <p:spPr>
          <a:xfrm>
            <a:off x="414337" y="6021288"/>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C6E7413-4A04-9859-932F-BC221F3E6B33}"/>
              </a:ext>
            </a:extLst>
          </p:cNvPr>
          <p:cNvSpPr txBox="1"/>
          <p:nvPr/>
        </p:nvSpPr>
        <p:spPr>
          <a:xfrm>
            <a:off x="1691680" y="6093296"/>
            <a:ext cx="6048672" cy="707886"/>
          </a:xfrm>
          <a:prstGeom prst="rect">
            <a:avLst/>
          </a:prstGeom>
          <a:noFill/>
        </p:spPr>
        <p:txBody>
          <a:bodyPr wrap="square">
            <a:spAutoFit/>
          </a:bodyPr>
          <a:lstStyle/>
          <a:p>
            <a:r>
              <a:rPr lang="en-US" altLang="en-US" sz="2000" b="1" i="1" dirty="0">
                <a:solidFill>
                  <a:srgbClr val="0000FF"/>
                </a:solidFill>
                <a:latin typeface="Times New Roman" panose="02020603050405020304" pitchFamily="18" charset="0"/>
                <a:cs typeface="Times New Roman" panose="02020603050405020304" pitchFamily="18" charset="0"/>
              </a:rPr>
              <a:t>The most singular (and hence the most complicated) are the double- and tri-confluent Heun equations</a:t>
            </a:r>
            <a:endParaRPr lang="en-US" sz="2000"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875162" y="205969"/>
            <a:ext cx="7801294" cy="630743"/>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r>
              <a:rPr lang="en-US" sz="2800" b="1" cap="none" dirty="0">
                <a:latin typeface="Times New Roman" panose="02020603050405020304" pitchFamily="18" charset="0"/>
                <a:cs typeface="Times New Roman" panose="02020603050405020304" pitchFamily="18" charset="0"/>
              </a:rPr>
              <a:t>Reduction to the general Heun equation</a:t>
            </a:r>
            <a:endParaRPr lang="ru-RU" sz="2800" b="1" cap="none"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87624" y="5113157"/>
            <a:ext cx="7344816" cy="1135883"/>
          </a:xfrm>
        </p:spPr>
        <p:txBody>
          <a:bodyPr>
            <a:normAutofit/>
          </a:bodyPr>
          <a:lstStyle/>
          <a:p>
            <a:pPr marL="0" indent="0">
              <a:spcBef>
                <a:spcPts val="600"/>
              </a:spcBef>
              <a:buNone/>
            </a:pPr>
            <a:r>
              <a:rPr lang="en-US" sz="2000" cap="none" dirty="0">
                <a:latin typeface="Times New Roman" panose="02020603050405020304" pitchFamily="18" charset="0"/>
                <a:cs typeface="Times New Roman" panose="02020603050405020304" pitchFamily="18" charset="0"/>
              </a:rPr>
              <a:t>There are 35 generator functions</a:t>
            </a:r>
          </a:p>
          <a:p>
            <a:pPr marL="0" indent="0">
              <a:spcBef>
                <a:spcPts val="0"/>
              </a:spcBef>
              <a:buNone/>
            </a:pPr>
            <a:r>
              <a:rPr lang="en-US" sz="2000" cap="none" dirty="0">
                <a:latin typeface="Times New Roman" panose="02020603050405020304" pitchFamily="18" charset="0"/>
                <a:cs typeface="Times New Roman" panose="02020603050405020304" pitchFamily="18" charset="0"/>
              </a:rPr>
              <a:t>Hence, 35 classes of general </a:t>
            </a:r>
            <a:r>
              <a:rPr lang="en-US" cap="none" dirty="0">
                <a:latin typeface="Times New Roman" panose="02020603050405020304" pitchFamily="18" charset="0"/>
                <a:cs typeface="Times New Roman" panose="02020603050405020304" pitchFamily="18" charset="0"/>
              </a:rPr>
              <a:t>H</a:t>
            </a:r>
            <a:r>
              <a:rPr lang="en-US" sz="2000" cap="none" dirty="0">
                <a:latin typeface="Times New Roman" panose="02020603050405020304" pitchFamily="18" charset="0"/>
                <a:cs typeface="Times New Roman" panose="02020603050405020304" pitchFamily="18" charset="0"/>
              </a:rPr>
              <a:t>eun models </a:t>
            </a:r>
          </a:p>
          <a:p>
            <a:pPr marL="0" indent="0">
              <a:buNone/>
            </a:pPr>
            <a:endParaRPr lang="en-US" sz="2000" dirty="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1177280" y="5877272"/>
            <a:ext cx="7200800" cy="365125"/>
          </a:xfrm>
        </p:spPr>
        <p:txBody>
          <a:bodyPr/>
          <a:lstStyle/>
          <a:p>
            <a:r>
              <a:rPr lang="en-US" sz="1600" dirty="0">
                <a:solidFill>
                  <a:schemeClr val="tx1"/>
                </a:solidFill>
                <a:latin typeface="Times New Roman" panose="02020603050405020304" pitchFamily="18" charset="0"/>
                <a:cs typeface="Times New Roman" panose="02020603050405020304" pitchFamily="18" charset="0"/>
              </a:rPr>
              <a:t>A.M. </a:t>
            </a:r>
            <a:r>
              <a:rPr lang="en-US" sz="1600" dirty="0" err="1">
                <a:solidFill>
                  <a:schemeClr val="tx1"/>
                </a:solidFill>
                <a:latin typeface="Times New Roman" panose="02020603050405020304" pitchFamily="18" charset="0"/>
                <a:cs typeface="Times New Roman" panose="02020603050405020304" pitchFamily="18" charset="0"/>
              </a:rPr>
              <a:t>Ishkhanyan</a:t>
            </a:r>
            <a:r>
              <a:rPr lang="en-US" sz="1600" dirty="0">
                <a:solidFill>
                  <a:schemeClr val="tx1"/>
                </a:solidFill>
                <a:latin typeface="Times New Roman" panose="02020603050405020304" pitchFamily="18" charset="0"/>
                <a:cs typeface="Times New Roman" panose="02020603050405020304" pitchFamily="18" charset="0"/>
              </a:rPr>
              <a:t>, </a:t>
            </a:r>
            <a:r>
              <a:rPr lang="en-US" sz="1600" dirty="0" err="1">
                <a:solidFill>
                  <a:schemeClr val="tx1"/>
                </a:solidFill>
                <a:latin typeface="Times New Roman" panose="02020603050405020304" pitchFamily="18" charset="0"/>
                <a:cs typeface="Times New Roman" panose="02020603050405020304" pitchFamily="18" charset="0"/>
              </a:rPr>
              <a:t>T.A</a:t>
            </a:r>
            <a:r>
              <a:rPr lang="en-US" sz="1600" dirty="0">
                <a:solidFill>
                  <a:schemeClr val="tx1"/>
                </a:solidFill>
                <a:latin typeface="Times New Roman" panose="02020603050405020304" pitchFamily="18" charset="0"/>
                <a:cs typeface="Times New Roman" panose="02020603050405020304" pitchFamily="18" charset="0"/>
              </a:rPr>
              <a:t>. </a:t>
            </a:r>
            <a:r>
              <a:rPr lang="en-US" sz="1600" dirty="0" err="1">
                <a:solidFill>
                  <a:schemeClr val="tx1"/>
                </a:solidFill>
                <a:latin typeface="Times New Roman" panose="02020603050405020304" pitchFamily="18" charset="0"/>
                <a:cs typeface="Times New Roman" panose="02020603050405020304" pitchFamily="18" charset="0"/>
              </a:rPr>
              <a:t>Shahverdyan</a:t>
            </a:r>
            <a:r>
              <a:rPr lang="en-US" sz="1600" dirty="0">
                <a:solidFill>
                  <a:schemeClr val="tx1"/>
                </a:solidFill>
                <a:latin typeface="Times New Roman" panose="02020603050405020304" pitchFamily="18" charset="0"/>
                <a:cs typeface="Times New Roman" panose="02020603050405020304" pitchFamily="18" charset="0"/>
              </a:rPr>
              <a:t>, </a:t>
            </a:r>
            <a:r>
              <a:rPr lang="en-US" sz="1600" dirty="0" err="1">
                <a:solidFill>
                  <a:schemeClr val="tx1"/>
                </a:solidFill>
                <a:latin typeface="Times New Roman" panose="02020603050405020304" pitchFamily="18" charset="0"/>
                <a:cs typeface="Times New Roman" panose="02020603050405020304" pitchFamily="18" charset="0"/>
              </a:rPr>
              <a:t>T.A</a:t>
            </a:r>
            <a:r>
              <a:rPr lang="en-US" sz="1600" dirty="0">
                <a:solidFill>
                  <a:schemeClr val="tx1"/>
                </a:solidFill>
                <a:latin typeface="Times New Roman" panose="02020603050405020304" pitchFamily="18" charset="0"/>
                <a:cs typeface="Times New Roman" panose="02020603050405020304" pitchFamily="18" charset="0"/>
              </a:rPr>
              <a:t>. </a:t>
            </a:r>
            <a:r>
              <a:rPr lang="en-US" sz="1600" dirty="0" err="1">
                <a:solidFill>
                  <a:schemeClr val="tx1"/>
                </a:solidFill>
                <a:latin typeface="Times New Roman" panose="02020603050405020304" pitchFamily="18" charset="0"/>
                <a:cs typeface="Times New Roman" panose="02020603050405020304" pitchFamily="18" charset="0"/>
              </a:rPr>
              <a:t>Ishkhanyan</a:t>
            </a:r>
            <a:r>
              <a:rPr lang="en-US" sz="1600" dirty="0">
                <a:solidFill>
                  <a:schemeClr val="tx1"/>
                </a:solidFill>
                <a:latin typeface="Times New Roman" panose="02020603050405020304" pitchFamily="18" charset="0"/>
                <a:cs typeface="Times New Roman" panose="02020603050405020304" pitchFamily="18" charset="0"/>
              </a:rPr>
              <a:t>, Eur. Phys. J. D </a:t>
            </a:r>
            <a:r>
              <a:rPr lang="en-US" sz="1600" b="1" dirty="0">
                <a:solidFill>
                  <a:schemeClr val="tx1"/>
                </a:solidFill>
                <a:latin typeface="Times New Roman" panose="02020603050405020304" pitchFamily="18" charset="0"/>
                <a:cs typeface="Times New Roman" panose="02020603050405020304" pitchFamily="18" charset="0"/>
              </a:rPr>
              <a:t>69</a:t>
            </a:r>
            <a:r>
              <a:rPr lang="en-US" sz="1600" dirty="0">
                <a:solidFill>
                  <a:schemeClr val="tx1"/>
                </a:solidFill>
                <a:latin typeface="Times New Roman" panose="02020603050405020304" pitchFamily="18" charset="0"/>
                <a:cs typeface="Times New Roman" panose="02020603050405020304" pitchFamily="18" charset="0"/>
              </a:rPr>
              <a:t>, 10 (2015)</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532440" y="6381328"/>
            <a:ext cx="442392"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11</a:t>
            </a:fld>
            <a:endParaRPr lang="ru-RU" sz="2000" b="1" dirty="0">
              <a:latin typeface="Times New Roman" panose="02020603050405020304" pitchFamily="18" charset="0"/>
              <a:cs typeface="Times New Roman" panose="02020603050405020304"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831976752"/>
              </p:ext>
            </p:extLst>
          </p:nvPr>
        </p:nvGraphicFramePr>
        <p:xfrm>
          <a:off x="3108705" y="1346971"/>
          <a:ext cx="3865562" cy="815975"/>
        </p:xfrm>
        <a:graphic>
          <a:graphicData uri="http://schemas.openxmlformats.org/presentationml/2006/ole">
            <mc:AlternateContent xmlns:mc="http://schemas.openxmlformats.org/markup-compatibility/2006">
              <mc:Choice xmlns:v="urn:schemas-microsoft-com:vml" Requires="v">
                <p:oleObj name="Equation" r:id="rId2" imgW="2044440" imgH="431640" progId="Equation.DSMT4">
                  <p:embed/>
                </p:oleObj>
              </mc:Choice>
              <mc:Fallback>
                <p:oleObj name="Equation" r:id="rId2" imgW="2044440" imgH="431640" progId="Equation.DSMT4">
                  <p:embed/>
                  <p:pic>
                    <p:nvPicPr>
                      <p:cNvPr id="0" name="Object 9"/>
                      <p:cNvPicPr>
                        <a:picLocks noChangeAspect="1" noChangeArrowheads="1"/>
                      </p:cNvPicPr>
                      <p:nvPr/>
                    </p:nvPicPr>
                    <p:blipFill>
                      <a:blip r:embed="rId3"/>
                      <a:srcRect/>
                      <a:stretch>
                        <a:fillRect/>
                      </a:stretch>
                    </p:blipFill>
                    <p:spPr bwMode="auto">
                      <a:xfrm>
                        <a:off x="3108705" y="1346971"/>
                        <a:ext cx="3865562" cy="815975"/>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382365765"/>
              </p:ext>
            </p:extLst>
          </p:nvPr>
        </p:nvGraphicFramePr>
        <p:xfrm>
          <a:off x="5364088" y="2179556"/>
          <a:ext cx="1885071" cy="503218"/>
        </p:xfrm>
        <a:graphic>
          <a:graphicData uri="http://schemas.openxmlformats.org/presentationml/2006/ole">
            <mc:AlternateContent xmlns:mc="http://schemas.openxmlformats.org/markup-compatibility/2006">
              <mc:Choice xmlns:v="urn:schemas-microsoft-com:vml" Requires="v">
                <p:oleObj name="Equation" r:id="rId4" imgW="952200" imgH="253800" progId="Equation.DSMT4">
                  <p:embed/>
                </p:oleObj>
              </mc:Choice>
              <mc:Fallback>
                <p:oleObj name="Equation" r:id="rId4" imgW="952200" imgH="253800" progId="Equation.DSMT4">
                  <p:embed/>
                  <p:pic>
                    <p:nvPicPr>
                      <p:cNvPr id="0" name=""/>
                      <p:cNvPicPr/>
                      <p:nvPr/>
                    </p:nvPicPr>
                    <p:blipFill>
                      <a:blip r:embed="rId5"/>
                      <a:stretch>
                        <a:fillRect/>
                      </a:stretch>
                    </p:blipFill>
                    <p:spPr>
                      <a:xfrm>
                        <a:off x="5364088" y="2179556"/>
                        <a:ext cx="1885071" cy="503218"/>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474765812"/>
              </p:ext>
            </p:extLst>
          </p:nvPr>
        </p:nvGraphicFramePr>
        <p:xfrm>
          <a:off x="4635500" y="5103813"/>
          <a:ext cx="1008063" cy="515937"/>
        </p:xfrm>
        <a:graphic>
          <a:graphicData uri="http://schemas.openxmlformats.org/presentationml/2006/ole">
            <mc:AlternateContent xmlns:mc="http://schemas.openxmlformats.org/markup-compatibility/2006">
              <mc:Choice xmlns:v="urn:schemas-microsoft-com:vml" Requires="v">
                <p:oleObj name="Equation" r:id="rId6" imgW="545760" imgH="279360" progId="Equation.DSMT4">
                  <p:embed/>
                </p:oleObj>
              </mc:Choice>
              <mc:Fallback>
                <p:oleObj name="Equation" r:id="rId6" imgW="545760" imgH="279360" progId="Equation.DSMT4">
                  <p:embed/>
                  <p:pic>
                    <p:nvPicPr>
                      <p:cNvPr id="0" name=""/>
                      <p:cNvPicPr/>
                      <p:nvPr/>
                    </p:nvPicPr>
                    <p:blipFill>
                      <a:blip r:embed="rId7"/>
                      <a:stretch>
                        <a:fillRect/>
                      </a:stretch>
                    </p:blipFill>
                    <p:spPr>
                      <a:xfrm>
                        <a:off x="4635500" y="5103813"/>
                        <a:ext cx="1008063" cy="515937"/>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752318939"/>
              </p:ext>
            </p:extLst>
          </p:nvPr>
        </p:nvGraphicFramePr>
        <p:xfrm>
          <a:off x="1259632" y="2755055"/>
          <a:ext cx="7026275" cy="889000"/>
        </p:xfrm>
        <a:graphic>
          <a:graphicData uri="http://schemas.openxmlformats.org/presentationml/2006/ole">
            <mc:AlternateContent xmlns:mc="http://schemas.openxmlformats.org/markup-compatibility/2006">
              <mc:Choice xmlns:v="urn:schemas-microsoft-com:vml" Requires="v">
                <p:oleObj name="Equation" r:id="rId8" imgW="4012920" imgH="507960" progId="Equation.DSMT4">
                  <p:embed/>
                </p:oleObj>
              </mc:Choice>
              <mc:Fallback>
                <p:oleObj name="Equation" r:id="rId8" imgW="4012920" imgH="507960" progId="Equation.DSMT4">
                  <p:embed/>
                  <p:pic>
                    <p:nvPicPr>
                      <p:cNvPr id="0" name=""/>
                      <p:cNvPicPr/>
                      <p:nvPr/>
                    </p:nvPicPr>
                    <p:blipFill>
                      <a:blip r:embed="rId9"/>
                      <a:stretch>
                        <a:fillRect/>
                      </a:stretch>
                    </p:blipFill>
                    <p:spPr>
                      <a:xfrm>
                        <a:off x="1259632" y="2755055"/>
                        <a:ext cx="7026275" cy="889000"/>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A40B6300-B8CE-4B34-B1FD-66C3AFFFC8EF}"/>
              </a:ext>
            </a:extLst>
          </p:cNvPr>
          <p:cNvGraphicFramePr>
            <a:graphicFrameLocks noChangeAspect="1"/>
          </p:cNvGraphicFramePr>
          <p:nvPr>
            <p:extLst>
              <p:ext uri="{D42A27DB-BD31-4B8C-83A1-F6EECF244321}">
                <p14:modId xmlns:p14="http://schemas.microsoft.com/office/powerpoint/2010/main" val="538936821"/>
              </p:ext>
            </p:extLst>
          </p:nvPr>
        </p:nvGraphicFramePr>
        <p:xfrm>
          <a:off x="1867247" y="4149080"/>
          <a:ext cx="6017121" cy="882452"/>
        </p:xfrm>
        <a:graphic>
          <a:graphicData uri="http://schemas.openxmlformats.org/presentationml/2006/ole">
            <mc:AlternateContent xmlns:mc="http://schemas.openxmlformats.org/markup-compatibility/2006">
              <mc:Choice xmlns:v="urn:schemas-microsoft-com:vml" Requires="v">
                <p:oleObj name="Equation" r:id="rId10" imgW="6387236" imgH="936034" progId="Equation.DSMT4">
                  <p:embed/>
                </p:oleObj>
              </mc:Choice>
              <mc:Fallback>
                <p:oleObj name="Equation" r:id="rId10" imgW="6387236" imgH="936034" progId="Equation.DSMT4">
                  <p:embed/>
                  <p:pic>
                    <p:nvPicPr>
                      <p:cNvPr id="0" name=""/>
                      <p:cNvPicPr/>
                      <p:nvPr/>
                    </p:nvPicPr>
                    <p:blipFill>
                      <a:blip r:embed="rId11"/>
                      <a:stretch>
                        <a:fillRect/>
                      </a:stretch>
                    </p:blipFill>
                    <p:spPr>
                      <a:xfrm>
                        <a:off x="1867247" y="4149080"/>
                        <a:ext cx="6017121" cy="882452"/>
                      </a:xfrm>
                      <a:prstGeom prst="rect">
                        <a:avLst/>
                      </a:prstGeom>
                      <a:solidFill>
                        <a:srgbClr val="75EDFD"/>
                      </a:solidFill>
                    </p:spPr>
                  </p:pic>
                </p:oleObj>
              </mc:Fallback>
            </mc:AlternateContent>
          </a:graphicData>
        </a:graphic>
      </p:graphicFrame>
      <p:graphicFrame>
        <p:nvGraphicFramePr>
          <p:cNvPr id="16" name="Object 15">
            <a:extLst>
              <a:ext uri="{FF2B5EF4-FFF2-40B4-BE49-F238E27FC236}">
                <a16:creationId xmlns:a16="http://schemas.microsoft.com/office/drawing/2014/main" id="{514FCF17-71D7-49CA-B4CF-272E61BDF1C3}"/>
              </a:ext>
            </a:extLst>
          </p:cNvPr>
          <p:cNvGraphicFramePr>
            <a:graphicFrameLocks noChangeAspect="1"/>
          </p:cNvGraphicFramePr>
          <p:nvPr>
            <p:extLst>
              <p:ext uri="{D42A27DB-BD31-4B8C-83A1-F6EECF244321}">
                <p14:modId xmlns:p14="http://schemas.microsoft.com/office/powerpoint/2010/main" val="2200587260"/>
              </p:ext>
            </p:extLst>
          </p:nvPr>
        </p:nvGraphicFramePr>
        <p:xfrm>
          <a:off x="5652801" y="5517232"/>
          <a:ext cx="1357127" cy="444960"/>
        </p:xfrm>
        <a:graphic>
          <a:graphicData uri="http://schemas.openxmlformats.org/presentationml/2006/ole">
            <mc:AlternateContent xmlns:mc="http://schemas.openxmlformats.org/markup-compatibility/2006">
              <mc:Choice xmlns:v="urn:schemas-microsoft-com:vml" Requires="v">
                <p:oleObj name="Equation" r:id="rId12" imgW="774360" imgH="253800" progId="Equation.DSMT4">
                  <p:embed/>
                </p:oleObj>
              </mc:Choice>
              <mc:Fallback>
                <p:oleObj name="Equation" r:id="rId12" imgW="774360" imgH="253800" progId="Equation.DSMT4">
                  <p:embed/>
                  <p:pic>
                    <p:nvPicPr>
                      <p:cNvPr id="0" name=""/>
                      <p:cNvPicPr/>
                      <p:nvPr/>
                    </p:nvPicPr>
                    <p:blipFill>
                      <a:blip r:embed="rId13"/>
                      <a:stretch>
                        <a:fillRect/>
                      </a:stretch>
                    </p:blipFill>
                    <p:spPr>
                      <a:xfrm>
                        <a:off x="5652801" y="5517232"/>
                        <a:ext cx="1357127" cy="444960"/>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9F7C1642-1FC4-6E3E-CDE5-C4FC53E155CE}"/>
              </a:ext>
            </a:extLst>
          </p:cNvPr>
          <p:cNvSpPr txBox="1"/>
          <p:nvPr/>
        </p:nvSpPr>
        <p:spPr>
          <a:xfrm>
            <a:off x="827583" y="908720"/>
            <a:ext cx="7761241" cy="429413"/>
          </a:xfrm>
          <a:prstGeom prst="rect">
            <a:avLst/>
          </a:prstGeom>
          <a:noFill/>
        </p:spPr>
        <p:txBody>
          <a:bodyPr wrap="square">
            <a:spAutoFit/>
          </a:bodyPr>
          <a:lstStyle/>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Rewrite the two-state equation for a variable  </a:t>
            </a:r>
            <a:r>
              <a:rPr kumimoji="0" lang="en-US" sz="2000" b="0" i="1"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z</a:t>
            </a:r>
            <a:r>
              <a:rPr kumimoji="0" lang="en-US" sz="2000" b="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and functions</a:t>
            </a:r>
            <a:endParaRPr kumimoji="0" lang="en-US" sz="20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aphicFrame>
        <p:nvGraphicFramePr>
          <p:cNvPr id="24" name="Object 23">
            <a:extLst>
              <a:ext uri="{FF2B5EF4-FFF2-40B4-BE49-F238E27FC236}">
                <a16:creationId xmlns:a16="http://schemas.microsoft.com/office/drawing/2014/main" id="{CCC118D2-AAF0-565A-FD3A-8D9AA509775F}"/>
              </a:ext>
            </a:extLst>
          </p:cNvPr>
          <p:cNvGraphicFramePr>
            <a:graphicFrameLocks noChangeAspect="1"/>
          </p:cNvGraphicFramePr>
          <p:nvPr>
            <p:extLst>
              <p:ext uri="{D42A27DB-BD31-4B8C-83A1-F6EECF244321}">
                <p14:modId xmlns:p14="http://schemas.microsoft.com/office/powerpoint/2010/main" val="2676592345"/>
              </p:ext>
            </p:extLst>
          </p:nvPr>
        </p:nvGraphicFramePr>
        <p:xfrm>
          <a:off x="7596336" y="914174"/>
          <a:ext cx="864096" cy="493769"/>
        </p:xfrm>
        <a:graphic>
          <a:graphicData uri="http://schemas.openxmlformats.org/presentationml/2006/ole">
            <mc:AlternateContent xmlns:mc="http://schemas.openxmlformats.org/markup-compatibility/2006">
              <mc:Choice xmlns:v="urn:schemas-microsoft-com:vml" Requires="v">
                <p:oleObj name="Equation" r:id="rId14" imgW="444240" imgH="253800" progId="Equation.DSMT4">
                  <p:embed/>
                </p:oleObj>
              </mc:Choice>
              <mc:Fallback>
                <p:oleObj name="Equation" r:id="rId14" imgW="444240" imgH="253800" progId="Equation.DSMT4">
                  <p:embed/>
                  <p:pic>
                    <p:nvPicPr>
                      <p:cNvPr id="0" name=""/>
                      <p:cNvPicPr/>
                      <p:nvPr/>
                    </p:nvPicPr>
                    <p:blipFill>
                      <a:blip r:embed="rId15"/>
                      <a:stretch>
                        <a:fillRect/>
                      </a:stretch>
                    </p:blipFill>
                    <p:spPr>
                      <a:xfrm>
                        <a:off x="7596336" y="914174"/>
                        <a:ext cx="864096" cy="493769"/>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F2B32747-0D10-F086-B5A4-B698301307FB}"/>
              </a:ext>
            </a:extLst>
          </p:cNvPr>
          <p:cNvSpPr txBox="1"/>
          <p:nvPr/>
        </p:nvSpPr>
        <p:spPr>
          <a:xfrm>
            <a:off x="830367" y="2215817"/>
            <a:ext cx="4813196" cy="400110"/>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Transform </a:t>
            </a:r>
            <a:r>
              <a:rPr lang="en-US" sz="2000" cap="none" dirty="0">
                <a:solidFill>
                  <a:srgbClr val="FF0000"/>
                </a:solidFill>
                <a:latin typeface="Times New Roman" panose="02020603050405020304" pitchFamily="18" charset="0"/>
                <a:cs typeface="Times New Roman" panose="02020603050405020304" pitchFamily="18" charset="0"/>
              </a:rPr>
              <a:t>only the </a:t>
            </a:r>
            <a:r>
              <a:rPr lang="en-US" sz="2000" cap="none" dirty="0">
                <a:latin typeface="Times New Roman" panose="02020603050405020304" pitchFamily="18" charset="0"/>
                <a:cs typeface="Times New Roman" panose="02020603050405020304" pitchFamily="18" charset="0"/>
              </a:rPr>
              <a:t> dependent variable</a:t>
            </a:r>
            <a:r>
              <a:rPr lang="en-US" sz="2000" dirty="0">
                <a:latin typeface="Times New Roman" panose="02020603050405020304" pitchFamily="18" charset="0"/>
                <a:cs typeface="Times New Roman" panose="02020603050405020304" pitchFamily="18" charset="0"/>
              </a:rPr>
              <a:t>:</a:t>
            </a:r>
          </a:p>
        </p:txBody>
      </p:sp>
      <p:cxnSp>
        <p:nvCxnSpPr>
          <p:cNvPr id="27" name="Straight Connector 26">
            <a:extLst>
              <a:ext uri="{FF2B5EF4-FFF2-40B4-BE49-F238E27FC236}">
                <a16:creationId xmlns:a16="http://schemas.microsoft.com/office/drawing/2014/main" id="{C08C50AC-92D7-46C4-0DC9-CE6C004E5B95}"/>
              </a:ext>
            </a:extLst>
          </p:cNvPr>
          <p:cNvCxnSpPr>
            <a:cxnSpLocks/>
          </p:cNvCxnSpPr>
          <p:nvPr/>
        </p:nvCxnSpPr>
        <p:spPr>
          <a:xfrm>
            <a:off x="414337" y="6309320"/>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951C967-3142-3DDC-5CEE-F87917FA6F65}"/>
              </a:ext>
            </a:extLst>
          </p:cNvPr>
          <p:cNvSpPr txBox="1"/>
          <p:nvPr/>
        </p:nvSpPr>
        <p:spPr>
          <a:xfrm>
            <a:off x="2784195" y="6341258"/>
            <a:ext cx="3588005" cy="400110"/>
          </a:xfrm>
          <a:prstGeom prst="rect">
            <a:avLst/>
          </a:prstGeom>
          <a:noFill/>
        </p:spPr>
        <p:txBody>
          <a:bodyPr wrap="square">
            <a:spAutoFit/>
          </a:bodyPr>
          <a:lstStyle/>
          <a:p>
            <a:r>
              <a:rPr lang="en-US" altLang="en-US" sz="2000" b="1" i="1" dirty="0">
                <a:solidFill>
                  <a:srgbClr val="0000FF"/>
                </a:solidFill>
                <a:latin typeface="Times New Roman" panose="02020603050405020304" pitchFamily="18" charset="0"/>
                <a:cs typeface="Times New Roman" panose="02020603050405020304" pitchFamily="18" charset="0"/>
              </a:rPr>
              <a:t>Only 11 classes are independent </a:t>
            </a:r>
            <a:r>
              <a:rPr lang="en-US" altLang="en-US" sz="2000" b="1"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5D8A8F56-5547-D0E4-C46E-C6B2F70CC661}"/>
              </a:ext>
            </a:extLst>
          </p:cNvPr>
          <p:cNvSpPr txBox="1"/>
          <p:nvPr/>
        </p:nvSpPr>
        <p:spPr>
          <a:xfrm>
            <a:off x="875163" y="3676962"/>
            <a:ext cx="3480814" cy="400110"/>
          </a:xfrm>
          <a:prstGeom prst="rect">
            <a:avLst/>
          </a:prstGeom>
          <a:noFill/>
        </p:spPr>
        <p:txBody>
          <a:bodyPr wrap="square">
            <a:spAutoFit/>
          </a:bodyPr>
          <a:lstStyle/>
          <a:p>
            <a:pPr marL="285750" indent="-285750">
              <a:buFont typeface="Arial" panose="020B0604020202020204" pitchFamily="34" charset="0"/>
              <a:buChar char="•"/>
            </a:pPr>
            <a:r>
              <a:rPr lang="en-US" sz="2000" dirty="0">
                <a:solidFill>
                  <a:prstClr val="black"/>
                </a:solidFill>
                <a:latin typeface="Times New Roman" panose="02020603050405020304" pitchFamily="18" charset="0"/>
                <a:cs typeface="Times New Roman" panose="02020603050405020304" pitchFamily="18" charset="0"/>
              </a:rPr>
              <a:t>T</a:t>
            </a:r>
            <a:r>
              <a:rPr kumimoji="0" lang="en-US"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he general Heun equation:</a:t>
            </a:r>
            <a:endParaRPr lang="en-US" sz="2000" dirty="0"/>
          </a:p>
        </p:txBody>
      </p:sp>
    </p:spTree>
    <p:extLst>
      <p:ext uri="{BB962C8B-B14F-4D97-AF65-F5344CB8AC3E}">
        <p14:creationId xmlns:p14="http://schemas.microsoft.com/office/powerpoint/2010/main" val="3187372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04" y="188640"/>
            <a:ext cx="8844683" cy="671439"/>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2800" b="1" cap="none" dirty="0">
                <a:latin typeface="Times New Roman" panose="02020603050405020304" pitchFamily="18" charset="0"/>
                <a:cs typeface="Times New Roman" panose="02020603050405020304" pitchFamily="18" charset="0"/>
              </a:rPr>
              <a:t>Solutions of the general Heun equation in terms of </a:t>
            </a:r>
            <a:r>
              <a:rPr lang="en-US" sz="2800" b="1" cap="none" baseline="-25000" dirty="0">
                <a:latin typeface="Times New Roman" panose="02020603050405020304" pitchFamily="18" charset="0"/>
                <a:cs typeface="Times New Roman" panose="02020603050405020304" pitchFamily="18" charset="0"/>
              </a:rPr>
              <a:t>3</a:t>
            </a:r>
            <a:r>
              <a:rPr lang="en-US" sz="2800" b="1" i="1" cap="none" dirty="0">
                <a:latin typeface="Times New Roman" panose="02020603050405020304" pitchFamily="18" charset="0"/>
                <a:cs typeface="Times New Roman" panose="02020603050405020304" pitchFamily="18" charset="0"/>
              </a:rPr>
              <a:t>F</a:t>
            </a:r>
            <a:r>
              <a:rPr lang="en-US" sz="2800" b="1" cap="none" baseline="-25000" dirty="0">
                <a:latin typeface="Times New Roman" panose="02020603050405020304" pitchFamily="18" charset="0"/>
                <a:cs typeface="Times New Roman" panose="02020603050405020304" pitchFamily="18" charset="0"/>
              </a:rPr>
              <a:t>2</a:t>
            </a:r>
            <a:endParaRPr lang="ru-RU" sz="2800" b="1" cap="none" baseline="-250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436026" y="6376243"/>
            <a:ext cx="528462"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12</a:t>
            </a:fld>
            <a:endParaRPr lang="ru-RU" sz="2000" b="1" dirty="0">
              <a:latin typeface="Times New Roman" panose="02020603050405020304" pitchFamily="18" charset="0"/>
              <a:cs typeface="Times New Roman" panose="02020603050405020304" pitchFamily="18"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413338541"/>
              </p:ext>
            </p:extLst>
          </p:nvPr>
        </p:nvGraphicFramePr>
        <p:xfrm>
          <a:off x="1745179" y="4952345"/>
          <a:ext cx="2499119" cy="796180"/>
        </p:xfrm>
        <a:graphic>
          <a:graphicData uri="http://schemas.openxmlformats.org/presentationml/2006/ole">
            <mc:AlternateContent xmlns:mc="http://schemas.openxmlformats.org/markup-compatibility/2006">
              <mc:Choice xmlns:v="urn:schemas-microsoft-com:vml" Requires="v">
                <p:oleObj name="Equation" r:id="rId2" imgW="1434960" imgH="457200" progId="Equation.DSMT4">
                  <p:embed/>
                </p:oleObj>
              </mc:Choice>
              <mc:Fallback>
                <p:oleObj name="Equation" r:id="rId2" imgW="1434960" imgH="457200" progId="Equation.DSMT4">
                  <p:embed/>
                  <p:pic>
                    <p:nvPicPr>
                      <p:cNvPr id="0" name=""/>
                      <p:cNvPicPr/>
                      <p:nvPr/>
                    </p:nvPicPr>
                    <p:blipFill>
                      <a:blip r:embed="rId3"/>
                      <a:stretch>
                        <a:fillRect/>
                      </a:stretch>
                    </p:blipFill>
                    <p:spPr>
                      <a:xfrm>
                        <a:off x="1745179" y="4952345"/>
                        <a:ext cx="2499119" cy="79618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079226003"/>
              </p:ext>
            </p:extLst>
          </p:nvPr>
        </p:nvGraphicFramePr>
        <p:xfrm>
          <a:off x="3073309" y="4003096"/>
          <a:ext cx="2650819" cy="434017"/>
        </p:xfrm>
        <a:graphic>
          <a:graphicData uri="http://schemas.openxmlformats.org/presentationml/2006/ole">
            <mc:AlternateContent xmlns:mc="http://schemas.openxmlformats.org/markup-compatibility/2006">
              <mc:Choice xmlns:v="urn:schemas-microsoft-com:vml" Requires="v">
                <p:oleObj name="Equation" r:id="rId4" imgW="1358640" imgH="228600" progId="Equation.DSMT4">
                  <p:embed/>
                </p:oleObj>
              </mc:Choice>
              <mc:Fallback>
                <p:oleObj name="Equation" r:id="rId4" imgW="1358640" imgH="228600" progId="Equation.DSMT4">
                  <p:embed/>
                  <p:pic>
                    <p:nvPicPr>
                      <p:cNvPr id="0" name=""/>
                      <p:cNvPicPr/>
                      <p:nvPr/>
                    </p:nvPicPr>
                    <p:blipFill>
                      <a:blip r:embed="rId5"/>
                      <a:stretch>
                        <a:fillRect/>
                      </a:stretch>
                    </p:blipFill>
                    <p:spPr>
                      <a:xfrm>
                        <a:off x="3073309" y="4003096"/>
                        <a:ext cx="2650819" cy="434017"/>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93334694"/>
              </p:ext>
            </p:extLst>
          </p:nvPr>
        </p:nvGraphicFramePr>
        <p:xfrm>
          <a:off x="4515919" y="5043749"/>
          <a:ext cx="2626225" cy="737948"/>
        </p:xfrm>
        <a:graphic>
          <a:graphicData uri="http://schemas.openxmlformats.org/presentationml/2006/ole">
            <mc:AlternateContent xmlns:mc="http://schemas.openxmlformats.org/markup-compatibility/2006">
              <mc:Choice xmlns:v="urn:schemas-microsoft-com:vml" Requires="v">
                <p:oleObj name="Equation" r:id="rId6" imgW="1536480" imgH="431640" progId="Equation.DSMT4">
                  <p:embed/>
                </p:oleObj>
              </mc:Choice>
              <mc:Fallback>
                <p:oleObj name="Equation" r:id="rId6" imgW="1536480" imgH="431640" progId="Equation.DSMT4">
                  <p:embed/>
                  <p:pic>
                    <p:nvPicPr>
                      <p:cNvPr id="0" name=""/>
                      <p:cNvPicPr/>
                      <p:nvPr/>
                    </p:nvPicPr>
                    <p:blipFill>
                      <a:blip r:embed="rId7"/>
                      <a:stretch>
                        <a:fillRect/>
                      </a:stretch>
                    </p:blipFill>
                    <p:spPr>
                      <a:xfrm>
                        <a:off x="4515919" y="5043749"/>
                        <a:ext cx="2626225" cy="737948"/>
                      </a:xfrm>
                      <a:prstGeom prst="rect">
                        <a:avLst/>
                      </a:prstGeom>
                    </p:spPr>
                  </p:pic>
                </p:oleObj>
              </mc:Fallback>
            </mc:AlternateContent>
          </a:graphicData>
        </a:graphic>
      </p:graphicFrame>
      <p:sp>
        <p:nvSpPr>
          <p:cNvPr id="15" name="TextBox 14"/>
          <p:cNvSpPr txBox="1"/>
          <p:nvPr/>
        </p:nvSpPr>
        <p:spPr>
          <a:xfrm>
            <a:off x="228325" y="2979084"/>
            <a:ext cx="8592147"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Checking the thirty-five general Heun classes of the two-state models, we find that the only class for which these equations are </a:t>
            </a:r>
            <a:r>
              <a:rPr lang="en-US" sz="2000" i="1" dirty="0">
                <a:solidFill>
                  <a:srgbClr val="0000FF"/>
                </a:solidFill>
                <a:latin typeface="Times New Roman" panose="02020603050405020304" pitchFamily="18" charset="0"/>
                <a:cs typeface="Times New Roman" panose="02020603050405020304" pitchFamily="18" charset="0"/>
              </a:rPr>
              <a:t>unconditionally</a:t>
            </a:r>
            <a:r>
              <a:rPr lang="en-US" sz="2000" dirty="0">
                <a:latin typeface="Times New Roman" panose="02020603050405020304" pitchFamily="18" charset="0"/>
                <a:cs typeface="Times New Roman" panose="02020603050405020304" pitchFamily="18" charset="0"/>
              </a:rPr>
              <a:t> satisfied is the class defined by the triad </a:t>
            </a:r>
          </a:p>
        </p:txBody>
      </p:sp>
      <p:sp>
        <p:nvSpPr>
          <p:cNvPr id="18" name="TextBox 17"/>
          <p:cNvSpPr txBox="1"/>
          <p:nvPr/>
        </p:nvSpPr>
        <p:spPr>
          <a:xfrm>
            <a:off x="229376" y="4509120"/>
            <a:ext cx="6912768" cy="400110"/>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Corresponding </a:t>
            </a:r>
            <a:r>
              <a:rPr lang="en-US" sz="2000" i="1" dirty="0">
                <a:solidFill>
                  <a:srgbClr val="0000FF"/>
                </a:solidFill>
                <a:latin typeface="Times New Roman" panose="02020603050405020304" pitchFamily="18" charset="0"/>
                <a:cs typeface="Times New Roman" panose="02020603050405020304" pitchFamily="18" charset="0"/>
              </a:rPr>
              <a:t>laser-field</a:t>
            </a:r>
            <a:r>
              <a:rPr lang="en-US" sz="2000" dirty="0">
                <a:latin typeface="Times New Roman" panose="02020603050405020304" pitchFamily="18" charset="0"/>
                <a:cs typeface="Times New Roman" panose="02020603050405020304" pitchFamily="18" charset="0"/>
              </a:rPr>
              <a:t> configuration is given as</a:t>
            </a:r>
            <a:endParaRPr lang="ru-RU" sz="20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6345158C-0AA0-4ADB-A663-8F88FC45CCE1}"/>
              </a:ext>
            </a:extLst>
          </p:cNvPr>
          <p:cNvSpPr txBox="1"/>
          <p:nvPr/>
        </p:nvSpPr>
        <p:spPr>
          <a:xfrm>
            <a:off x="179513" y="908720"/>
            <a:ext cx="8757667" cy="1015663"/>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If                and accessory parameter </a:t>
            </a:r>
            <a:r>
              <a:rPr lang="en-US" sz="2000" i="1" dirty="0">
                <a:latin typeface="Times New Roman" panose="02020603050405020304" pitchFamily="18" charset="0"/>
                <a:cs typeface="Times New Roman" panose="02020603050405020304" pitchFamily="18" charset="0"/>
              </a:rPr>
              <a:t>q</a:t>
            </a:r>
            <a:r>
              <a:rPr lang="en-US" sz="2000" dirty="0">
                <a:latin typeface="Times New Roman" panose="02020603050405020304" pitchFamily="18" charset="0"/>
                <a:cs typeface="Times New Roman" panose="02020603050405020304" pitchFamily="18" charset="0"/>
              </a:rPr>
              <a:t> satisfies a certain polynomial equation, the solution of the general Heun equation is written in terms of a single generalized hypergeometric function        .</a:t>
            </a:r>
          </a:p>
        </p:txBody>
      </p:sp>
      <p:graphicFrame>
        <p:nvGraphicFramePr>
          <p:cNvPr id="3" name="Object 2"/>
          <p:cNvGraphicFramePr>
            <a:graphicFrameLocks noChangeAspect="1"/>
          </p:cNvGraphicFramePr>
          <p:nvPr>
            <p:extLst>
              <p:ext uri="{D42A27DB-BD31-4B8C-83A1-F6EECF244321}">
                <p14:modId xmlns:p14="http://schemas.microsoft.com/office/powerpoint/2010/main" val="1719201974"/>
              </p:ext>
            </p:extLst>
          </p:nvPr>
        </p:nvGraphicFramePr>
        <p:xfrm>
          <a:off x="4375015" y="1531888"/>
          <a:ext cx="393970" cy="393970"/>
        </p:xfrm>
        <a:graphic>
          <a:graphicData uri="http://schemas.openxmlformats.org/presentationml/2006/ole">
            <mc:AlternateContent xmlns:mc="http://schemas.openxmlformats.org/markup-compatibility/2006">
              <mc:Choice xmlns:v="urn:schemas-microsoft-com:vml" Requires="v">
                <p:oleObj name="Equation" r:id="rId8" imgW="228600" imgH="228600" progId="Equation.DSMT4">
                  <p:embed/>
                </p:oleObj>
              </mc:Choice>
              <mc:Fallback>
                <p:oleObj name="Equation" r:id="rId8" imgW="228600" imgH="228600" progId="Equation.DSMT4">
                  <p:embed/>
                  <p:pic>
                    <p:nvPicPr>
                      <p:cNvPr id="0" name=""/>
                      <p:cNvPicPr/>
                      <p:nvPr/>
                    </p:nvPicPr>
                    <p:blipFill>
                      <a:blip r:embed="rId9"/>
                      <a:stretch>
                        <a:fillRect/>
                      </a:stretch>
                    </p:blipFill>
                    <p:spPr>
                      <a:xfrm>
                        <a:off x="4375015" y="1531888"/>
                        <a:ext cx="393970" cy="39397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958308796"/>
              </p:ext>
            </p:extLst>
          </p:nvPr>
        </p:nvGraphicFramePr>
        <p:xfrm>
          <a:off x="899592" y="973950"/>
          <a:ext cx="831130" cy="340977"/>
        </p:xfrm>
        <a:graphic>
          <a:graphicData uri="http://schemas.openxmlformats.org/presentationml/2006/ole">
            <mc:AlternateContent xmlns:mc="http://schemas.openxmlformats.org/markup-compatibility/2006">
              <mc:Choice xmlns:v="urn:schemas-microsoft-com:vml" Requires="v">
                <p:oleObj name="Equation" r:id="rId10" imgW="495000" imgH="203040" progId="Equation.DSMT4">
                  <p:embed/>
                </p:oleObj>
              </mc:Choice>
              <mc:Fallback>
                <p:oleObj name="Equation" r:id="rId10" imgW="495000" imgH="203040" progId="Equation.DSMT4">
                  <p:embed/>
                  <p:pic>
                    <p:nvPicPr>
                      <p:cNvPr id="0" name=""/>
                      <p:cNvPicPr/>
                      <p:nvPr/>
                    </p:nvPicPr>
                    <p:blipFill>
                      <a:blip r:embed="rId11"/>
                      <a:stretch>
                        <a:fillRect/>
                      </a:stretch>
                    </p:blipFill>
                    <p:spPr>
                      <a:xfrm>
                        <a:off x="899592" y="973950"/>
                        <a:ext cx="831130" cy="340977"/>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480187351"/>
              </p:ext>
            </p:extLst>
          </p:nvPr>
        </p:nvGraphicFramePr>
        <p:xfrm>
          <a:off x="3814276" y="2063783"/>
          <a:ext cx="817626" cy="384765"/>
        </p:xfrm>
        <a:graphic>
          <a:graphicData uri="http://schemas.openxmlformats.org/presentationml/2006/ole">
            <mc:AlternateContent xmlns:mc="http://schemas.openxmlformats.org/markup-compatibility/2006">
              <mc:Choice xmlns:v="urn:schemas-microsoft-com:vml" Requires="v">
                <p:oleObj name="Equation" r:id="rId12" imgW="431640" imgH="203040" progId="Equation.DSMT4">
                  <p:embed/>
                </p:oleObj>
              </mc:Choice>
              <mc:Fallback>
                <p:oleObj name="Equation" r:id="rId12" imgW="431640" imgH="203040" progId="Equation.DSMT4">
                  <p:embed/>
                  <p:pic>
                    <p:nvPicPr>
                      <p:cNvPr id="0" name=""/>
                      <p:cNvPicPr/>
                      <p:nvPr/>
                    </p:nvPicPr>
                    <p:blipFill>
                      <a:blip r:embed="rId13"/>
                      <a:stretch>
                        <a:fillRect/>
                      </a:stretch>
                    </p:blipFill>
                    <p:spPr>
                      <a:xfrm>
                        <a:off x="3814276" y="2063783"/>
                        <a:ext cx="817626" cy="384765"/>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890022886"/>
              </p:ext>
            </p:extLst>
          </p:nvPr>
        </p:nvGraphicFramePr>
        <p:xfrm>
          <a:off x="2771800" y="2464774"/>
          <a:ext cx="3384376" cy="458528"/>
        </p:xfrm>
        <a:graphic>
          <a:graphicData uri="http://schemas.openxmlformats.org/presentationml/2006/ole">
            <mc:AlternateContent xmlns:mc="http://schemas.openxmlformats.org/markup-compatibility/2006">
              <mc:Choice xmlns:v="urn:schemas-microsoft-com:vml" Requires="v">
                <p:oleObj name="Equation" r:id="rId14" imgW="1968480" imgH="266400" progId="Equation.DSMT4">
                  <p:embed/>
                </p:oleObj>
              </mc:Choice>
              <mc:Fallback>
                <p:oleObj name="Equation" r:id="rId14" imgW="1968480" imgH="266400" progId="Equation.DSMT4">
                  <p:embed/>
                  <p:pic>
                    <p:nvPicPr>
                      <p:cNvPr id="0" name=""/>
                      <p:cNvPicPr/>
                      <p:nvPr/>
                    </p:nvPicPr>
                    <p:blipFill>
                      <a:blip r:embed="rId15"/>
                      <a:stretch>
                        <a:fillRect/>
                      </a:stretch>
                    </p:blipFill>
                    <p:spPr>
                      <a:xfrm>
                        <a:off x="2771800" y="2464774"/>
                        <a:ext cx="3384376" cy="458528"/>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9A2F266F-8E5F-D75A-4388-94412D136182}"/>
              </a:ext>
            </a:extLst>
          </p:cNvPr>
          <p:cNvSpPr txBox="1"/>
          <p:nvPr/>
        </p:nvSpPr>
        <p:spPr>
          <a:xfrm>
            <a:off x="206820" y="2045488"/>
            <a:ext cx="5229276" cy="400110"/>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simplest non-trivial case is               and </a:t>
            </a:r>
            <a:endParaRPr lang="en-US" sz="2000" dirty="0"/>
          </a:p>
        </p:txBody>
      </p:sp>
      <p:cxnSp>
        <p:nvCxnSpPr>
          <p:cNvPr id="20" name="Straight Connector 19">
            <a:extLst>
              <a:ext uri="{FF2B5EF4-FFF2-40B4-BE49-F238E27FC236}">
                <a16:creationId xmlns:a16="http://schemas.microsoft.com/office/drawing/2014/main" id="{6B06AA4B-4F31-7B73-29DB-6F16ADF3B564}"/>
              </a:ext>
            </a:extLst>
          </p:cNvPr>
          <p:cNvCxnSpPr>
            <a:cxnSpLocks/>
          </p:cNvCxnSpPr>
          <p:nvPr/>
        </p:nvCxnSpPr>
        <p:spPr>
          <a:xfrm>
            <a:off x="414337" y="5949280"/>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D191D00-6562-EA3B-80BB-FFF0BF53DDC8}"/>
              </a:ext>
            </a:extLst>
          </p:cNvPr>
          <p:cNvSpPr txBox="1"/>
          <p:nvPr/>
        </p:nvSpPr>
        <p:spPr>
          <a:xfrm>
            <a:off x="1187625" y="6021288"/>
            <a:ext cx="6552728" cy="707886"/>
          </a:xfrm>
          <a:prstGeom prst="rect">
            <a:avLst/>
          </a:prstGeom>
          <a:noFill/>
        </p:spPr>
        <p:txBody>
          <a:bodyPr wrap="square">
            <a:spAutoFit/>
          </a:bodyPr>
          <a:lstStyle/>
          <a:p>
            <a:pPr algn="ctr"/>
            <a:r>
              <a:rPr lang="en-US" altLang="en-US" sz="2000" b="1" i="1" dirty="0">
                <a:solidFill>
                  <a:srgbClr val="0000FF"/>
                </a:solidFill>
                <a:latin typeface="Times New Roman" panose="02020603050405020304" pitchFamily="18" charset="0"/>
                <a:cs typeface="Times New Roman" panose="02020603050405020304" pitchFamily="18" charset="0"/>
              </a:rPr>
              <a:t>This is the only family that is exactly solvable in terms of a finite sum of the Gauss hypergeometric functions </a:t>
            </a:r>
            <a:r>
              <a:rPr lang="en-US" sz="2000" b="1" cap="none" baseline="-25000" dirty="0">
                <a:latin typeface="Times New Roman" panose="02020603050405020304" pitchFamily="18" charset="0"/>
                <a:cs typeface="Times New Roman" panose="02020603050405020304" pitchFamily="18" charset="0"/>
              </a:rPr>
              <a:t>2</a:t>
            </a:r>
            <a:r>
              <a:rPr lang="en-US" sz="2000" b="1" i="1" cap="none" dirty="0">
                <a:latin typeface="Times New Roman" panose="02020603050405020304" pitchFamily="18" charset="0"/>
                <a:cs typeface="Times New Roman" panose="02020603050405020304" pitchFamily="18" charset="0"/>
              </a:rPr>
              <a:t>F</a:t>
            </a:r>
            <a:r>
              <a:rPr lang="en-US" sz="2000" b="1" cap="none" baseline="-25000" dirty="0">
                <a:latin typeface="Times New Roman" panose="02020603050405020304" pitchFamily="18" charset="0"/>
                <a:cs typeface="Times New Roman" panose="02020603050405020304" pitchFamily="18" charset="0"/>
              </a:rPr>
              <a:t>1</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988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
          <p:cNvPicPr/>
          <p:nvPr/>
        </p:nvPicPr>
        <p:blipFill>
          <a:blip r:embed="rId2">
            <a:extLst>
              <a:ext uri="{96DAC541-7B7A-43D3-8B79-37D633B846F1}">
                <asvg:svgBlip xmlns:asvg="http://schemas.microsoft.com/office/drawing/2016/SVG/main" r:embed="rId3"/>
              </a:ext>
            </a:extLst>
          </a:blip>
          <a:stretch>
            <a:fillRect/>
          </a:stretch>
        </p:blipFill>
        <p:spPr>
          <a:xfrm>
            <a:off x="5601263" y="1201478"/>
            <a:ext cx="3507241" cy="2443546"/>
          </a:xfrm>
          <a:prstGeom prst="rect">
            <a:avLst/>
          </a:prstGeom>
        </p:spPr>
      </p:pic>
      <p:sp>
        <p:nvSpPr>
          <p:cNvPr id="2" name="Title 1"/>
          <p:cNvSpPr>
            <a:spLocks noGrp="1"/>
          </p:cNvSpPr>
          <p:nvPr>
            <p:ph type="title"/>
          </p:nvPr>
        </p:nvSpPr>
        <p:spPr>
          <a:xfrm>
            <a:off x="362647" y="260648"/>
            <a:ext cx="8313809" cy="836010"/>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2800" b="1" cap="none" dirty="0">
                <a:latin typeface="Times New Roman" panose="02020603050405020304" pitchFamily="18" charset="0"/>
                <a:cs typeface="Times New Roman" panose="02020603050405020304" pitchFamily="18" charset="0"/>
              </a:rPr>
              <a:t>A</a:t>
            </a:r>
            <a:r>
              <a:rPr lang="ru-RU" sz="2800" b="1" cap="none" dirty="0">
                <a:latin typeface="Times New Roman" panose="02020603050405020304" pitchFamily="18" charset="0"/>
                <a:cs typeface="Times New Roman" panose="02020603050405020304" pitchFamily="18" charset="0"/>
              </a:rPr>
              <a:t> </a:t>
            </a:r>
            <a:r>
              <a:rPr lang="ru-RU" sz="2800" b="1" cap="none" dirty="0" err="1">
                <a:latin typeface="Times New Roman" panose="02020603050405020304" pitchFamily="18" charset="0"/>
                <a:cs typeface="Times New Roman" panose="02020603050405020304" pitchFamily="18" charset="0"/>
              </a:rPr>
              <a:t>new</a:t>
            </a:r>
            <a:r>
              <a:rPr lang="ru-RU" sz="2800" b="1" cap="none" dirty="0">
                <a:latin typeface="Times New Roman" panose="02020603050405020304" pitchFamily="18" charset="0"/>
                <a:cs typeface="Times New Roman" panose="02020603050405020304" pitchFamily="18" charset="0"/>
              </a:rPr>
              <a:t> </a:t>
            </a:r>
            <a:r>
              <a:rPr lang="ru-RU" sz="2800" b="1" cap="none" dirty="0" err="1">
                <a:latin typeface="Times New Roman" panose="02020603050405020304" pitchFamily="18" charset="0"/>
                <a:cs typeface="Times New Roman" panose="02020603050405020304" pitchFamily="18" charset="0"/>
              </a:rPr>
              <a:t>time-dependent</a:t>
            </a:r>
            <a:r>
              <a:rPr lang="ru-RU" sz="2800" b="1" cap="none" dirty="0">
                <a:latin typeface="Times New Roman" panose="02020603050405020304" pitchFamily="18" charset="0"/>
                <a:cs typeface="Times New Roman" panose="02020603050405020304" pitchFamily="18" charset="0"/>
              </a:rPr>
              <a:t> </a:t>
            </a:r>
            <a:r>
              <a:rPr lang="ru-RU" sz="2800" b="1" cap="none" dirty="0" err="1">
                <a:latin typeface="Times New Roman" panose="02020603050405020304" pitchFamily="18" charset="0"/>
                <a:cs typeface="Times New Roman" panose="02020603050405020304" pitchFamily="18" charset="0"/>
              </a:rPr>
              <a:t>two-state</a:t>
            </a:r>
            <a:r>
              <a:rPr lang="ru-RU" sz="2800" b="1" cap="none" dirty="0">
                <a:latin typeface="Times New Roman" panose="02020603050405020304" pitchFamily="18" charset="0"/>
                <a:cs typeface="Times New Roman" panose="02020603050405020304" pitchFamily="18" charset="0"/>
              </a:rPr>
              <a:t> </a:t>
            </a:r>
            <a:r>
              <a:rPr lang="en-US" sz="2800" b="1" cap="none" dirty="0">
                <a:latin typeface="Times New Roman" panose="02020603050405020304" pitchFamily="18" charset="0"/>
                <a:cs typeface="Times New Roman" panose="02020603050405020304" pitchFamily="18" charset="0"/>
              </a:rPr>
              <a:t>2F1 </a:t>
            </a:r>
            <a:r>
              <a:rPr lang="ru-RU" sz="2800" b="1" cap="none" dirty="0" err="1">
                <a:latin typeface="Times New Roman" panose="02020603050405020304" pitchFamily="18" charset="0"/>
                <a:cs typeface="Times New Roman" panose="02020603050405020304" pitchFamily="18" charset="0"/>
              </a:rPr>
              <a:t>mode</a:t>
            </a:r>
            <a:r>
              <a:rPr lang="en-US" sz="2800" b="1" cap="none" dirty="0">
                <a:latin typeface="Times New Roman" panose="02020603050405020304" pitchFamily="18" charset="0"/>
                <a:cs typeface="Times New Roman" panose="02020603050405020304" pitchFamily="18" charset="0"/>
              </a:rPr>
              <a:t>l</a:t>
            </a:r>
            <a:endParaRPr lang="ru-RU" sz="2800" b="1" cap="none"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107504" y="6304235"/>
            <a:ext cx="8044870" cy="365125"/>
          </a:xfrm>
        </p:spPr>
        <p:txBody>
          <a:bodyPr/>
          <a:lstStyle/>
          <a:p>
            <a:r>
              <a:rPr lang="en-US" sz="1600" dirty="0">
                <a:solidFill>
                  <a:schemeClr val="tx1"/>
                </a:solidFill>
                <a:latin typeface="Times New Roman" panose="02020603050405020304" pitchFamily="18" charset="0"/>
                <a:cs typeface="Times New Roman" panose="02020603050405020304" pitchFamily="18" charset="0"/>
              </a:rPr>
              <a:t>T.A.  </a:t>
            </a:r>
            <a:r>
              <a:rPr lang="en-US" sz="1600" dirty="0" err="1">
                <a:solidFill>
                  <a:schemeClr val="tx1"/>
                </a:solidFill>
                <a:latin typeface="Times New Roman" panose="02020603050405020304" pitchFamily="18" charset="0"/>
                <a:cs typeface="Times New Roman" panose="02020603050405020304" pitchFamily="18" charset="0"/>
              </a:rPr>
              <a:t>Shahverdyan</a:t>
            </a:r>
            <a:r>
              <a:rPr lang="en-US" sz="1600" dirty="0">
                <a:solidFill>
                  <a:schemeClr val="tx1"/>
                </a:solidFill>
                <a:latin typeface="Times New Roman" panose="02020603050405020304" pitchFamily="18" charset="0"/>
                <a:cs typeface="Times New Roman" panose="02020603050405020304" pitchFamily="18" charset="0"/>
              </a:rPr>
              <a:t>, T.A. Ishkhanyan, A.M. Ishkhanyan, J. Contemp. Phys. </a:t>
            </a:r>
            <a:r>
              <a:rPr lang="en-US" sz="1600" b="1" dirty="0">
                <a:solidFill>
                  <a:schemeClr val="tx1"/>
                </a:solidFill>
                <a:effectLst/>
                <a:latin typeface="Times New Roman" panose="02020603050405020304" pitchFamily="18" charset="0"/>
                <a:ea typeface="Times New Roman" panose="02020603050405020304" pitchFamily="18" charset="0"/>
              </a:rPr>
              <a:t>56</a:t>
            </a:r>
            <a:r>
              <a:rPr lang="en-US" sz="1600" dirty="0">
                <a:solidFill>
                  <a:schemeClr val="tx1"/>
                </a:solidFill>
                <a:effectLst/>
                <a:latin typeface="Times New Roman" panose="02020603050405020304" pitchFamily="18" charset="0"/>
                <a:ea typeface="Times New Roman" panose="02020603050405020304" pitchFamily="18" charset="0"/>
              </a:rPr>
              <a:t>, 291-296 </a:t>
            </a:r>
            <a:r>
              <a:rPr lang="en-US" sz="1600" dirty="0">
                <a:solidFill>
                  <a:schemeClr val="tx1"/>
                </a:solidFill>
                <a:latin typeface="Times New Roman" panose="02020603050405020304" pitchFamily="18" charset="0"/>
                <a:cs typeface="Times New Roman" panose="02020603050405020304" pitchFamily="18" charset="0"/>
              </a:rPr>
              <a:t>(2021)</a:t>
            </a:r>
            <a:endParaRPr lang="ru-RU" sz="1600"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460432" y="6381328"/>
            <a:ext cx="514400"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13</a:t>
            </a:fld>
            <a:endParaRPr lang="ru-RU" sz="2000" b="1" dirty="0">
              <a:latin typeface="Times New Roman" panose="02020603050405020304" pitchFamily="18" charset="0"/>
              <a:cs typeface="Times New Roman" panose="02020603050405020304" pitchFamily="18"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538621535"/>
              </p:ext>
            </p:extLst>
          </p:nvPr>
        </p:nvGraphicFramePr>
        <p:xfrm>
          <a:off x="663730" y="1663933"/>
          <a:ext cx="2036062" cy="448877"/>
        </p:xfrm>
        <a:graphic>
          <a:graphicData uri="http://schemas.openxmlformats.org/presentationml/2006/ole">
            <mc:AlternateContent xmlns:mc="http://schemas.openxmlformats.org/markup-compatibility/2006">
              <mc:Choice xmlns:v="urn:schemas-microsoft-com:vml" Requires="v">
                <p:oleObj name="Equation" r:id="rId4" imgW="1117440" imgH="228600" progId="Equation.DSMT4">
                  <p:embed/>
                </p:oleObj>
              </mc:Choice>
              <mc:Fallback>
                <p:oleObj name="Equation" r:id="rId4" imgW="1117440" imgH="228600" progId="Equation.DSMT4">
                  <p:embed/>
                  <p:pic>
                    <p:nvPicPr>
                      <p:cNvPr id="0" name=""/>
                      <p:cNvPicPr/>
                      <p:nvPr/>
                    </p:nvPicPr>
                    <p:blipFill>
                      <a:blip r:embed="rId5"/>
                      <a:stretch>
                        <a:fillRect/>
                      </a:stretch>
                    </p:blipFill>
                    <p:spPr>
                      <a:xfrm>
                        <a:off x="663730" y="1663933"/>
                        <a:ext cx="2036062" cy="448877"/>
                      </a:xfrm>
                      <a:prstGeom prst="rect">
                        <a:avLst/>
                      </a:prstGeom>
                      <a:solidFill>
                        <a:srgbClr val="75EDFD"/>
                      </a:solidFill>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186577918"/>
              </p:ext>
            </p:extLst>
          </p:nvPr>
        </p:nvGraphicFramePr>
        <p:xfrm>
          <a:off x="2987824" y="1514826"/>
          <a:ext cx="2330207" cy="745033"/>
        </p:xfrm>
        <a:graphic>
          <a:graphicData uri="http://schemas.openxmlformats.org/presentationml/2006/ole">
            <mc:AlternateContent xmlns:mc="http://schemas.openxmlformats.org/markup-compatibility/2006">
              <mc:Choice xmlns:v="urn:schemas-microsoft-com:vml" Requires="v">
                <p:oleObj name="Equation" r:id="rId6" imgW="1231560" imgH="393480" progId="Equation.DSMT4">
                  <p:embed/>
                </p:oleObj>
              </mc:Choice>
              <mc:Fallback>
                <p:oleObj name="Equation" r:id="rId6" imgW="1231560" imgH="393480" progId="Equation.DSMT4">
                  <p:embed/>
                  <p:pic>
                    <p:nvPicPr>
                      <p:cNvPr id="0" name=""/>
                      <p:cNvPicPr/>
                      <p:nvPr/>
                    </p:nvPicPr>
                    <p:blipFill>
                      <a:blip r:embed="rId7"/>
                      <a:stretch>
                        <a:fillRect/>
                      </a:stretch>
                    </p:blipFill>
                    <p:spPr>
                      <a:xfrm>
                        <a:off x="2987824" y="1514826"/>
                        <a:ext cx="2330207" cy="745033"/>
                      </a:xfrm>
                      <a:prstGeom prst="rect">
                        <a:avLst/>
                      </a:prstGeom>
                      <a:solidFill>
                        <a:srgbClr val="75EDFD">
                          <a:alpha val="62000"/>
                        </a:srgbClr>
                      </a:solidFill>
                    </p:spPr>
                  </p:pic>
                </p:oleObj>
              </mc:Fallback>
            </mc:AlternateContent>
          </a:graphicData>
        </a:graphic>
      </p:graphicFrame>
      <p:graphicFrame>
        <p:nvGraphicFramePr>
          <p:cNvPr id="11" name="Object 10">
            <a:extLst>
              <a:ext uri="{FF2B5EF4-FFF2-40B4-BE49-F238E27FC236}">
                <a16:creationId xmlns:a16="http://schemas.microsoft.com/office/drawing/2014/main" id="{F355DAD6-2674-4216-9761-C8627299A533}"/>
              </a:ext>
            </a:extLst>
          </p:cNvPr>
          <p:cNvGraphicFramePr>
            <a:graphicFrameLocks noChangeAspect="1"/>
          </p:cNvGraphicFramePr>
          <p:nvPr>
            <p:extLst>
              <p:ext uri="{D42A27DB-BD31-4B8C-83A1-F6EECF244321}">
                <p14:modId xmlns:p14="http://schemas.microsoft.com/office/powerpoint/2010/main" val="197464121"/>
              </p:ext>
            </p:extLst>
          </p:nvPr>
        </p:nvGraphicFramePr>
        <p:xfrm>
          <a:off x="1659806" y="4015705"/>
          <a:ext cx="4424362" cy="866775"/>
        </p:xfrm>
        <a:graphic>
          <a:graphicData uri="http://schemas.openxmlformats.org/presentationml/2006/ole">
            <mc:AlternateContent xmlns:mc="http://schemas.openxmlformats.org/markup-compatibility/2006">
              <mc:Choice xmlns:v="urn:schemas-microsoft-com:vml" Requires="v">
                <p:oleObj name="Equation" r:id="rId8" imgW="3111480" imgH="609480" progId="Equation.DSMT4">
                  <p:embed/>
                </p:oleObj>
              </mc:Choice>
              <mc:Fallback>
                <p:oleObj name="Equation" r:id="rId8" imgW="3111480" imgH="609480" progId="Equation.DSMT4">
                  <p:embed/>
                  <p:pic>
                    <p:nvPicPr>
                      <p:cNvPr id="7" name="Object 6"/>
                      <p:cNvPicPr/>
                      <p:nvPr/>
                    </p:nvPicPr>
                    <p:blipFill>
                      <a:blip r:embed="rId9"/>
                      <a:stretch>
                        <a:fillRect/>
                      </a:stretch>
                    </p:blipFill>
                    <p:spPr>
                      <a:xfrm>
                        <a:off x="1659806" y="4015705"/>
                        <a:ext cx="4424362" cy="866775"/>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52B14DB9-AF71-4452-ABA2-8BE49EEB34BC}"/>
              </a:ext>
            </a:extLst>
          </p:cNvPr>
          <p:cNvSpPr txBox="1"/>
          <p:nvPr/>
        </p:nvSpPr>
        <p:spPr>
          <a:xfrm>
            <a:off x="179512" y="3553830"/>
            <a:ext cx="7992888"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For this </a:t>
            </a:r>
            <a:r>
              <a:rPr lang="en-US" sz="2000" i="1" dirty="0">
                <a:solidFill>
                  <a:srgbClr val="0000FF"/>
                </a:solidFill>
                <a:latin typeface="Times New Roman" panose="02020603050405020304" pitchFamily="18" charset="0"/>
                <a:cs typeface="Times New Roman" panose="02020603050405020304" pitchFamily="18" charset="0"/>
              </a:rPr>
              <a:t>a=</a:t>
            </a:r>
            <a:r>
              <a:rPr lang="en-US" sz="2000" dirty="0">
                <a:solidFill>
                  <a:srgbClr val="0000FF"/>
                </a:solidFill>
                <a:latin typeface="Times New Roman" panose="02020603050405020304" pitchFamily="18" charset="0"/>
                <a:cs typeface="Times New Roman" panose="02020603050405020304" pitchFamily="18" charset="0"/>
              </a:rPr>
              <a:t>-2</a:t>
            </a:r>
            <a:r>
              <a:rPr lang="en-US" sz="2000" dirty="0">
                <a:latin typeface="Times New Roman" panose="02020603050405020304" pitchFamily="18" charset="0"/>
                <a:cs typeface="Times New Roman" panose="02020603050405020304" pitchFamily="18" charset="0"/>
              </a:rPr>
              <a:t>  we have a cubic algebraic equation in </a:t>
            </a:r>
            <a:r>
              <a:rPr lang="en-US" sz="2000" i="1" dirty="0">
                <a:latin typeface="Times New Roman" panose="02020603050405020304" pitchFamily="18" charset="0"/>
                <a:cs typeface="Times New Roman" panose="02020603050405020304" pitchFamily="18" charset="0"/>
              </a:rPr>
              <a:t>z</a:t>
            </a:r>
            <a:r>
              <a:rPr lang="en-US" sz="2000" dirty="0">
                <a:latin typeface="Times New Roman" panose="02020603050405020304" pitchFamily="18" charset="0"/>
                <a:cs typeface="Times New Roman" panose="02020603050405020304" pitchFamily="18" charset="0"/>
              </a:rPr>
              <a:t>, which is resolved as</a:t>
            </a:r>
          </a:p>
        </p:txBody>
      </p:sp>
      <p:graphicFrame>
        <p:nvGraphicFramePr>
          <p:cNvPr id="15" name="Object 14">
            <a:extLst>
              <a:ext uri="{FF2B5EF4-FFF2-40B4-BE49-F238E27FC236}">
                <a16:creationId xmlns:a16="http://schemas.microsoft.com/office/drawing/2014/main" id="{E2DA8060-3EDE-43A6-A456-D3978679748F}"/>
              </a:ext>
            </a:extLst>
          </p:cNvPr>
          <p:cNvGraphicFramePr>
            <a:graphicFrameLocks noChangeAspect="1"/>
          </p:cNvGraphicFramePr>
          <p:nvPr>
            <p:extLst>
              <p:ext uri="{D42A27DB-BD31-4B8C-83A1-F6EECF244321}">
                <p14:modId xmlns:p14="http://schemas.microsoft.com/office/powerpoint/2010/main" val="4052056724"/>
              </p:ext>
            </p:extLst>
          </p:nvPr>
        </p:nvGraphicFramePr>
        <p:xfrm>
          <a:off x="179512" y="5373216"/>
          <a:ext cx="2082800" cy="430213"/>
        </p:xfrm>
        <a:graphic>
          <a:graphicData uri="http://schemas.openxmlformats.org/presentationml/2006/ole">
            <mc:AlternateContent xmlns:mc="http://schemas.openxmlformats.org/markup-compatibility/2006">
              <mc:Choice xmlns:v="urn:schemas-microsoft-com:vml" Requires="v">
                <p:oleObj name="Equation" r:id="rId10" imgW="1168200" imgH="241200" progId="Equation.DSMT4">
                  <p:embed/>
                </p:oleObj>
              </mc:Choice>
              <mc:Fallback>
                <p:oleObj name="Equation" r:id="rId10" imgW="1168200" imgH="241200" progId="Equation.DSMT4">
                  <p:embed/>
                  <p:pic>
                    <p:nvPicPr>
                      <p:cNvPr id="0" name=""/>
                      <p:cNvPicPr/>
                      <p:nvPr/>
                    </p:nvPicPr>
                    <p:blipFill>
                      <a:blip r:embed="rId11"/>
                      <a:stretch>
                        <a:fillRect/>
                      </a:stretch>
                    </p:blipFill>
                    <p:spPr>
                      <a:xfrm>
                        <a:off x="179512" y="5373216"/>
                        <a:ext cx="2082800" cy="430213"/>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2D94EF92-D21B-4C11-A949-5D7948F9A4AB}"/>
              </a:ext>
            </a:extLst>
          </p:cNvPr>
          <p:cNvGraphicFramePr>
            <a:graphicFrameLocks noChangeAspect="1"/>
          </p:cNvGraphicFramePr>
          <p:nvPr>
            <p:extLst>
              <p:ext uri="{D42A27DB-BD31-4B8C-83A1-F6EECF244321}">
                <p14:modId xmlns:p14="http://schemas.microsoft.com/office/powerpoint/2010/main" val="4026021236"/>
              </p:ext>
            </p:extLst>
          </p:nvPr>
        </p:nvGraphicFramePr>
        <p:xfrm>
          <a:off x="170555" y="5877272"/>
          <a:ext cx="2169197" cy="467866"/>
        </p:xfrm>
        <a:graphic>
          <a:graphicData uri="http://schemas.openxmlformats.org/presentationml/2006/ole">
            <mc:AlternateContent xmlns:mc="http://schemas.openxmlformats.org/markup-compatibility/2006">
              <mc:Choice xmlns:v="urn:schemas-microsoft-com:vml" Requires="v">
                <p:oleObj name="Equation" r:id="rId12" imgW="1295280" imgH="279360" progId="Equation.DSMT4">
                  <p:embed/>
                </p:oleObj>
              </mc:Choice>
              <mc:Fallback>
                <p:oleObj name="Equation" r:id="rId12" imgW="1295280" imgH="279360" progId="Equation.DSMT4">
                  <p:embed/>
                  <p:pic>
                    <p:nvPicPr>
                      <p:cNvPr id="0" name=""/>
                      <p:cNvPicPr/>
                      <p:nvPr/>
                    </p:nvPicPr>
                    <p:blipFill>
                      <a:blip r:embed="rId13"/>
                      <a:stretch>
                        <a:fillRect/>
                      </a:stretch>
                    </p:blipFill>
                    <p:spPr>
                      <a:xfrm>
                        <a:off x="170555" y="5877272"/>
                        <a:ext cx="2169197" cy="467866"/>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AE3E2D61-907B-4702-BD8E-EB3878132332}"/>
              </a:ext>
            </a:extLst>
          </p:cNvPr>
          <p:cNvSpPr txBox="1"/>
          <p:nvPr/>
        </p:nvSpPr>
        <p:spPr>
          <a:xfrm>
            <a:off x="611560" y="4773293"/>
            <a:ext cx="7622803"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detuning varies over the time </a:t>
            </a:r>
            <a:r>
              <a:rPr lang="en-US" b="1" i="1" dirty="0">
                <a:solidFill>
                  <a:srgbClr val="0000FF"/>
                </a:solidFill>
                <a:latin typeface="Times New Roman" panose="02020603050405020304" pitchFamily="18" charset="0"/>
                <a:cs typeface="Times New Roman" panose="02020603050405020304" pitchFamily="18" charset="0"/>
              </a:rPr>
              <a:t>non-symmetrically,</a:t>
            </a:r>
            <a:r>
              <a:rPr lang="en-US" dirty="0">
                <a:latin typeface="Times New Roman" panose="02020603050405020304" pitchFamily="18" charset="0"/>
                <a:cs typeface="Times New Roman" panose="02020603050405020304" pitchFamily="18" charset="0"/>
              </a:rPr>
              <a:t> while the DK2 model is </a:t>
            </a:r>
            <a:r>
              <a:rPr lang="en-US" dirty="0">
                <a:solidFill>
                  <a:srgbClr val="0000FF"/>
                </a:solidFill>
                <a:latin typeface="Times New Roman" panose="02020603050405020304" pitchFamily="18" charset="0"/>
                <a:cs typeface="Times New Roman" panose="02020603050405020304" pitchFamily="18" charset="0"/>
              </a:rPr>
              <a:t>anti-symmetric </a:t>
            </a:r>
            <a:r>
              <a:rPr lang="en-US" dirty="0">
                <a:latin typeface="Times New Roman" panose="02020603050405020304" pitchFamily="18" charset="0"/>
                <a:cs typeface="Times New Roman" panose="02020603050405020304" pitchFamily="18" charset="0"/>
              </a:rPr>
              <a:t>if                  </a:t>
            </a:r>
          </a:p>
        </p:txBody>
      </p:sp>
      <p:graphicFrame>
        <p:nvGraphicFramePr>
          <p:cNvPr id="3" name="Object 2"/>
          <p:cNvGraphicFramePr>
            <a:graphicFrameLocks noChangeAspect="1"/>
          </p:cNvGraphicFramePr>
          <p:nvPr>
            <p:extLst>
              <p:ext uri="{D42A27DB-BD31-4B8C-83A1-F6EECF244321}">
                <p14:modId xmlns:p14="http://schemas.microsoft.com/office/powerpoint/2010/main" val="289661790"/>
              </p:ext>
            </p:extLst>
          </p:nvPr>
        </p:nvGraphicFramePr>
        <p:xfrm>
          <a:off x="2339752" y="5051070"/>
          <a:ext cx="1177558" cy="388545"/>
        </p:xfrm>
        <a:graphic>
          <a:graphicData uri="http://schemas.openxmlformats.org/presentationml/2006/ole">
            <mc:AlternateContent xmlns:mc="http://schemas.openxmlformats.org/markup-compatibility/2006">
              <mc:Choice xmlns:v="urn:schemas-microsoft-com:vml" Requires="v">
                <p:oleObj name="Equation" r:id="rId14" imgW="711000" imgH="228600" progId="Equation.DSMT4">
                  <p:embed/>
                </p:oleObj>
              </mc:Choice>
              <mc:Fallback>
                <p:oleObj name="Equation" r:id="rId14" imgW="711000" imgH="228600" progId="Equation.DSMT4">
                  <p:embed/>
                  <p:pic>
                    <p:nvPicPr>
                      <p:cNvPr id="0" name=""/>
                      <p:cNvPicPr/>
                      <p:nvPr/>
                    </p:nvPicPr>
                    <p:blipFill>
                      <a:blip r:embed="rId15"/>
                      <a:stretch>
                        <a:fillRect/>
                      </a:stretch>
                    </p:blipFill>
                    <p:spPr>
                      <a:xfrm>
                        <a:off x="2339752" y="5051070"/>
                        <a:ext cx="1177558" cy="388545"/>
                      </a:xfrm>
                      <a:prstGeom prst="rect">
                        <a:avLst/>
                      </a:prstGeom>
                    </p:spPr>
                  </p:pic>
                </p:oleObj>
              </mc:Fallback>
            </mc:AlternateContent>
          </a:graphicData>
        </a:graphic>
      </p:graphicFrame>
      <p:grpSp>
        <p:nvGrpSpPr>
          <p:cNvPr id="22" name="Group 21"/>
          <p:cNvGrpSpPr/>
          <p:nvPr/>
        </p:nvGrpSpPr>
        <p:grpSpPr>
          <a:xfrm>
            <a:off x="216430" y="2468563"/>
            <a:ext cx="5292270" cy="793750"/>
            <a:chOff x="-31315" y="2365181"/>
            <a:chExt cx="5292270" cy="793750"/>
          </a:xfrm>
        </p:grpSpPr>
        <p:graphicFrame>
          <p:nvGraphicFramePr>
            <p:cNvPr id="14" name="Object 13">
              <a:extLst>
                <a:ext uri="{FF2B5EF4-FFF2-40B4-BE49-F238E27FC236}">
                  <a16:creationId xmlns:a16="http://schemas.microsoft.com/office/drawing/2014/main" id="{56476608-4BD2-47FC-8EBE-1645CF349C1F}"/>
                </a:ext>
              </a:extLst>
            </p:cNvPr>
            <p:cNvGraphicFramePr>
              <a:graphicFrameLocks noChangeAspect="1"/>
            </p:cNvGraphicFramePr>
            <p:nvPr>
              <p:extLst>
                <p:ext uri="{D42A27DB-BD31-4B8C-83A1-F6EECF244321}">
                  <p14:modId xmlns:p14="http://schemas.microsoft.com/office/powerpoint/2010/main" val="1505565877"/>
                </p:ext>
              </p:extLst>
            </p:nvPr>
          </p:nvGraphicFramePr>
          <p:xfrm>
            <a:off x="3532167" y="2365181"/>
            <a:ext cx="1728788" cy="793750"/>
          </p:xfrm>
          <a:graphic>
            <a:graphicData uri="http://schemas.openxmlformats.org/presentationml/2006/ole">
              <mc:AlternateContent xmlns:mc="http://schemas.openxmlformats.org/markup-compatibility/2006">
                <mc:Choice xmlns:v="urn:schemas-microsoft-com:vml" Requires="v">
                  <p:oleObj name="Equation" r:id="rId16" imgW="939600" imgH="431640" progId="Equation.DSMT4">
                    <p:embed/>
                  </p:oleObj>
                </mc:Choice>
                <mc:Fallback>
                  <p:oleObj name="Equation" r:id="rId16" imgW="939600" imgH="431640" progId="Equation.DSMT4">
                    <p:embed/>
                    <p:pic>
                      <p:nvPicPr>
                        <p:cNvPr id="11" name="Object 10">
                          <a:extLst>
                            <a:ext uri="{FF2B5EF4-FFF2-40B4-BE49-F238E27FC236}">
                              <a16:creationId xmlns:a16="http://schemas.microsoft.com/office/drawing/2014/main" id="{F355DAD6-2674-4216-9761-C8627299A533}"/>
                            </a:ext>
                          </a:extLst>
                        </p:cNvPr>
                        <p:cNvPicPr/>
                        <p:nvPr/>
                      </p:nvPicPr>
                      <p:blipFill>
                        <a:blip r:embed="rId17"/>
                        <a:stretch>
                          <a:fillRect/>
                        </a:stretch>
                      </p:blipFill>
                      <p:spPr>
                        <a:xfrm>
                          <a:off x="3532167" y="2365181"/>
                          <a:ext cx="1728788" cy="793750"/>
                        </a:xfrm>
                        <a:prstGeom prst="rect">
                          <a:avLst/>
                        </a:prstGeom>
                      </p:spPr>
                    </p:pic>
                  </p:oleObj>
                </mc:Fallback>
              </mc:AlternateContent>
            </a:graphicData>
          </a:graphic>
        </p:graphicFrame>
        <p:grpSp>
          <p:nvGrpSpPr>
            <p:cNvPr id="19" name="Group 18"/>
            <p:cNvGrpSpPr/>
            <p:nvPr/>
          </p:nvGrpSpPr>
          <p:grpSpPr>
            <a:xfrm>
              <a:off x="-31315" y="2546572"/>
              <a:ext cx="3980817" cy="444068"/>
              <a:chOff x="-31315" y="2546572"/>
              <a:chExt cx="3980817" cy="444068"/>
            </a:xfrm>
          </p:grpSpPr>
          <p:sp>
            <p:nvSpPr>
              <p:cNvPr id="13" name="TextBox 12">
                <a:extLst>
                  <a:ext uri="{FF2B5EF4-FFF2-40B4-BE49-F238E27FC236}">
                    <a16:creationId xmlns:a16="http://schemas.microsoft.com/office/drawing/2014/main" id="{85665A8E-8BA8-4632-B84E-D2B30E32CB09}"/>
                  </a:ext>
                </a:extLst>
              </p:cNvPr>
              <p:cNvSpPr txBox="1"/>
              <p:nvPr/>
            </p:nvSpPr>
            <p:spPr>
              <a:xfrm>
                <a:off x="-31315" y="2546572"/>
                <a:ext cx="3980817"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       obeys the algebraic equation </a:t>
                </a:r>
              </a:p>
            </p:txBody>
          </p:sp>
          <p:graphicFrame>
            <p:nvGraphicFramePr>
              <p:cNvPr id="6" name="Object 5"/>
              <p:cNvGraphicFramePr>
                <a:graphicFrameLocks noChangeAspect="1"/>
              </p:cNvGraphicFramePr>
              <p:nvPr>
                <p:extLst>
                  <p:ext uri="{D42A27DB-BD31-4B8C-83A1-F6EECF244321}">
                    <p14:modId xmlns:p14="http://schemas.microsoft.com/office/powerpoint/2010/main" val="478265009"/>
                  </p:ext>
                </p:extLst>
              </p:nvPr>
            </p:nvGraphicFramePr>
            <p:xfrm>
              <a:off x="-27015" y="2560703"/>
              <a:ext cx="515924" cy="429937"/>
            </p:xfrm>
            <a:graphic>
              <a:graphicData uri="http://schemas.openxmlformats.org/presentationml/2006/ole">
                <mc:AlternateContent xmlns:mc="http://schemas.openxmlformats.org/markup-compatibility/2006">
                  <mc:Choice xmlns:v="urn:schemas-microsoft-com:vml" Requires="v">
                    <p:oleObj name="Equation" r:id="rId18" imgW="304560" imgH="253800" progId="Equation.DSMT4">
                      <p:embed/>
                    </p:oleObj>
                  </mc:Choice>
                  <mc:Fallback>
                    <p:oleObj name="Equation" r:id="rId18" imgW="304560" imgH="253800" progId="Equation.DSMT4">
                      <p:embed/>
                      <p:pic>
                        <p:nvPicPr>
                          <p:cNvPr id="0" name=""/>
                          <p:cNvPicPr/>
                          <p:nvPr/>
                        </p:nvPicPr>
                        <p:blipFill>
                          <a:blip r:embed="rId19"/>
                          <a:stretch>
                            <a:fillRect/>
                          </a:stretch>
                        </p:blipFill>
                        <p:spPr>
                          <a:xfrm>
                            <a:off x="-27015" y="2560703"/>
                            <a:ext cx="515924" cy="429937"/>
                          </a:xfrm>
                          <a:prstGeom prst="rect">
                            <a:avLst/>
                          </a:prstGeom>
                        </p:spPr>
                      </p:pic>
                    </p:oleObj>
                  </mc:Fallback>
                </mc:AlternateContent>
              </a:graphicData>
            </a:graphic>
          </p:graphicFrame>
        </p:grpSp>
      </p:grpSp>
      <p:grpSp>
        <p:nvGrpSpPr>
          <p:cNvPr id="24" name="Group 23"/>
          <p:cNvGrpSpPr/>
          <p:nvPr/>
        </p:nvGrpSpPr>
        <p:grpSpPr>
          <a:xfrm>
            <a:off x="2627784" y="5445224"/>
            <a:ext cx="5335691" cy="369332"/>
            <a:chOff x="2627784" y="5445224"/>
            <a:chExt cx="5335691" cy="369332"/>
          </a:xfrm>
        </p:grpSpPr>
        <p:sp>
          <p:nvSpPr>
            <p:cNvPr id="18" name="TextBox 17">
              <a:extLst>
                <a:ext uri="{FF2B5EF4-FFF2-40B4-BE49-F238E27FC236}">
                  <a16:creationId xmlns:a16="http://schemas.microsoft.com/office/drawing/2014/main" id="{EA19640A-2FDB-4370-9D2D-E998F019B139}"/>
                </a:ext>
              </a:extLst>
            </p:cNvPr>
            <p:cNvSpPr txBox="1"/>
            <p:nvPr/>
          </p:nvSpPr>
          <p:spPr>
            <a:xfrm>
              <a:off x="2627784" y="5445224"/>
              <a:ext cx="5335691"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   original DK2 model   (solution in terms of </a:t>
              </a:r>
              <a:r>
                <a:rPr lang="en-US" dirty="0">
                  <a:solidFill>
                    <a:srgbClr val="FF0000"/>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p>
          </p:txBody>
        </p:sp>
        <p:graphicFrame>
          <p:nvGraphicFramePr>
            <p:cNvPr id="23" name="Object 22"/>
            <p:cNvGraphicFramePr>
              <a:graphicFrameLocks noChangeAspect="1"/>
            </p:cNvGraphicFramePr>
            <p:nvPr>
              <p:extLst>
                <p:ext uri="{D42A27DB-BD31-4B8C-83A1-F6EECF244321}">
                  <p14:modId xmlns:p14="http://schemas.microsoft.com/office/powerpoint/2010/main" val="1532332626"/>
                </p:ext>
              </p:extLst>
            </p:nvPr>
          </p:nvGraphicFramePr>
          <p:xfrm>
            <a:off x="6948264" y="5445224"/>
            <a:ext cx="360040" cy="360040"/>
          </p:xfrm>
          <a:graphic>
            <a:graphicData uri="http://schemas.openxmlformats.org/presentationml/2006/ole">
              <mc:AlternateContent xmlns:mc="http://schemas.openxmlformats.org/markup-compatibility/2006">
                <mc:Choice xmlns:v="urn:schemas-microsoft-com:vml" Requires="v">
                  <p:oleObj name="Equation" r:id="rId20" imgW="228600" imgH="228600" progId="Equation.DSMT4">
                    <p:embed/>
                  </p:oleObj>
                </mc:Choice>
                <mc:Fallback>
                  <p:oleObj name="Equation" r:id="rId20" imgW="228600" imgH="228600" progId="Equation.DSMT4">
                    <p:embed/>
                    <p:pic>
                      <p:nvPicPr>
                        <p:cNvPr id="0" name=""/>
                        <p:cNvPicPr/>
                        <p:nvPr/>
                      </p:nvPicPr>
                      <p:blipFill>
                        <a:blip r:embed="rId21"/>
                        <a:stretch>
                          <a:fillRect/>
                        </a:stretch>
                      </p:blipFill>
                      <p:spPr>
                        <a:xfrm>
                          <a:off x="6948264" y="5445224"/>
                          <a:ext cx="360040" cy="360040"/>
                        </a:xfrm>
                        <a:prstGeom prst="rect">
                          <a:avLst/>
                        </a:prstGeom>
                      </p:spPr>
                    </p:pic>
                  </p:oleObj>
                </mc:Fallback>
              </mc:AlternateContent>
            </a:graphicData>
          </a:graphic>
        </p:graphicFrame>
      </p:grpSp>
      <p:grpSp>
        <p:nvGrpSpPr>
          <p:cNvPr id="26" name="Group 25"/>
          <p:cNvGrpSpPr/>
          <p:nvPr/>
        </p:nvGrpSpPr>
        <p:grpSpPr>
          <a:xfrm>
            <a:off x="2627784" y="5948363"/>
            <a:ext cx="6408712" cy="370249"/>
            <a:chOff x="2627784" y="5948363"/>
            <a:chExt cx="6408712" cy="370249"/>
          </a:xfrm>
        </p:grpSpPr>
        <p:sp>
          <p:nvSpPr>
            <p:cNvPr id="20" name="TextBox 19">
              <a:extLst>
                <a:ext uri="{FF2B5EF4-FFF2-40B4-BE49-F238E27FC236}">
                  <a16:creationId xmlns:a16="http://schemas.microsoft.com/office/drawing/2014/main" id="{29BD39BE-E55B-443D-8E08-2054FC4B739F}"/>
                </a:ext>
              </a:extLst>
            </p:cNvPr>
            <p:cNvSpPr txBox="1"/>
            <p:nvPr/>
          </p:nvSpPr>
          <p:spPr>
            <a:xfrm>
              <a:off x="2627784" y="5949280"/>
              <a:ext cx="6408712"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   a first modification of  DK2 model   (solution in terms of  </a:t>
              </a:r>
              <a:r>
                <a:rPr lang="en-US" dirty="0">
                  <a:solidFill>
                    <a:srgbClr val="FF0000"/>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p>
          </p:txBody>
        </p:sp>
        <p:graphicFrame>
          <p:nvGraphicFramePr>
            <p:cNvPr id="25" name="Object 24"/>
            <p:cNvGraphicFramePr>
              <a:graphicFrameLocks noChangeAspect="1"/>
            </p:cNvGraphicFramePr>
            <p:nvPr>
              <p:extLst>
                <p:ext uri="{D42A27DB-BD31-4B8C-83A1-F6EECF244321}">
                  <p14:modId xmlns:p14="http://schemas.microsoft.com/office/powerpoint/2010/main" val="1929961872"/>
                </p:ext>
              </p:extLst>
            </p:nvPr>
          </p:nvGraphicFramePr>
          <p:xfrm>
            <a:off x="8234363" y="5948363"/>
            <a:ext cx="379412" cy="360362"/>
          </p:xfrm>
          <a:graphic>
            <a:graphicData uri="http://schemas.openxmlformats.org/presentationml/2006/ole">
              <mc:AlternateContent xmlns:mc="http://schemas.openxmlformats.org/markup-compatibility/2006">
                <mc:Choice xmlns:v="urn:schemas-microsoft-com:vml" Requires="v">
                  <p:oleObj name="Equation" r:id="rId22" imgW="241200" imgH="228600" progId="Equation.DSMT4">
                    <p:embed/>
                  </p:oleObj>
                </mc:Choice>
                <mc:Fallback>
                  <p:oleObj name="Equation" r:id="rId22" imgW="241200" imgH="228600" progId="Equation.DSMT4">
                    <p:embed/>
                    <p:pic>
                      <p:nvPicPr>
                        <p:cNvPr id="0" name="Object 22"/>
                        <p:cNvPicPr>
                          <a:picLocks noChangeAspect="1" noChangeArrowheads="1"/>
                        </p:cNvPicPr>
                        <p:nvPr/>
                      </p:nvPicPr>
                      <p:blipFill>
                        <a:blip r:embed="rId23"/>
                        <a:srcRect/>
                        <a:stretch>
                          <a:fillRect/>
                        </a:stretch>
                      </p:blipFill>
                      <p:spPr bwMode="auto">
                        <a:xfrm>
                          <a:off x="8234363" y="5948363"/>
                          <a:ext cx="37941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28" name="Object 27">
            <a:extLst>
              <a:ext uri="{FF2B5EF4-FFF2-40B4-BE49-F238E27FC236}">
                <a16:creationId xmlns:a16="http://schemas.microsoft.com/office/drawing/2014/main" id="{39862252-2BA1-45E0-8F85-517798617E33}"/>
              </a:ext>
            </a:extLst>
          </p:cNvPr>
          <p:cNvGraphicFramePr>
            <a:graphicFrameLocks noChangeAspect="1"/>
          </p:cNvGraphicFramePr>
          <p:nvPr>
            <p:extLst>
              <p:ext uri="{D42A27DB-BD31-4B8C-83A1-F6EECF244321}">
                <p14:modId xmlns:p14="http://schemas.microsoft.com/office/powerpoint/2010/main" val="64102388"/>
              </p:ext>
            </p:extLst>
          </p:nvPr>
        </p:nvGraphicFramePr>
        <p:xfrm>
          <a:off x="6241064" y="4173495"/>
          <a:ext cx="1074596" cy="324406"/>
        </p:xfrm>
        <a:graphic>
          <a:graphicData uri="http://schemas.openxmlformats.org/presentationml/2006/ole">
            <mc:AlternateContent xmlns:mc="http://schemas.openxmlformats.org/markup-compatibility/2006">
              <mc:Choice xmlns:v="urn:schemas-microsoft-com:vml" Requires="v">
                <p:oleObj name="Equation" r:id="rId24" imgW="672840" imgH="203040" progId="Equation.DSMT4">
                  <p:embed/>
                </p:oleObj>
              </mc:Choice>
              <mc:Fallback>
                <p:oleObj name="Equation" r:id="rId24" imgW="672840" imgH="203040" progId="Equation.DSMT4">
                  <p:embed/>
                  <p:pic>
                    <p:nvPicPr>
                      <p:cNvPr id="0" name=""/>
                      <p:cNvPicPr/>
                      <p:nvPr/>
                    </p:nvPicPr>
                    <p:blipFill>
                      <a:blip r:embed="rId25"/>
                      <a:stretch>
                        <a:fillRect/>
                      </a:stretch>
                    </p:blipFill>
                    <p:spPr>
                      <a:xfrm>
                        <a:off x="6241064" y="4173495"/>
                        <a:ext cx="1074596" cy="324406"/>
                      </a:xfrm>
                      <a:prstGeom prst="rect">
                        <a:avLst/>
                      </a:prstGeom>
                    </p:spPr>
                  </p:pic>
                </p:oleObj>
              </mc:Fallback>
            </mc:AlternateContent>
          </a:graphicData>
        </a:graphic>
      </p:graphicFrame>
    </p:spTree>
    <p:extLst>
      <p:ext uri="{BB962C8B-B14F-4D97-AF65-F5344CB8AC3E}">
        <p14:creationId xmlns:p14="http://schemas.microsoft.com/office/powerpoint/2010/main" val="2200204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326246"/>
            <a:ext cx="6378864" cy="696603"/>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2800" b="1" cap="none" dirty="0">
                <a:latin typeface="Times New Roman" panose="02020603050405020304" pitchFamily="18" charset="0"/>
                <a:cs typeface="Times New Roman" panose="02020603050405020304" pitchFamily="18" charset="0"/>
              </a:rPr>
              <a:t>Asymptotes at infinity: </a:t>
            </a:r>
            <a:endParaRPr lang="ru-RU" sz="2800" b="1" cap="none"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388424" y="6381328"/>
            <a:ext cx="586408"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14</a:t>
            </a:fld>
            <a:endParaRPr lang="ru-RU" sz="2000" b="1" dirty="0">
              <a:latin typeface="Times New Roman" panose="02020603050405020304" pitchFamily="18" charset="0"/>
              <a:cs typeface="Times New Roman" panose="02020603050405020304"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48109008"/>
              </p:ext>
            </p:extLst>
          </p:nvPr>
        </p:nvGraphicFramePr>
        <p:xfrm>
          <a:off x="4067944" y="1333202"/>
          <a:ext cx="2906713" cy="655638"/>
        </p:xfrm>
        <a:graphic>
          <a:graphicData uri="http://schemas.openxmlformats.org/presentationml/2006/ole">
            <mc:AlternateContent xmlns:mc="http://schemas.openxmlformats.org/markup-compatibility/2006">
              <mc:Choice xmlns:v="urn:schemas-microsoft-com:vml" Requires="v">
                <p:oleObj name="Equation" r:id="rId2" imgW="1409400" imgH="317160" progId="Equation.DSMT4">
                  <p:embed/>
                </p:oleObj>
              </mc:Choice>
              <mc:Fallback>
                <p:oleObj name="Equation" r:id="rId2" imgW="1409400" imgH="317160" progId="Equation.DSMT4">
                  <p:embed/>
                  <p:pic>
                    <p:nvPicPr>
                      <p:cNvPr id="0" name=""/>
                      <p:cNvPicPr/>
                      <p:nvPr/>
                    </p:nvPicPr>
                    <p:blipFill>
                      <a:blip r:embed="rId3"/>
                      <a:stretch>
                        <a:fillRect/>
                      </a:stretch>
                    </p:blipFill>
                    <p:spPr>
                      <a:xfrm>
                        <a:off x="4067944" y="1333202"/>
                        <a:ext cx="2906713" cy="655638"/>
                      </a:xfrm>
                      <a:prstGeom prst="rect">
                        <a:avLst/>
                      </a:prstGeom>
                    </p:spPr>
                  </p:pic>
                </p:oleObj>
              </mc:Fallback>
            </mc:AlternateContent>
          </a:graphicData>
        </a:graphic>
      </p:graphicFrame>
      <p:pic>
        <p:nvPicPr>
          <p:cNvPr id="410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037" y="3645025"/>
            <a:ext cx="4050919" cy="2632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3567542"/>
            <a:ext cx="4139953" cy="2690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467544" y="2348880"/>
            <a:ext cx="3592143"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Left </a:t>
            </a:r>
            <a:r>
              <a:rPr lang="en-US" sz="2400" i="1" dirty="0">
                <a:solidFill>
                  <a:srgbClr val="0000FF"/>
                </a:solidFill>
                <a:latin typeface="Times New Roman" panose="02020603050405020304" pitchFamily="18" charset="0"/>
                <a:cs typeface="Times New Roman" panose="02020603050405020304" pitchFamily="18" charset="0"/>
              </a:rPr>
              <a:t>quasi-energy</a:t>
            </a:r>
            <a:r>
              <a:rPr lang="en-US" sz="2400" i="1" dirty="0">
                <a:latin typeface="Times New Roman" panose="02020603050405020304" pitchFamily="18" charset="0"/>
                <a:cs typeface="Times New Roman" panose="02020603050405020304" pitchFamily="18" charset="0"/>
              </a:rPr>
              <a:t> states:</a:t>
            </a:r>
          </a:p>
        </p:txBody>
      </p:sp>
      <p:sp>
        <p:nvSpPr>
          <p:cNvPr id="11" name="TextBox 10">
            <a:extLst>
              <a:ext uri="{FF2B5EF4-FFF2-40B4-BE49-F238E27FC236}">
                <a16:creationId xmlns:a16="http://schemas.microsoft.com/office/drawing/2014/main" id="{1F31A258-9188-475B-BBB5-0D688FA36F5D}"/>
              </a:ext>
            </a:extLst>
          </p:cNvPr>
          <p:cNvSpPr txBox="1"/>
          <p:nvPr/>
        </p:nvSpPr>
        <p:spPr>
          <a:xfrm>
            <a:off x="475801" y="1451465"/>
            <a:ext cx="3592143" cy="461665"/>
          </a:xfrm>
          <a:prstGeom prst="rect">
            <a:avLst/>
          </a:prstGeom>
          <a:noFill/>
        </p:spPr>
        <p:txBody>
          <a:bodyPr wrap="square">
            <a:spAutoFit/>
          </a:bodyPr>
          <a:lstStyle/>
          <a:p>
            <a:r>
              <a:rPr lang="en-US" sz="2400" i="1" dirty="0">
                <a:latin typeface="Times New Roman" panose="02020603050405020304" pitchFamily="18" charset="0"/>
                <a:cs typeface="Times New Roman" panose="02020603050405020304" pitchFamily="18" charset="0"/>
              </a:rPr>
              <a:t>Left asymptote of  z(t)</a:t>
            </a:r>
            <a:r>
              <a:rPr lang="en-US" sz="2400" dirty="0">
                <a:latin typeface="Times New Roman" panose="02020603050405020304" pitchFamily="18" charset="0"/>
                <a:cs typeface="Times New Roman" panose="02020603050405020304" pitchFamily="18" charset="0"/>
              </a:rPr>
              <a:t>:</a:t>
            </a:r>
            <a:endParaRPr lang="en-US" sz="2400" dirty="0"/>
          </a:p>
        </p:txBody>
      </p:sp>
      <p:graphicFrame>
        <p:nvGraphicFramePr>
          <p:cNvPr id="7" name="Object 6">
            <a:extLst>
              <a:ext uri="{FF2B5EF4-FFF2-40B4-BE49-F238E27FC236}">
                <a16:creationId xmlns:a16="http://schemas.microsoft.com/office/drawing/2014/main" id="{1B89F9E7-12A5-4407-88E6-18A3D645B333}"/>
              </a:ext>
            </a:extLst>
          </p:cNvPr>
          <p:cNvGraphicFramePr>
            <a:graphicFrameLocks noChangeAspect="1"/>
          </p:cNvGraphicFramePr>
          <p:nvPr>
            <p:extLst>
              <p:ext uri="{D42A27DB-BD31-4B8C-83A1-F6EECF244321}">
                <p14:modId xmlns:p14="http://schemas.microsoft.com/office/powerpoint/2010/main" val="4187308296"/>
              </p:ext>
            </p:extLst>
          </p:nvPr>
        </p:nvGraphicFramePr>
        <p:xfrm>
          <a:off x="4007172" y="2044452"/>
          <a:ext cx="4813300" cy="952500"/>
        </p:xfrm>
        <a:graphic>
          <a:graphicData uri="http://schemas.openxmlformats.org/presentationml/2006/ole">
            <mc:AlternateContent xmlns:mc="http://schemas.openxmlformats.org/markup-compatibility/2006">
              <mc:Choice xmlns:v="urn:schemas-microsoft-com:vml" Requires="v">
                <p:oleObj name="Equation" r:id="rId6" imgW="2374560" imgH="469800" progId="Equation.DSMT4">
                  <p:embed/>
                </p:oleObj>
              </mc:Choice>
              <mc:Fallback>
                <p:oleObj name="Equation" r:id="rId6" imgW="2374560" imgH="469800" progId="Equation.DSMT4">
                  <p:embed/>
                  <p:pic>
                    <p:nvPicPr>
                      <p:cNvPr id="0" name=""/>
                      <p:cNvPicPr/>
                      <p:nvPr/>
                    </p:nvPicPr>
                    <p:blipFill>
                      <a:blip r:embed="rId7"/>
                      <a:stretch>
                        <a:fillRect/>
                      </a:stretch>
                    </p:blipFill>
                    <p:spPr>
                      <a:xfrm>
                        <a:off x="4007172" y="2044452"/>
                        <a:ext cx="4813300" cy="95250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D1AD6F68-1AAC-6D15-F12E-04DD33E02960}"/>
              </a:ext>
            </a:extLst>
          </p:cNvPr>
          <p:cNvGraphicFramePr>
            <a:graphicFrameLocks noChangeAspect="1"/>
          </p:cNvGraphicFramePr>
          <p:nvPr>
            <p:extLst>
              <p:ext uri="{D42A27DB-BD31-4B8C-83A1-F6EECF244321}">
                <p14:modId xmlns:p14="http://schemas.microsoft.com/office/powerpoint/2010/main" val="4240675526"/>
              </p:ext>
            </p:extLst>
          </p:nvPr>
        </p:nvGraphicFramePr>
        <p:xfrm>
          <a:off x="6526841" y="356134"/>
          <a:ext cx="895631" cy="696602"/>
        </p:xfrm>
        <a:graphic>
          <a:graphicData uri="http://schemas.openxmlformats.org/presentationml/2006/ole">
            <mc:AlternateContent xmlns:mc="http://schemas.openxmlformats.org/markup-compatibility/2006">
              <mc:Choice xmlns:v="urn:schemas-microsoft-com:vml" Requires="v">
                <p:oleObj name="Equation" r:id="rId8" imgW="228600" imgH="177480" progId="Equation.DSMT4">
                  <p:embed/>
                </p:oleObj>
              </mc:Choice>
              <mc:Fallback>
                <p:oleObj name="Equation" r:id="rId8" imgW="228600" imgH="177480" progId="Equation.DSMT4">
                  <p:embed/>
                  <p:pic>
                    <p:nvPicPr>
                      <p:cNvPr id="0" name=""/>
                      <p:cNvPicPr/>
                      <p:nvPr/>
                    </p:nvPicPr>
                    <p:blipFill>
                      <a:blip r:embed="rId9"/>
                      <a:stretch>
                        <a:fillRect/>
                      </a:stretch>
                    </p:blipFill>
                    <p:spPr>
                      <a:xfrm>
                        <a:off x="6526841" y="356134"/>
                        <a:ext cx="895631" cy="696602"/>
                      </a:xfrm>
                      <a:prstGeom prst="rect">
                        <a:avLst/>
                      </a:prstGeom>
                    </p:spPr>
                  </p:pic>
                </p:oleObj>
              </mc:Fallback>
            </mc:AlternateContent>
          </a:graphicData>
        </a:graphic>
      </p:graphicFrame>
    </p:spTree>
    <p:extLst>
      <p:ext uri="{BB962C8B-B14F-4D97-AF65-F5344CB8AC3E}">
        <p14:creationId xmlns:p14="http://schemas.microsoft.com/office/powerpoint/2010/main" val="318988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8388424" y="6356350"/>
            <a:ext cx="586408"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15</a:t>
            </a:fld>
            <a:endParaRPr lang="ru-RU" sz="2000" b="1" dirty="0">
              <a:latin typeface="Times New Roman" panose="02020603050405020304" pitchFamily="18" charset="0"/>
              <a:cs typeface="Times New Roman" panose="02020603050405020304" pitchFamily="18"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418664421"/>
              </p:ext>
            </p:extLst>
          </p:nvPr>
        </p:nvGraphicFramePr>
        <p:xfrm>
          <a:off x="4075335" y="1314450"/>
          <a:ext cx="2728913" cy="831850"/>
        </p:xfrm>
        <a:graphic>
          <a:graphicData uri="http://schemas.openxmlformats.org/presentationml/2006/ole">
            <mc:AlternateContent xmlns:mc="http://schemas.openxmlformats.org/markup-compatibility/2006">
              <mc:Choice xmlns:v="urn:schemas-microsoft-com:vml" Requires="v">
                <p:oleObj name="Equation" r:id="rId2" imgW="1333440" imgH="406080" progId="Equation.DSMT4">
                  <p:embed/>
                </p:oleObj>
              </mc:Choice>
              <mc:Fallback>
                <p:oleObj name="Equation" r:id="rId2" imgW="1333440" imgH="406080" progId="Equation.DSMT4">
                  <p:embed/>
                  <p:pic>
                    <p:nvPicPr>
                      <p:cNvPr id="0" name=""/>
                      <p:cNvPicPr/>
                      <p:nvPr/>
                    </p:nvPicPr>
                    <p:blipFill>
                      <a:blip r:embed="rId3"/>
                      <a:stretch>
                        <a:fillRect/>
                      </a:stretch>
                    </p:blipFill>
                    <p:spPr>
                      <a:xfrm>
                        <a:off x="4075335" y="1314450"/>
                        <a:ext cx="2728913" cy="831850"/>
                      </a:xfrm>
                      <a:prstGeom prst="rect">
                        <a:avLst/>
                      </a:prstGeom>
                    </p:spPr>
                  </p:pic>
                </p:oleObj>
              </mc:Fallback>
            </mc:AlternateContent>
          </a:graphicData>
        </a:graphic>
      </p:graphicFrame>
      <p:sp>
        <p:nvSpPr>
          <p:cNvPr id="3" name="TextBox 2"/>
          <p:cNvSpPr txBox="1"/>
          <p:nvPr/>
        </p:nvSpPr>
        <p:spPr>
          <a:xfrm>
            <a:off x="395536" y="2391271"/>
            <a:ext cx="3816424" cy="461665"/>
          </a:xfrm>
          <a:prstGeom prst="rect">
            <a:avLst/>
          </a:prstGeom>
          <a:noFill/>
        </p:spPr>
        <p:txBody>
          <a:bodyPr wrap="square" rtlCol="0">
            <a:spAutoFit/>
          </a:bodyPr>
          <a:lstStyle/>
          <a:p>
            <a:r>
              <a:rPr lang="en-US" sz="2400" i="1" dirty="0">
                <a:latin typeface="Times New Roman" panose="02020603050405020304" pitchFamily="18" charset="0"/>
                <a:cs typeface="Times New Roman" panose="02020603050405020304" pitchFamily="18" charset="0"/>
              </a:rPr>
              <a:t>Right </a:t>
            </a:r>
            <a:r>
              <a:rPr lang="en-US" sz="2400" i="1" dirty="0">
                <a:solidFill>
                  <a:srgbClr val="0000FF"/>
                </a:solidFill>
                <a:latin typeface="Times New Roman" panose="02020603050405020304" pitchFamily="18" charset="0"/>
                <a:cs typeface="Times New Roman" panose="02020603050405020304" pitchFamily="18" charset="0"/>
              </a:rPr>
              <a:t>quasi-energy</a:t>
            </a:r>
            <a:r>
              <a:rPr lang="en-US" sz="2400" i="1" dirty="0">
                <a:latin typeface="Times New Roman" panose="02020603050405020304" pitchFamily="18" charset="0"/>
                <a:cs typeface="Times New Roman" panose="02020603050405020304" pitchFamily="18" charset="0"/>
              </a:rPr>
              <a:t> states:</a:t>
            </a: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053" y="3573016"/>
            <a:ext cx="3939390" cy="255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8024" y="3573016"/>
            <a:ext cx="3939390" cy="2559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95536" y="1556792"/>
            <a:ext cx="3222898" cy="461665"/>
          </a:xfrm>
          <a:prstGeom prst="rect">
            <a:avLst/>
          </a:prstGeom>
        </p:spPr>
        <p:txBody>
          <a:bodyPr wrap="square">
            <a:spAutoFit/>
          </a:bodyPr>
          <a:lstStyle/>
          <a:p>
            <a:r>
              <a:rPr lang="en-US" sz="2400" i="1" dirty="0">
                <a:latin typeface="Times New Roman" panose="02020603050405020304" pitchFamily="18" charset="0"/>
                <a:cs typeface="Times New Roman" panose="02020603050405020304" pitchFamily="18" charset="0"/>
              </a:rPr>
              <a:t>Right asymptote of  z(t)</a:t>
            </a:r>
            <a:r>
              <a:rPr lang="en-US" sz="2400" dirty="0">
                <a:latin typeface="Times New Roman" panose="02020603050405020304" pitchFamily="18" charset="0"/>
                <a:cs typeface="Times New Roman" panose="02020603050405020304" pitchFamily="18" charset="0"/>
              </a:rPr>
              <a:t>:</a:t>
            </a:r>
          </a:p>
        </p:txBody>
      </p:sp>
      <p:graphicFrame>
        <p:nvGraphicFramePr>
          <p:cNvPr id="9" name="Object 8">
            <a:extLst>
              <a:ext uri="{FF2B5EF4-FFF2-40B4-BE49-F238E27FC236}">
                <a16:creationId xmlns:a16="http://schemas.microsoft.com/office/drawing/2014/main" id="{C3D5B586-DF70-4D31-A258-4681E32F9C2B}"/>
              </a:ext>
            </a:extLst>
          </p:cNvPr>
          <p:cNvGraphicFramePr>
            <a:graphicFrameLocks noChangeAspect="1"/>
          </p:cNvGraphicFramePr>
          <p:nvPr>
            <p:extLst>
              <p:ext uri="{D42A27DB-BD31-4B8C-83A1-F6EECF244321}">
                <p14:modId xmlns:p14="http://schemas.microsoft.com/office/powerpoint/2010/main" val="2746316116"/>
              </p:ext>
            </p:extLst>
          </p:nvPr>
        </p:nvGraphicFramePr>
        <p:xfrm>
          <a:off x="4100513" y="2146300"/>
          <a:ext cx="4408487" cy="871538"/>
        </p:xfrm>
        <a:graphic>
          <a:graphicData uri="http://schemas.openxmlformats.org/presentationml/2006/ole">
            <mc:AlternateContent xmlns:mc="http://schemas.openxmlformats.org/markup-compatibility/2006">
              <mc:Choice xmlns:v="urn:schemas-microsoft-com:vml" Requires="v">
                <p:oleObj name="Equation" r:id="rId6" imgW="2374560" imgH="469800" progId="Equation.DSMT4">
                  <p:embed/>
                </p:oleObj>
              </mc:Choice>
              <mc:Fallback>
                <p:oleObj name="Equation" r:id="rId6" imgW="2374560" imgH="469800" progId="Equation.DSMT4">
                  <p:embed/>
                  <p:pic>
                    <p:nvPicPr>
                      <p:cNvPr id="0" name=""/>
                      <p:cNvPicPr/>
                      <p:nvPr/>
                    </p:nvPicPr>
                    <p:blipFill>
                      <a:blip r:embed="rId7"/>
                      <a:stretch>
                        <a:fillRect/>
                      </a:stretch>
                    </p:blipFill>
                    <p:spPr>
                      <a:xfrm>
                        <a:off x="4100513" y="2146300"/>
                        <a:ext cx="4408487" cy="871538"/>
                      </a:xfrm>
                      <a:prstGeom prst="rect">
                        <a:avLst/>
                      </a:prstGeom>
                    </p:spPr>
                  </p:pic>
                </p:oleObj>
              </mc:Fallback>
            </mc:AlternateContent>
          </a:graphicData>
        </a:graphic>
      </p:graphicFrame>
      <p:sp>
        <p:nvSpPr>
          <p:cNvPr id="11" name="Title 1">
            <a:extLst>
              <a:ext uri="{FF2B5EF4-FFF2-40B4-BE49-F238E27FC236}">
                <a16:creationId xmlns:a16="http://schemas.microsoft.com/office/drawing/2014/main" id="{0CD7F543-36DE-B733-9738-87688D7F7BE3}"/>
              </a:ext>
            </a:extLst>
          </p:cNvPr>
          <p:cNvSpPr txBox="1">
            <a:spLocks/>
          </p:cNvSpPr>
          <p:nvPr/>
        </p:nvSpPr>
        <p:spPr>
          <a:xfrm>
            <a:off x="1187624" y="332656"/>
            <a:ext cx="6840760" cy="676107"/>
          </a:xfrm>
          <a:prstGeom prst="rect">
            <a:avLst/>
          </a:prstGeo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vert="horz" lIns="91440" tIns="45720" rIns="91440" bIns="45720" rtlCol="0" anchor="ctr">
            <a:normAutofit/>
          </a:bodyPr>
          <a:lstStyle>
            <a:lvl1pPr algn="ctr" defTabSz="914400" rtl="0" eaLnBrk="1" latinLnBrk="0" hangingPunct="1">
              <a:lnSpc>
                <a:spcPct val="90000"/>
              </a:lnSpc>
              <a:spcBef>
                <a:spcPct val="0"/>
              </a:spcBef>
              <a:buNone/>
              <a:defRPr sz="3600" kern="1200" cap="all" baseline="0">
                <a:solidFill>
                  <a:schemeClr val="dk1"/>
                </a:solidFill>
                <a:effectLst/>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2800" b="1" cap="none" dirty="0">
                <a:latin typeface="Times New Roman" panose="02020603050405020304" pitchFamily="18" charset="0"/>
                <a:cs typeface="Times New Roman" panose="02020603050405020304" pitchFamily="18" charset="0"/>
              </a:rPr>
              <a:t>Asymptotes at infinity:   </a:t>
            </a:r>
            <a:endParaRPr lang="ru-RU" sz="2800" b="1" cap="none" dirty="0">
              <a:latin typeface="Times New Roman" panose="02020603050405020304" pitchFamily="18" charset="0"/>
              <a:cs typeface="Times New Roman" panose="02020603050405020304" pitchFamily="18" charset="0"/>
            </a:endParaRPr>
          </a:p>
        </p:txBody>
      </p:sp>
      <p:graphicFrame>
        <p:nvGraphicFramePr>
          <p:cNvPr id="13" name="Object 12">
            <a:extLst>
              <a:ext uri="{FF2B5EF4-FFF2-40B4-BE49-F238E27FC236}">
                <a16:creationId xmlns:a16="http://schemas.microsoft.com/office/drawing/2014/main" id="{2ECDEE1D-2CB0-9E1A-E54B-95DE78FB948D}"/>
              </a:ext>
            </a:extLst>
          </p:cNvPr>
          <p:cNvGraphicFramePr>
            <a:graphicFrameLocks noChangeAspect="1"/>
          </p:cNvGraphicFramePr>
          <p:nvPr>
            <p:extLst>
              <p:ext uri="{D42A27DB-BD31-4B8C-83A1-F6EECF244321}">
                <p14:modId xmlns:p14="http://schemas.microsoft.com/office/powerpoint/2010/main" val="1840083590"/>
              </p:ext>
            </p:extLst>
          </p:nvPr>
        </p:nvGraphicFramePr>
        <p:xfrm>
          <a:off x="6516216" y="348058"/>
          <a:ext cx="941409" cy="775278"/>
        </p:xfrm>
        <a:graphic>
          <a:graphicData uri="http://schemas.openxmlformats.org/presentationml/2006/ole">
            <mc:AlternateContent xmlns:mc="http://schemas.openxmlformats.org/markup-compatibility/2006">
              <mc:Choice xmlns:v="urn:schemas-microsoft-com:vml" Requires="v">
                <p:oleObj name="Equation" r:id="rId8" imgW="215640" imgH="177480" progId="Equation.DSMT4">
                  <p:embed/>
                </p:oleObj>
              </mc:Choice>
              <mc:Fallback>
                <p:oleObj name="Equation" r:id="rId8" imgW="215640" imgH="177480" progId="Equation.DSMT4">
                  <p:embed/>
                  <p:pic>
                    <p:nvPicPr>
                      <p:cNvPr id="0" name=""/>
                      <p:cNvPicPr/>
                      <p:nvPr/>
                    </p:nvPicPr>
                    <p:blipFill>
                      <a:blip r:embed="rId9"/>
                      <a:stretch>
                        <a:fillRect/>
                      </a:stretch>
                    </p:blipFill>
                    <p:spPr>
                      <a:xfrm>
                        <a:off x="6516216" y="348058"/>
                        <a:ext cx="941409" cy="775278"/>
                      </a:xfrm>
                      <a:prstGeom prst="rect">
                        <a:avLst/>
                      </a:prstGeom>
                    </p:spPr>
                  </p:pic>
                </p:oleObj>
              </mc:Fallback>
            </mc:AlternateContent>
          </a:graphicData>
        </a:graphic>
      </p:graphicFrame>
    </p:spTree>
    <p:extLst>
      <p:ext uri="{BB962C8B-B14F-4D97-AF65-F5344CB8AC3E}">
        <p14:creationId xmlns:p14="http://schemas.microsoft.com/office/powerpoint/2010/main" val="3778315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1115616" y="260648"/>
            <a:ext cx="7151339" cy="1058697"/>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2800" b="1" cap="none" dirty="0">
                <a:latin typeface="Times New Roman" panose="02020603050405020304" pitchFamily="18" charset="0"/>
                <a:cs typeface="Times New Roman" panose="02020603050405020304" pitchFamily="18" charset="0"/>
              </a:rPr>
              <a:t>Solution of the two-state problem</a:t>
            </a:r>
            <a:br>
              <a:rPr lang="en-US" sz="2800" b="1" cap="none" dirty="0">
                <a:latin typeface="Times New Roman" panose="02020603050405020304" pitchFamily="18" charset="0"/>
                <a:cs typeface="Times New Roman" panose="02020603050405020304" pitchFamily="18" charset="0"/>
              </a:rPr>
            </a:br>
            <a:r>
              <a:rPr lang="en-US" sz="2800" b="1" cap="none" dirty="0">
                <a:latin typeface="Times New Roman" panose="02020603050405020304" pitchFamily="18" charset="0"/>
                <a:cs typeface="Times New Roman" panose="02020603050405020304" pitchFamily="18" charset="0"/>
              </a:rPr>
              <a:t> in terms of the Clausen function</a:t>
            </a:r>
            <a:endParaRPr lang="ru-RU" sz="2800" b="1" cap="none"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460432" y="6381328"/>
            <a:ext cx="586408"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16</a:t>
            </a:fld>
            <a:endParaRPr lang="ru-RU" sz="2000" b="1" dirty="0">
              <a:latin typeface="Times New Roman" panose="02020603050405020304" pitchFamily="18" charset="0"/>
              <a:cs typeface="Times New Roman" panose="02020603050405020304" pitchFamily="18" charset="0"/>
            </a:endParaRP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2"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4"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5" name="Object 14"/>
          <p:cNvGraphicFramePr>
            <a:graphicFrameLocks noChangeAspect="1"/>
          </p:cNvGraphicFramePr>
          <p:nvPr>
            <p:extLst>
              <p:ext uri="{D42A27DB-BD31-4B8C-83A1-F6EECF244321}">
                <p14:modId xmlns:p14="http://schemas.microsoft.com/office/powerpoint/2010/main" val="3546589943"/>
              </p:ext>
            </p:extLst>
          </p:nvPr>
        </p:nvGraphicFramePr>
        <p:xfrm>
          <a:off x="1447195" y="4653136"/>
          <a:ext cx="6702068" cy="837759"/>
        </p:xfrm>
        <a:graphic>
          <a:graphicData uri="http://schemas.openxmlformats.org/presentationml/2006/ole">
            <mc:AlternateContent xmlns:mc="http://schemas.openxmlformats.org/markup-compatibility/2006">
              <mc:Choice xmlns:v="urn:schemas-microsoft-com:vml" Requires="v">
                <p:oleObj name="Equation" r:id="rId2" imgW="3682800" imgH="457200" progId="Equation.DSMT4">
                  <p:embed/>
                </p:oleObj>
              </mc:Choice>
              <mc:Fallback>
                <p:oleObj name="Equation" r:id="rId2" imgW="3682800" imgH="457200" progId="Equation.DSMT4">
                  <p:embed/>
                  <p:pic>
                    <p:nvPicPr>
                      <p:cNvPr id="0" name="Object 10"/>
                      <p:cNvPicPr>
                        <a:picLocks noChangeAspect="1" noChangeArrowheads="1"/>
                      </p:cNvPicPr>
                      <p:nvPr/>
                    </p:nvPicPr>
                    <p:blipFill>
                      <a:blip r:embed="rId3"/>
                      <a:srcRect/>
                      <a:stretch>
                        <a:fillRect/>
                      </a:stretch>
                    </p:blipFill>
                    <p:spPr bwMode="auto">
                      <a:xfrm>
                        <a:off x="1447195" y="4653136"/>
                        <a:ext cx="6702068" cy="837759"/>
                      </a:xfrm>
                      <a:prstGeom prst="rect">
                        <a:avLst/>
                      </a:prstGeom>
                      <a:solidFill>
                        <a:srgbClr val="73FCFF">
                          <a:alpha val="61961"/>
                        </a:srgbClr>
                      </a:solidFill>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799540607"/>
              </p:ext>
            </p:extLst>
          </p:nvPr>
        </p:nvGraphicFramePr>
        <p:xfrm>
          <a:off x="4139952" y="1484784"/>
          <a:ext cx="3816424" cy="821412"/>
        </p:xfrm>
        <a:graphic>
          <a:graphicData uri="http://schemas.openxmlformats.org/presentationml/2006/ole">
            <mc:AlternateContent xmlns:mc="http://schemas.openxmlformats.org/markup-compatibility/2006">
              <mc:Choice xmlns:v="urn:schemas-microsoft-com:vml" Requires="v">
                <p:oleObj name="Equation" r:id="rId4" imgW="2006280" imgH="431640" progId="Equation.DSMT4">
                  <p:embed/>
                </p:oleObj>
              </mc:Choice>
              <mc:Fallback>
                <p:oleObj name="Equation" r:id="rId4" imgW="2006280" imgH="431640" progId="Equation.DSMT4">
                  <p:embed/>
                  <p:pic>
                    <p:nvPicPr>
                      <p:cNvPr id="0" name=""/>
                      <p:cNvPicPr/>
                      <p:nvPr/>
                    </p:nvPicPr>
                    <p:blipFill>
                      <a:blip r:embed="rId5"/>
                      <a:stretch>
                        <a:fillRect/>
                      </a:stretch>
                    </p:blipFill>
                    <p:spPr>
                      <a:xfrm>
                        <a:off x="4139952" y="1484784"/>
                        <a:ext cx="3816424" cy="821412"/>
                      </a:xfrm>
                      <a:prstGeom prst="rect">
                        <a:avLst/>
                      </a:prstGeom>
                    </p:spPr>
                  </p:pic>
                </p:oleObj>
              </mc:Fallback>
            </mc:AlternateContent>
          </a:graphicData>
        </a:graphic>
      </p:graphicFrame>
      <p:sp>
        <p:nvSpPr>
          <p:cNvPr id="18" name="TextBox 17"/>
          <p:cNvSpPr txBox="1"/>
          <p:nvPr/>
        </p:nvSpPr>
        <p:spPr>
          <a:xfrm>
            <a:off x="247228" y="1700808"/>
            <a:ext cx="3604692" cy="369332"/>
          </a:xfrm>
          <a:prstGeom prst="rect">
            <a:avLst/>
          </a:prstGeom>
          <a:solidFill>
            <a:schemeClr val="bg2">
              <a:lumMod val="20000"/>
              <a:lumOff val="8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i="1" dirty="0">
                <a:latin typeface="Times New Roman" panose="02020603050405020304" pitchFamily="18" charset="0"/>
                <a:cs typeface="Times New Roman" panose="02020603050405020304" pitchFamily="18" charset="0"/>
              </a:rPr>
              <a:t>A fundamental solution to equation</a:t>
            </a:r>
            <a:endParaRPr lang="ru-RU" i="1"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247228" y="2564904"/>
            <a:ext cx="3604692" cy="369332"/>
          </a:xfrm>
          <a:prstGeom prst="rect">
            <a:avLst/>
          </a:prstGeom>
          <a:solidFill>
            <a:schemeClr val="bg2">
              <a:lumMod val="20000"/>
              <a:lumOff val="8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i="1" dirty="0">
                <a:latin typeface="Times New Roman" panose="02020603050405020304" pitchFamily="18" charset="0"/>
                <a:cs typeface="Times New Roman" panose="02020603050405020304" pitchFamily="18" charset="0"/>
              </a:rPr>
              <a:t>for field configuration</a:t>
            </a:r>
            <a:endParaRPr lang="ru-RU" i="1" dirty="0">
              <a:latin typeface="Times New Roman" panose="02020603050405020304" pitchFamily="18" charset="0"/>
              <a:cs typeface="Times New Roman" panose="02020603050405020304" pitchFamily="18" charset="0"/>
            </a:endParaRPr>
          </a:p>
        </p:txBody>
      </p:sp>
      <p:sp>
        <p:nvSpPr>
          <p:cNvPr id="19"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1" name="Object 20"/>
          <p:cNvGraphicFramePr>
            <a:graphicFrameLocks noChangeAspect="1"/>
          </p:cNvGraphicFramePr>
          <p:nvPr>
            <p:extLst>
              <p:ext uri="{D42A27DB-BD31-4B8C-83A1-F6EECF244321}">
                <p14:modId xmlns:p14="http://schemas.microsoft.com/office/powerpoint/2010/main" val="2810843365"/>
              </p:ext>
            </p:extLst>
          </p:nvPr>
        </p:nvGraphicFramePr>
        <p:xfrm>
          <a:off x="4520464" y="2420888"/>
          <a:ext cx="3075872" cy="715204"/>
        </p:xfrm>
        <a:graphic>
          <a:graphicData uri="http://schemas.openxmlformats.org/presentationml/2006/ole">
            <mc:AlternateContent xmlns:mc="http://schemas.openxmlformats.org/markup-compatibility/2006">
              <mc:Choice xmlns:v="urn:schemas-microsoft-com:vml" Requires="v">
                <p:oleObj name="Equation" r:id="rId6" imgW="2031840" imgH="393480" progId="Equation.DSMT4">
                  <p:embed/>
                </p:oleObj>
              </mc:Choice>
              <mc:Fallback>
                <p:oleObj name="Equation" r:id="rId6" imgW="2031840" imgH="393480" progId="Equation.DSMT4">
                  <p:embed/>
                  <p:pic>
                    <p:nvPicPr>
                      <p:cNvPr id="0" name="Object 21"/>
                      <p:cNvPicPr>
                        <a:picLocks noChangeAspect="1" noChangeArrowheads="1"/>
                      </p:cNvPicPr>
                      <p:nvPr/>
                    </p:nvPicPr>
                    <p:blipFill>
                      <a:blip r:embed="rId7"/>
                      <a:srcRect/>
                      <a:stretch>
                        <a:fillRect/>
                      </a:stretch>
                    </p:blipFill>
                    <p:spPr bwMode="auto">
                      <a:xfrm>
                        <a:off x="4520464" y="2420888"/>
                        <a:ext cx="3075872" cy="715204"/>
                      </a:xfrm>
                      <a:prstGeom prst="rect">
                        <a:avLst/>
                      </a:prstGeom>
                      <a:solidFill>
                        <a:srgbClr val="73FCFF"/>
                      </a:solidFill>
                    </p:spPr>
                  </p:pic>
                </p:oleObj>
              </mc:Fallback>
            </mc:AlternateContent>
          </a:graphicData>
        </a:graphic>
      </p:graphicFrame>
      <p:sp>
        <p:nvSpPr>
          <p:cNvPr id="22"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5" name="TextBox 24"/>
          <p:cNvSpPr txBox="1"/>
          <p:nvPr/>
        </p:nvSpPr>
        <p:spPr>
          <a:xfrm>
            <a:off x="215652" y="4149080"/>
            <a:ext cx="6588596" cy="400110"/>
          </a:xfrm>
          <a:prstGeom prst="rect">
            <a:avLst/>
          </a:prstGeom>
          <a:solidFill>
            <a:schemeClr val="bg2">
              <a:lumMod val="20000"/>
              <a:lumOff val="8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000" i="1" dirty="0">
                <a:latin typeface="Times New Roman" panose="02020603050405020304" pitchFamily="18" charset="0"/>
                <a:cs typeface="Times New Roman" panose="02020603050405020304" pitchFamily="18" charset="0"/>
              </a:rPr>
              <a:t>is explicitly written in terms of a </a:t>
            </a:r>
            <a:r>
              <a:rPr lang="en-US" sz="2000" b="1" i="1" dirty="0">
                <a:latin typeface="Times New Roman" panose="02020603050405020304" pitchFamily="18" charset="0"/>
                <a:cs typeface="Times New Roman" panose="02020603050405020304" pitchFamily="18" charset="0"/>
              </a:rPr>
              <a:t>Clausen</a:t>
            </a:r>
            <a:r>
              <a:rPr lang="en-US" sz="2000" i="1" dirty="0">
                <a:latin typeface="Times New Roman" panose="02020603050405020304" pitchFamily="18" charset="0"/>
                <a:cs typeface="Times New Roman" panose="02020603050405020304" pitchFamily="18" charset="0"/>
              </a:rPr>
              <a:t> </a:t>
            </a:r>
            <a:r>
              <a:rPr lang="en-US" sz="2000" b="1" i="1" dirty="0">
                <a:latin typeface="Times New Roman" panose="02020603050405020304" pitchFamily="18" charset="0"/>
                <a:cs typeface="Times New Roman" panose="02020603050405020304" pitchFamily="18" charset="0"/>
              </a:rPr>
              <a:t>function</a:t>
            </a:r>
            <a:r>
              <a:rPr lang="en-US" sz="2000" i="1" dirty="0">
                <a:latin typeface="Times New Roman" panose="02020603050405020304" pitchFamily="18" charset="0"/>
                <a:cs typeface="Times New Roman" panose="02020603050405020304" pitchFamily="18" charset="0"/>
              </a:rPr>
              <a:t> </a:t>
            </a:r>
            <a:r>
              <a:rPr lang="en-US" sz="2000" b="1" baseline="-25000" dirty="0">
                <a:latin typeface="Times New Roman" panose="02020603050405020304" pitchFamily="18" charset="0"/>
                <a:cs typeface="Times New Roman" panose="02020603050405020304" pitchFamily="18" charset="0"/>
              </a:rPr>
              <a:t>3</a:t>
            </a:r>
            <a:r>
              <a:rPr lang="en-US" sz="2000" b="1" i="1" dirty="0">
                <a:latin typeface="Times New Roman" panose="02020603050405020304" pitchFamily="18" charset="0"/>
                <a:cs typeface="Times New Roman" panose="02020603050405020304" pitchFamily="18" charset="0"/>
              </a:rPr>
              <a:t>F</a:t>
            </a:r>
            <a:r>
              <a:rPr lang="en-US" sz="2000" b="1" baseline="-25000" dirty="0">
                <a:latin typeface="Times New Roman" panose="02020603050405020304" pitchFamily="18" charset="0"/>
                <a:cs typeface="Times New Roman" panose="02020603050405020304" pitchFamily="18" charset="0"/>
              </a:rPr>
              <a:t>2</a:t>
            </a:r>
            <a:r>
              <a:rPr lang="en-US" sz="2000" baseline="-25000" dirty="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as</a:t>
            </a:r>
            <a:endParaRPr lang="ru-RU" sz="2000" i="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A684CBCC-384B-4CE8-93CB-0AEE78A4E458}"/>
              </a:ext>
            </a:extLst>
          </p:cNvPr>
          <p:cNvSpPr txBox="1"/>
          <p:nvPr/>
        </p:nvSpPr>
        <p:spPr>
          <a:xfrm>
            <a:off x="1329502" y="5517232"/>
            <a:ext cx="6937453" cy="369332"/>
          </a:xfrm>
          <a:prstGeom prst="rect">
            <a:avLst/>
          </a:prstGeom>
          <a:noFill/>
        </p:spPr>
        <p:txBody>
          <a:bodyPr wrap="square" rtlCol="0">
            <a:spAutoFit/>
          </a:bodyPr>
          <a:lstStyle/>
          <a:p>
            <a:r>
              <a:rPr lang="en-US" dirty="0"/>
              <a:t>This is for the case when the system starts from the first quasi-energy state</a:t>
            </a:r>
          </a:p>
        </p:txBody>
      </p:sp>
      <p:graphicFrame>
        <p:nvGraphicFramePr>
          <p:cNvPr id="6" name="Object 5">
            <a:extLst>
              <a:ext uri="{FF2B5EF4-FFF2-40B4-BE49-F238E27FC236}">
                <a16:creationId xmlns:a16="http://schemas.microsoft.com/office/drawing/2014/main" id="{049505B8-FBC1-C9AA-44C4-0E0A4C02FE2B}"/>
              </a:ext>
            </a:extLst>
          </p:cNvPr>
          <p:cNvGraphicFramePr>
            <a:graphicFrameLocks noChangeAspect="1"/>
          </p:cNvGraphicFramePr>
          <p:nvPr>
            <p:extLst>
              <p:ext uri="{D42A27DB-BD31-4B8C-83A1-F6EECF244321}">
                <p14:modId xmlns:p14="http://schemas.microsoft.com/office/powerpoint/2010/main" val="516644659"/>
              </p:ext>
            </p:extLst>
          </p:nvPr>
        </p:nvGraphicFramePr>
        <p:xfrm>
          <a:off x="5220072" y="3212976"/>
          <a:ext cx="1800200" cy="828691"/>
        </p:xfrm>
        <a:graphic>
          <a:graphicData uri="http://schemas.openxmlformats.org/presentationml/2006/ole">
            <mc:AlternateContent xmlns:mc="http://schemas.openxmlformats.org/markup-compatibility/2006">
              <mc:Choice xmlns:v="urn:schemas-microsoft-com:vml" Requires="v">
                <p:oleObj name="Equation" r:id="rId8" imgW="939600" imgH="431640" progId="Equation.DSMT4">
                  <p:embed/>
                </p:oleObj>
              </mc:Choice>
              <mc:Fallback>
                <p:oleObj name="Equation" r:id="rId8" imgW="939600" imgH="431640" progId="Equation.DSMT4">
                  <p:embed/>
                  <p:pic>
                    <p:nvPicPr>
                      <p:cNvPr id="14" name="Object 13">
                        <a:extLst>
                          <a:ext uri="{FF2B5EF4-FFF2-40B4-BE49-F238E27FC236}">
                            <a16:creationId xmlns:a16="http://schemas.microsoft.com/office/drawing/2014/main" id="{56476608-4BD2-47FC-8EBE-1645CF349C1F}"/>
                          </a:ext>
                        </a:extLst>
                      </p:cNvPr>
                      <p:cNvPicPr/>
                      <p:nvPr/>
                    </p:nvPicPr>
                    <p:blipFill>
                      <a:blip r:embed="rId9"/>
                      <a:stretch>
                        <a:fillRect/>
                      </a:stretch>
                    </p:blipFill>
                    <p:spPr>
                      <a:xfrm>
                        <a:off x="5220072" y="3212976"/>
                        <a:ext cx="1800200" cy="828691"/>
                      </a:xfrm>
                      <a:prstGeom prst="rect">
                        <a:avLst/>
                      </a:prstGeom>
                      <a:solidFill>
                        <a:srgbClr val="73FCFF"/>
                      </a:solidFill>
                    </p:spPr>
                  </p:pic>
                </p:oleObj>
              </mc:Fallback>
            </mc:AlternateContent>
          </a:graphicData>
        </a:graphic>
      </p:graphicFrame>
      <p:sp>
        <p:nvSpPr>
          <p:cNvPr id="2" name="TextBox 1">
            <a:extLst>
              <a:ext uri="{FF2B5EF4-FFF2-40B4-BE49-F238E27FC236}">
                <a16:creationId xmlns:a16="http://schemas.microsoft.com/office/drawing/2014/main" id="{A456FFA6-11D3-B5AC-4552-0080B8BB0F2D}"/>
              </a:ext>
            </a:extLst>
          </p:cNvPr>
          <p:cNvSpPr txBox="1"/>
          <p:nvPr/>
        </p:nvSpPr>
        <p:spPr>
          <a:xfrm>
            <a:off x="198313" y="6093296"/>
            <a:ext cx="8406135" cy="707886"/>
          </a:xfrm>
          <a:prstGeom prst="rect">
            <a:avLst/>
          </a:prstGeom>
          <a:noFill/>
        </p:spPr>
        <p:txBody>
          <a:bodyPr wrap="square" rtlCol="0">
            <a:spAutoFit/>
          </a:bodyPr>
          <a:lstStyle/>
          <a:p>
            <a:pPr algn="ctr"/>
            <a:r>
              <a:rPr lang="en-US" sz="2000" b="1" i="1" dirty="0">
                <a:solidFill>
                  <a:srgbClr val="0000FF"/>
                </a:solidFill>
                <a:latin typeface="Times New Roman" panose="02020603050405020304" pitchFamily="18" charset="0"/>
                <a:cs typeface="Times New Roman" panose="02020603050405020304" pitchFamily="18" charset="0"/>
              </a:rPr>
              <a:t>The general solution involves two </a:t>
            </a:r>
            <a:r>
              <a:rPr lang="en-US" sz="2000" b="1" baseline="-25000" dirty="0">
                <a:solidFill>
                  <a:srgbClr val="0000FF"/>
                </a:solidFill>
                <a:latin typeface="Times New Roman" panose="02020603050405020304" pitchFamily="18" charset="0"/>
                <a:cs typeface="Times New Roman" panose="02020603050405020304" pitchFamily="18" charset="0"/>
              </a:rPr>
              <a:t>3</a:t>
            </a:r>
            <a:r>
              <a:rPr lang="en-US" sz="2000" b="1" i="1" dirty="0">
                <a:solidFill>
                  <a:srgbClr val="0000FF"/>
                </a:solidFill>
                <a:latin typeface="Times New Roman" panose="02020603050405020304" pitchFamily="18" charset="0"/>
                <a:cs typeface="Times New Roman" panose="02020603050405020304" pitchFamily="18" charset="0"/>
              </a:rPr>
              <a:t>F</a:t>
            </a:r>
            <a:r>
              <a:rPr lang="en-US" sz="2000" b="1" baseline="-25000" dirty="0">
                <a:solidFill>
                  <a:srgbClr val="0000FF"/>
                </a:solidFill>
                <a:latin typeface="Times New Roman" panose="02020603050405020304" pitchFamily="18" charset="0"/>
                <a:cs typeface="Times New Roman" panose="02020603050405020304" pitchFamily="18" charset="0"/>
              </a:rPr>
              <a:t>2</a:t>
            </a:r>
            <a:r>
              <a:rPr lang="en-US" sz="2000" b="1" i="1" dirty="0">
                <a:solidFill>
                  <a:srgbClr val="0000FF"/>
                </a:solidFill>
                <a:latin typeface="Times New Roman" panose="02020603050405020304" pitchFamily="18" charset="0"/>
                <a:cs typeface="Times New Roman" panose="02020603050405020304" pitchFamily="18" charset="0"/>
              </a:rPr>
              <a:t> functions, each of which can be presented as an irreducible liner combination of two </a:t>
            </a:r>
            <a:r>
              <a:rPr lang="en-US" sz="2000" b="1" baseline="-25000" dirty="0">
                <a:solidFill>
                  <a:srgbClr val="0000FF"/>
                </a:solidFill>
                <a:latin typeface="Times New Roman" panose="02020603050405020304" pitchFamily="18" charset="0"/>
                <a:cs typeface="Times New Roman" panose="02020603050405020304" pitchFamily="18" charset="0"/>
              </a:rPr>
              <a:t>2</a:t>
            </a:r>
            <a:r>
              <a:rPr lang="en-US" sz="2000" b="1" i="1" dirty="0">
                <a:solidFill>
                  <a:srgbClr val="0000FF"/>
                </a:solidFill>
                <a:latin typeface="Times New Roman" panose="02020603050405020304" pitchFamily="18" charset="0"/>
                <a:cs typeface="Times New Roman" panose="02020603050405020304" pitchFamily="18" charset="0"/>
              </a:rPr>
              <a:t>F</a:t>
            </a:r>
            <a:r>
              <a:rPr lang="en-US" sz="2000" b="1" baseline="-25000" dirty="0">
                <a:solidFill>
                  <a:srgbClr val="0000FF"/>
                </a:solidFill>
                <a:latin typeface="Times New Roman" panose="02020603050405020304" pitchFamily="18" charset="0"/>
                <a:cs typeface="Times New Roman" panose="02020603050405020304" pitchFamily="18" charset="0"/>
              </a:rPr>
              <a:t>1</a:t>
            </a:r>
            <a:r>
              <a:rPr lang="en-US" sz="2000" b="1" i="1" dirty="0">
                <a:solidFill>
                  <a:srgbClr val="0000FF"/>
                </a:solidFill>
                <a:latin typeface="Times New Roman" panose="02020603050405020304" pitchFamily="18" charset="0"/>
                <a:cs typeface="Times New Roman" panose="02020603050405020304" pitchFamily="18" charset="0"/>
              </a:rPr>
              <a:t> functions</a:t>
            </a:r>
          </a:p>
        </p:txBody>
      </p:sp>
      <p:cxnSp>
        <p:nvCxnSpPr>
          <p:cNvPr id="4" name="Straight Connector 3">
            <a:extLst>
              <a:ext uri="{FF2B5EF4-FFF2-40B4-BE49-F238E27FC236}">
                <a16:creationId xmlns:a16="http://schemas.microsoft.com/office/drawing/2014/main" id="{BE0548A9-B36C-9485-D6D2-865636F8E3F2}"/>
              </a:ext>
            </a:extLst>
          </p:cNvPr>
          <p:cNvCxnSpPr>
            <a:cxnSpLocks/>
          </p:cNvCxnSpPr>
          <p:nvPr/>
        </p:nvCxnSpPr>
        <p:spPr>
          <a:xfrm>
            <a:off x="323528" y="6021288"/>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7372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058613" y="260648"/>
            <a:ext cx="6969771" cy="760923"/>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2800" b="1" cap="none" dirty="0">
                <a:solidFill>
                  <a:srgbClr val="0000FF"/>
                </a:solidFill>
                <a:latin typeface="Times New Roman" panose="02020603050405020304" pitchFamily="18" charset="0"/>
                <a:cs typeface="Times New Roman" panose="02020603050405020304" pitchFamily="18" charset="0"/>
              </a:rPr>
              <a:t>Non-transition</a:t>
            </a:r>
            <a:r>
              <a:rPr lang="en-US" sz="2800" b="1" cap="none" dirty="0">
                <a:latin typeface="Times New Roman" panose="02020603050405020304" pitchFamily="18" charset="0"/>
                <a:cs typeface="Times New Roman" panose="02020603050405020304" pitchFamily="18" charset="0"/>
              </a:rPr>
              <a:t> probability</a:t>
            </a:r>
            <a:endParaRPr lang="ru-RU" sz="2800" b="1" cap="none"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532440" y="6309320"/>
            <a:ext cx="514350"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17</a:t>
            </a:fld>
            <a:endParaRPr lang="ru-RU" sz="2000" b="1" dirty="0">
              <a:latin typeface="Times New Roman" panose="02020603050405020304" pitchFamily="18" charset="0"/>
              <a:cs typeface="Times New Roman" panose="02020603050405020304" pitchFamily="18" charset="0"/>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Object 7"/>
          <p:cNvGraphicFramePr>
            <a:graphicFrameLocks noChangeAspect="1"/>
          </p:cNvGraphicFramePr>
          <p:nvPr>
            <p:extLst>
              <p:ext uri="{D42A27DB-BD31-4B8C-83A1-F6EECF244321}">
                <p14:modId xmlns:p14="http://schemas.microsoft.com/office/powerpoint/2010/main" val="3049549891"/>
              </p:ext>
            </p:extLst>
          </p:nvPr>
        </p:nvGraphicFramePr>
        <p:xfrm>
          <a:off x="1058614" y="4019897"/>
          <a:ext cx="7689850" cy="1138238"/>
        </p:xfrm>
        <a:graphic>
          <a:graphicData uri="http://schemas.openxmlformats.org/presentationml/2006/ole">
            <mc:AlternateContent xmlns:mc="http://schemas.openxmlformats.org/markup-compatibility/2006">
              <mc:Choice xmlns:v="urn:schemas-microsoft-com:vml" Requires="v">
                <p:oleObj name="Equation" r:id="rId2" imgW="4305240" imgH="660240" progId="Equation.DSMT4">
                  <p:embed/>
                </p:oleObj>
              </mc:Choice>
              <mc:Fallback>
                <p:oleObj name="Equation" r:id="rId2" imgW="4305240" imgH="660240" progId="Equation.DSMT4">
                  <p:embed/>
                  <p:pic>
                    <p:nvPicPr>
                      <p:cNvPr id="0" name="Object 1"/>
                      <p:cNvPicPr>
                        <a:picLocks noChangeAspect="1" noChangeArrowheads="1"/>
                      </p:cNvPicPr>
                      <p:nvPr/>
                    </p:nvPicPr>
                    <p:blipFill>
                      <a:blip r:embed="rId3"/>
                      <a:srcRect/>
                      <a:stretch>
                        <a:fillRect/>
                      </a:stretch>
                    </p:blipFill>
                    <p:spPr bwMode="auto">
                      <a:xfrm>
                        <a:off x="1058614" y="4019897"/>
                        <a:ext cx="7689850" cy="1138238"/>
                      </a:xfrm>
                      <a:prstGeom prst="rect">
                        <a:avLst/>
                      </a:prstGeom>
                      <a:noFill/>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234804631"/>
              </p:ext>
            </p:extLst>
          </p:nvPr>
        </p:nvGraphicFramePr>
        <p:xfrm>
          <a:off x="1711707" y="1756142"/>
          <a:ext cx="6100653" cy="1136898"/>
        </p:xfrm>
        <a:graphic>
          <a:graphicData uri="http://schemas.openxmlformats.org/presentationml/2006/ole">
            <mc:AlternateContent xmlns:mc="http://schemas.openxmlformats.org/markup-compatibility/2006">
              <mc:Choice xmlns:v="urn:schemas-microsoft-com:vml" Requires="v">
                <p:oleObj name="Equation" r:id="rId4" imgW="3543120" imgH="660240" progId="Equation.DSMT4">
                  <p:embed/>
                </p:oleObj>
              </mc:Choice>
              <mc:Fallback>
                <p:oleObj name="Equation" r:id="rId4" imgW="3543120" imgH="660240" progId="Equation.DSMT4">
                  <p:embed/>
                  <p:pic>
                    <p:nvPicPr>
                      <p:cNvPr id="0" name=""/>
                      <p:cNvPicPr/>
                      <p:nvPr/>
                    </p:nvPicPr>
                    <p:blipFill>
                      <a:blip r:embed="rId5"/>
                      <a:stretch>
                        <a:fillRect/>
                      </a:stretch>
                    </p:blipFill>
                    <p:spPr>
                      <a:xfrm>
                        <a:off x="1711707" y="1756142"/>
                        <a:ext cx="6100653" cy="1136898"/>
                      </a:xfrm>
                      <a:prstGeom prst="rect">
                        <a:avLst/>
                      </a:prstGeom>
                    </p:spPr>
                  </p:pic>
                </p:oleObj>
              </mc:Fallback>
            </mc:AlternateContent>
          </a:graphicData>
        </a:graphic>
      </p:graphicFrame>
      <p:sp>
        <p:nvSpPr>
          <p:cNvPr id="11" name="Footer Placeholder 3"/>
          <p:cNvSpPr txBox="1">
            <a:spLocks/>
          </p:cNvSpPr>
          <p:nvPr/>
        </p:nvSpPr>
        <p:spPr>
          <a:xfrm>
            <a:off x="1649270" y="2919859"/>
            <a:ext cx="6379114" cy="365125"/>
          </a:xfrm>
          <a:prstGeom prst="rect">
            <a:avLst/>
          </a:prstGeom>
        </p:spPr>
        <p:txBody>
          <a:bodyPr vert="horz" lIns="91440" tIns="45720" rIns="91440" bIns="45720" rtlCol="0" anchor="ctr"/>
          <a:lstStyle>
            <a:defPPr>
              <a:defRPr lang="ru-R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800" dirty="0">
                <a:solidFill>
                  <a:schemeClr val="tx1"/>
                </a:solidFill>
                <a:latin typeface="Times New Roman" panose="02020603050405020304" pitchFamily="18" charset="0"/>
                <a:cs typeface="Times New Roman" panose="02020603050405020304" pitchFamily="18" charset="0"/>
              </a:rPr>
              <a:t>K.A. </a:t>
            </a:r>
            <a:r>
              <a:rPr lang="en-US" sz="1800" dirty="0" err="1">
                <a:solidFill>
                  <a:schemeClr val="tx1"/>
                </a:solidFill>
                <a:latin typeface="Times New Roman" panose="02020603050405020304" pitchFamily="18" charset="0"/>
                <a:cs typeface="Times New Roman" panose="02020603050405020304" pitchFamily="18" charset="0"/>
              </a:rPr>
              <a:t>Suominen</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B.M</a:t>
            </a:r>
            <a:r>
              <a:rPr lang="en-US" sz="1800" dirty="0">
                <a:solidFill>
                  <a:schemeClr val="tx1"/>
                </a:solidFill>
                <a:latin typeface="Times New Roman" panose="02020603050405020304" pitchFamily="18" charset="0"/>
                <a:cs typeface="Times New Roman" panose="02020603050405020304" pitchFamily="18" charset="0"/>
              </a:rPr>
              <a:t>. Garraway,  Phys. Rev. A </a:t>
            </a:r>
            <a:r>
              <a:rPr lang="en-US" sz="1800" b="1" dirty="0">
                <a:solidFill>
                  <a:schemeClr val="tx1"/>
                </a:solidFill>
                <a:latin typeface="Times New Roman" panose="02020603050405020304" pitchFamily="18" charset="0"/>
                <a:cs typeface="Times New Roman" panose="02020603050405020304" pitchFamily="18" charset="0"/>
              </a:rPr>
              <a:t>45</a:t>
            </a:r>
            <a:r>
              <a:rPr lang="en-US" sz="1800" dirty="0">
                <a:solidFill>
                  <a:schemeClr val="tx1"/>
                </a:solidFill>
                <a:latin typeface="Times New Roman" panose="02020603050405020304" pitchFamily="18" charset="0"/>
                <a:cs typeface="Times New Roman" panose="02020603050405020304" pitchFamily="18" charset="0"/>
              </a:rPr>
              <a:t>, 374 (1992).</a:t>
            </a:r>
            <a:endParaRPr lang="ru-RU" sz="1800" b="1" dirty="0">
              <a:solidFill>
                <a:schemeClr val="tx1"/>
              </a:solidFill>
              <a:latin typeface="Times New Roman" panose="02020603050405020304" pitchFamily="18" charset="0"/>
              <a:cs typeface="Times New Roman" panose="02020603050405020304" pitchFamily="18" charset="0"/>
            </a:endParaRPr>
          </a:p>
        </p:txBody>
      </p:sp>
      <p:sp>
        <p:nvSpPr>
          <p:cNvPr id="10"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2" name="Object 11"/>
          <p:cNvGraphicFramePr>
            <a:graphicFrameLocks noChangeAspect="1"/>
          </p:cNvGraphicFramePr>
          <p:nvPr>
            <p:extLst>
              <p:ext uri="{D42A27DB-BD31-4B8C-83A1-F6EECF244321}">
                <p14:modId xmlns:p14="http://schemas.microsoft.com/office/powerpoint/2010/main" val="3545370677"/>
              </p:ext>
            </p:extLst>
          </p:nvPr>
        </p:nvGraphicFramePr>
        <p:xfrm>
          <a:off x="1078370" y="5385246"/>
          <a:ext cx="1909454" cy="485738"/>
        </p:xfrm>
        <a:graphic>
          <a:graphicData uri="http://schemas.openxmlformats.org/presentationml/2006/ole">
            <mc:AlternateContent xmlns:mc="http://schemas.openxmlformats.org/markup-compatibility/2006">
              <mc:Choice xmlns:v="urn:schemas-microsoft-com:vml" Requires="v">
                <p:oleObj name="Equation" r:id="rId6" imgW="1054100" imgH="304800" progId="Equation.DSMT4">
                  <p:embed/>
                </p:oleObj>
              </mc:Choice>
              <mc:Fallback>
                <p:oleObj name="Equation" r:id="rId6" imgW="1054100" imgH="3048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8370" y="5385246"/>
                        <a:ext cx="1909454" cy="485738"/>
                      </a:xfrm>
                      <a:prstGeom prst="rect">
                        <a:avLst/>
                      </a:prstGeom>
                      <a:noFill/>
                    </p:spPr>
                  </p:pic>
                </p:oleObj>
              </mc:Fallback>
            </mc:AlternateContent>
          </a:graphicData>
        </a:graphic>
      </p:graphicFrame>
      <p:sp>
        <p:nvSpPr>
          <p:cNvPr id="13"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4" name="Object 13"/>
          <p:cNvGraphicFramePr>
            <a:graphicFrameLocks noChangeAspect="1"/>
          </p:cNvGraphicFramePr>
          <p:nvPr>
            <p:extLst>
              <p:ext uri="{D42A27DB-BD31-4B8C-83A1-F6EECF244321}">
                <p14:modId xmlns:p14="http://schemas.microsoft.com/office/powerpoint/2010/main" val="506281169"/>
              </p:ext>
            </p:extLst>
          </p:nvPr>
        </p:nvGraphicFramePr>
        <p:xfrm>
          <a:off x="3203848" y="5385147"/>
          <a:ext cx="3427413" cy="492125"/>
        </p:xfrm>
        <a:graphic>
          <a:graphicData uri="http://schemas.openxmlformats.org/presentationml/2006/ole">
            <mc:AlternateContent xmlns:mc="http://schemas.openxmlformats.org/markup-compatibility/2006">
              <mc:Choice xmlns:v="urn:schemas-microsoft-com:vml" Requires="v">
                <p:oleObj name="Equation" r:id="rId8" imgW="1955520" imgH="304560" progId="Equation.DSMT4">
                  <p:embed/>
                </p:oleObj>
              </mc:Choice>
              <mc:Fallback>
                <p:oleObj name="Equation" r:id="rId8" imgW="1955520" imgH="304560" progId="Equation.DSMT4">
                  <p:embed/>
                  <p:pic>
                    <p:nvPicPr>
                      <p:cNvPr id="0" name="Object 10"/>
                      <p:cNvPicPr>
                        <a:picLocks noChangeAspect="1" noChangeArrowheads="1"/>
                      </p:cNvPicPr>
                      <p:nvPr/>
                    </p:nvPicPr>
                    <p:blipFill>
                      <a:blip r:embed="rId9"/>
                      <a:srcRect/>
                      <a:stretch>
                        <a:fillRect/>
                      </a:stretch>
                    </p:blipFill>
                    <p:spPr bwMode="auto">
                      <a:xfrm>
                        <a:off x="3203848" y="5385147"/>
                        <a:ext cx="3427413" cy="492125"/>
                      </a:xfrm>
                      <a:prstGeom prst="rect">
                        <a:avLst/>
                      </a:prstGeom>
                      <a:noFill/>
                    </p:spPr>
                  </p:pic>
                </p:oleObj>
              </mc:Fallback>
            </mc:AlternateContent>
          </a:graphicData>
        </a:graphic>
      </p:graphicFrame>
      <p:sp>
        <p:nvSpPr>
          <p:cNvPr id="15"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6" name="Object 15"/>
          <p:cNvGraphicFramePr>
            <a:graphicFrameLocks noChangeAspect="1"/>
          </p:cNvGraphicFramePr>
          <p:nvPr>
            <p:extLst>
              <p:ext uri="{D42A27DB-BD31-4B8C-83A1-F6EECF244321}">
                <p14:modId xmlns:p14="http://schemas.microsoft.com/office/powerpoint/2010/main" val="3486522056"/>
              </p:ext>
            </p:extLst>
          </p:nvPr>
        </p:nvGraphicFramePr>
        <p:xfrm>
          <a:off x="6840548" y="5385246"/>
          <a:ext cx="1835908" cy="467029"/>
        </p:xfrm>
        <a:graphic>
          <a:graphicData uri="http://schemas.openxmlformats.org/presentationml/2006/ole">
            <mc:AlternateContent xmlns:mc="http://schemas.openxmlformats.org/markup-compatibility/2006">
              <mc:Choice xmlns:v="urn:schemas-microsoft-com:vml" Requires="v">
                <p:oleObj name="Equation" r:id="rId10" imgW="1066337" imgH="304668" progId="Equation.DSMT4">
                  <p:embed/>
                </p:oleObj>
              </mc:Choice>
              <mc:Fallback>
                <p:oleObj name="Equation" r:id="rId10" imgW="1066337" imgH="304668" progId="Equation.DSMT4">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40548" y="5385246"/>
                        <a:ext cx="1835908" cy="467029"/>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3B2AE0B0-8BAE-48D1-A512-BAB43DF833D6}"/>
              </a:ext>
            </a:extLst>
          </p:cNvPr>
          <p:cNvSpPr txBox="1"/>
          <p:nvPr/>
        </p:nvSpPr>
        <p:spPr>
          <a:xfrm>
            <a:off x="973400" y="1267814"/>
            <a:ext cx="3764242"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The first Demkov-Kunike model</a:t>
            </a:r>
            <a:r>
              <a:rPr lang="en-US" dirty="0">
                <a:latin typeface="Times New Roman" panose="02020603050405020304" pitchFamily="18" charset="0"/>
                <a:cs typeface="Times New Roman" panose="02020603050405020304" pitchFamily="18" charset="0"/>
              </a:rPr>
              <a:t>:</a:t>
            </a:r>
          </a:p>
        </p:txBody>
      </p:sp>
      <p:sp>
        <p:nvSpPr>
          <p:cNvPr id="18" name="TextBox 17">
            <a:extLst>
              <a:ext uri="{FF2B5EF4-FFF2-40B4-BE49-F238E27FC236}">
                <a16:creationId xmlns:a16="http://schemas.microsoft.com/office/drawing/2014/main" id="{B5187982-57BD-47A2-9A96-A2E687066732}"/>
              </a:ext>
            </a:extLst>
          </p:cNvPr>
          <p:cNvSpPr txBox="1"/>
          <p:nvPr/>
        </p:nvSpPr>
        <p:spPr>
          <a:xfrm>
            <a:off x="969933" y="3728898"/>
            <a:ext cx="3764242"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Our result</a:t>
            </a:r>
            <a:r>
              <a:rPr lang="en-US" dirty="0">
                <a:latin typeface="Times New Roman" panose="02020603050405020304" pitchFamily="18" charset="0"/>
                <a:cs typeface="Times New Roman" panose="02020603050405020304" pitchFamily="18" charset="0"/>
              </a:rPr>
              <a:t>:</a:t>
            </a:r>
          </a:p>
        </p:txBody>
      </p:sp>
      <p:sp>
        <p:nvSpPr>
          <p:cNvPr id="3" name="TextBox 2">
            <a:extLst>
              <a:ext uri="{FF2B5EF4-FFF2-40B4-BE49-F238E27FC236}">
                <a16:creationId xmlns:a16="http://schemas.microsoft.com/office/drawing/2014/main" id="{E14CA6E6-61A9-4A8A-AC2F-5940A73AF813}"/>
              </a:ext>
            </a:extLst>
          </p:cNvPr>
          <p:cNvSpPr txBox="1"/>
          <p:nvPr/>
        </p:nvSpPr>
        <p:spPr>
          <a:xfrm>
            <a:off x="2555776" y="6329747"/>
            <a:ext cx="3960440" cy="400110"/>
          </a:xfrm>
          <a:prstGeom prst="rect">
            <a:avLst/>
          </a:prstGeom>
          <a:noFill/>
        </p:spPr>
        <p:txBody>
          <a:bodyPr wrap="square" rtlCol="0">
            <a:spAutoFit/>
          </a:bodyPr>
          <a:lstStyle/>
          <a:p>
            <a:r>
              <a:rPr lang="en-US" sz="2000" b="1" i="1" dirty="0">
                <a:solidFill>
                  <a:srgbClr val="0000FF"/>
                </a:solidFill>
                <a:latin typeface="Times New Roman" panose="02020603050405020304" pitchFamily="18" charset="0"/>
                <a:cs typeface="Times New Roman" panose="02020603050405020304" pitchFamily="18" charset="0"/>
              </a:rPr>
              <a:t>This formula is a main new result</a:t>
            </a:r>
          </a:p>
        </p:txBody>
      </p:sp>
      <p:cxnSp>
        <p:nvCxnSpPr>
          <p:cNvPr id="4" name="Straight Connector 3">
            <a:extLst>
              <a:ext uri="{FF2B5EF4-FFF2-40B4-BE49-F238E27FC236}">
                <a16:creationId xmlns:a16="http://schemas.microsoft.com/office/drawing/2014/main" id="{64EFB2CD-CB8A-BC79-A0EC-A62D50C468C6}"/>
              </a:ext>
            </a:extLst>
          </p:cNvPr>
          <p:cNvCxnSpPr>
            <a:cxnSpLocks/>
          </p:cNvCxnSpPr>
          <p:nvPr/>
        </p:nvCxnSpPr>
        <p:spPr>
          <a:xfrm>
            <a:off x="323528" y="6237312"/>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73723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971600" y="260649"/>
            <a:ext cx="6969771" cy="648072"/>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2800" b="1" cap="none" dirty="0">
                <a:latin typeface="Times New Roman" panose="02020603050405020304" pitchFamily="18" charset="0"/>
                <a:cs typeface="Times New Roman" panose="02020603050405020304" pitchFamily="18" charset="0"/>
              </a:rPr>
              <a:t>A nice plot</a:t>
            </a:r>
            <a:endParaRPr lang="ru-RU" sz="2800" b="1" cap="none"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532440" y="6309320"/>
            <a:ext cx="514350"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18</a:t>
            </a:fld>
            <a:endParaRPr lang="ru-RU" sz="2000" b="1" dirty="0">
              <a:latin typeface="Times New Roman" panose="02020603050405020304" pitchFamily="18" charset="0"/>
              <a:cs typeface="Times New Roman" panose="02020603050405020304" pitchFamily="18" charset="0"/>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3"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5"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TextBox 1">
            <a:extLst>
              <a:ext uri="{FF2B5EF4-FFF2-40B4-BE49-F238E27FC236}">
                <a16:creationId xmlns:a16="http://schemas.microsoft.com/office/drawing/2014/main" id="{3B2AE0B0-8BAE-48D1-A512-BAB43DF833D6}"/>
              </a:ext>
            </a:extLst>
          </p:cNvPr>
          <p:cNvSpPr txBox="1"/>
          <p:nvPr/>
        </p:nvSpPr>
        <p:spPr>
          <a:xfrm>
            <a:off x="1621472" y="1052736"/>
            <a:ext cx="5902856"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Transition probability versus the asymmetry parameter </a:t>
            </a:r>
            <a:r>
              <a:rPr lang="en-US" b="1" i="1" dirty="0">
                <a:solidFill>
                  <a:srgbClr val="0000FF"/>
                </a:solidFill>
                <a:latin typeface="Times New Roman" panose="02020603050405020304" pitchFamily="18" charset="0"/>
                <a:cs typeface="Times New Roman" panose="02020603050405020304" pitchFamily="18" charset="0"/>
              </a:rPr>
              <a:t>a</a:t>
            </a:r>
            <a:endParaRPr lang="en-US" i="1" dirty="0">
              <a:solidFill>
                <a:srgbClr val="0000FF"/>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E14CA6E6-61A9-4A8A-AC2F-5940A73AF813}"/>
              </a:ext>
            </a:extLst>
          </p:cNvPr>
          <p:cNvSpPr txBox="1"/>
          <p:nvPr/>
        </p:nvSpPr>
        <p:spPr>
          <a:xfrm>
            <a:off x="467544" y="6341258"/>
            <a:ext cx="8064896" cy="400110"/>
          </a:xfrm>
          <a:prstGeom prst="rect">
            <a:avLst/>
          </a:prstGeom>
          <a:noFill/>
        </p:spPr>
        <p:txBody>
          <a:bodyPr wrap="square" rtlCol="0">
            <a:spAutoFit/>
          </a:bodyPr>
          <a:lstStyle/>
          <a:p>
            <a:r>
              <a:rPr lang="en-US" sz="2000" b="1" i="1" dirty="0">
                <a:solidFill>
                  <a:srgbClr val="0000FF"/>
                </a:solidFill>
                <a:latin typeface="Times New Roman" panose="02020603050405020304" pitchFamily="18" charset="0"/>
                <a:cs typeface="Times New Roman" panose="02020603050405020304" pitchFamily="18" charset="0"/>
              </a:rPr>
              <a:t>For a</a:t>
            </a:r>
            <a:r>
              <a:rPr lang="en-US" sz="2000" b="1" dirty="0">
                <a:solidFill>
                  <a:srgbClr val="0000FF"/>
                </a:solidFill>
                <a:latin typeface="Times New Roman" panose="02020603050405020304" pitchFamily="18" charset="0"/>
                <a:cs typeface="Times New Roman" panose="02020603050405020304" pitchFamily="18" charset="0"/>
              </a:rPr>
              <a:t>&lt;0, </a:t>
            </a:r>
            <a:r>
              <a:rPr lang="en-US" sz="2000" b="1" i="1" dirty="0">
                <a:solidFill>
                  <a:srgbClr val="0000FF"/>
                </a:solidFill>
                <a:latin typeface="Times New Roman" panose="02020603050405020304" pitchFamily="18" charset="0"/>
                <a:cs typeface="Times New Roman" panose="02020603050405020304" pitchFamily="18" charset="0"/>
              </a:rPr>
              <a:t>t</a:t>
            </a:r>
            <a:r>
              <a:rPr lang="en-US" sz="2000" b="1" i="1" cap="none" dirty="0">
                <a:solidFill>
                  <a:srgbClr val="0000FF"/>
                </a:solidFill>
                <a:latin typeface="Times New Roman" panose="02020603050405020304" pitchFamily="18" charset="0"/>
                <a:cs typeface="Times New Roman" panose="02020603050405020304" pitchFamily="18" charset="0"/>
              </a:rPr>
              <a:t>his non-symmetric configuration is more effective than the DK2</a:t>
            </a:r>
            <a:endParaRPr lang="en-US" sz="2000" b="1" i="1" dirty="0">
              <a:solidFill>
                <a:srgbClr val="0000FF"/>
              </a:solidFill>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64EFB2CD-CB8A-BC79-A0EC-A62D50C468C6}"/>
              </a:ext>
            </a:extLst>
          </p:cNvPr>
          <p:cNvCxnSpPr>
            <a:cxnSpLocks/>
          </p:cNvCxnSpPr>
          <p:nvPr/>
        </p:nvCxnSpPr>
        <p:spPr>
          <a:xfrm>
            <a:off x="323528" y="6237312"/>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E604F2E-3EF0-9FBC-9FDB-4701EA3DB72C}"/>
              </a:ext>
            </a:extLst>
          </p:cNvPr>
          <p:cNvSpPr txBox="1"/>
          <p:nvPr/>
        </p:nvSpPr>
        <p:spPr>
          <a:xfrm>
            <a:off x="2123728" y="5301208"/>
            <a:ext cx="5133567" cy="72327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b="1" i="1" dirty="0">
                <a:solidFill>
                  <a:srgbClr val="0000FF"/>
                </a:solidFill>
                <a:latin typeface="Times New Roman" panose="02020603050405020304" pitchFamily="18" charset="0"/>
                <a:cs typeface="Times New Roman" panose="02020603050405020304" pitchFamily="18" charset="0"/>
              </a:rPr>
              <a:t>a</a:t>
            </a:r>
            <a:r>
              <a:rPr lang="en-US" b="1" dirty="0">
                <a:solidFill>
                  <a:srgbClr val="0000FF"/>
                </a:solidFill>
                <a:latin typeface="Times New Roman" panose="02020603050405020304" pitchFamily="18" charset="0"/>
                <a:cs typeface="Times New Roman" panose="02020603050405020304" pitchFamily="18" charset="0"/>
              </a:rPr>
              <a:t>=0</a:t>
            </a:r>
            <a:r>
              <a:rPr lang="en-US" b="1" dirty="0">
                <a:latin typeface="Times New Roman" panose="02020603050405020304" pitchFamily="18" charset="0"/>
                <a:cs typeface="Times New Roman" panose="02020603050405020304" pitchFamily="18" charset="0"/>
              </a:rPr>
              <a:t> is the original DK2 model</a:t>
            </a: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The new model is more effective at weak fields</a:t>
            </a:r>
            <a:endParaRPr lang="en-US" dirty="0">
              <a:latin typeface="Times New Roman" panose="02020603050405020304" pitchFamily="18" charset="0"/>
              <a:cs typeface="Times New Roman" panose="02020603050405020304" pitchFamily="18" charset="0"/>
            </a:endParaRPr>
          </a:p>
        </p:txBody>
      </p:sp>
      <p:pic>
        <p:nvPicPr>
          <p:cNvPr id="21" name="Graphic 20">
            <a:extLst>
              <a:ext uri="{FF2B5EF4-FFF2-40B4-BE49-F238E27FC236}">
                <a16:creationId xmlns:a16="http://schemas.microsoft.com/office/drawing/2014/main" id="{A758BC1B-6B1E-0279-1E60-18F33ECF81C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86000" y="1484784"/>
            <a:ext cx="4572000" cy="3019425"/>
          </a:xfrm>
          <a:prstGeom prst="rect">
            <a:avLst/>
          </a:prstGeom>
        </p:spPr>
      </p:pic>
      <p:sp>
        <p:nvSpPr>
          <p:cNvPr id="22" name="TextBox 21">
            <a:extLst>
              <a:ext uri="{FF2B5EF4-FFF2-40B4-BE49-F238E27FC236}">
                <a16:creationId xmlns:a16="http://schemas.microsoft.com/office/drawing/2014/main" id="{57F2888F-370D-8CFA-D64F-D49B7CCC974E}"/>
              </a:ext>
            </a:extLst>
          </p:cNvPr>
          <p:cNvSpPr txBox="1"/>
          <p:nvPr/>
        </p:nvSpPr>
        <p:spPr>
          <a:xfrm>
            <a:off x="1939034" y="4725144"/>
            <a:ext cx="3713086" cy="369332"/>
          </a:xfrm>
          <a:prstGeom prst="rect">
            <a:avLst/>
          </a:prstGeom>
          <a:noFill/>
        </p:spPr>
        <p:txBody>
          <a:bodyPr wrap="square" rtlCol="0">
            <a:spAutoFit/>
          </a:bodyPr>
          <a:lstStyle/>
          <a:p>
            <a:pPr algn="ctr"/>
            <a:r>
              <a:rPr lang="en-US" i="1" dirty="0">
                <a:latin typeface="Times New Roman" panose="02020603050405020304" pitchFamily="18" charset="0"/>
                <a:cs typeface="Times New Roman" panose="02020603050405020304" pitchFamily="18" charset="0"/>
              </a:rPr>
              <a:t>U</a:t>
            </a:r>
            <a:r>
              <a:rPr lang="en-US" baseline="-25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=0.35, is the original DK2 model, </a:t>
            </a:r>
          </a:p>
        </p:txBody>
      </p:sp>
      <p:graphicFrame>
        <p:nvGraphicFramePr>
          <p:cNvPr id="23" name="Object 22">
            <a:extLst>
              <a:ext uri="{FF2B5EF4-FFF2-40B4-BE49-F238E27FC236}">
                <a16:creationId xmlns:a16="http://schemas.microsoft.com/office/drawing/2014/main" id="{41EA71D5-D737-DD54-F9B0-6ACD0C626F7F}"/>
              </a:ext>
            </a:extLst>
          </p:cNvPr>
          <p:cNvGraphicFramePr>
            <a:graphicFrameLocks noChangeAspect="1"/>
          </p:cNvGraphicFramePr>
          <p:nvPr>
            <p:extLst>
              <p:ext uri="{D42A27DB-BD31-4B8C-83A1-F6EECF244321}">
                <p14:modId xmlns:p14="http://schemas.microsoft.com/office/powerpoint/2010/main" val="2235092676"/>
              </p:ext>
            </p:extLst>
          </p:nvPr>
        </p:nvGraphicFramePr>
        <p:xfrm>
          <a:off x="5516463" y="4725144"/>
          <a:ext cx="1575817" cy="369332"/>
        </p:xfrm>
        <a:graphic>
          <a:graphicData uri="http://schemas.openxmlformats.org/presentationml/2006/ole">
            <mc:AlternateContent xmlns:mc="http://schemas.openxmlformats.org/markup-compatibility/2006">
              <mc:Choice xmlns:v="urn:schemas-microsoft-com:vml" Requires="v">
                <p:oleObj name="Equation" r:id="rId4" imgW="812520" imgH="190440" progId="Equation.DSMT4">
                  <p:embed/>
                </p:oleObj>
              </mc:Choice>
              <mc:Fallback>
                <p:oleObj name="Equation" r:id="rId4" imgW="812520" imgH="190440" progId="Equation.DSMT4">
                  <p:embed/>
                  <p:pic>
                    <p:nvPicPr>
                      <p:cNvPr id="0" name=""/>
                      <p:cNvPicPr/>
                      <p:nvPr/>
                    </p:nvPicPr>
                    <p:blipFill>
                      <a:blip r:embed="rId5"/>
                      <a:stretch>
                        <a:fillRect/>
                      </a:stretch>
                    </p:blipFill>
                    <p:spPr>
                      <a:xfrm>
                        <a:off x="5516463" y="4725144"/>
                        <a:ext cx="1575817" cy="369332"/>
                      </a:xfrm>
                      <a:prstGeom prst="rect">
                        <a:avLst/>
                      </a:prstGeom>
                    </p:spPr>
                  </p:pic>
                </p:oleObj>
              </mc:Fallback>
            </mc:AlternateContent>
          </a:graphicData>
        </a:graphic>
      </p:graphicFrame>
    </p:spTree>
    <p:extLst>
      <p:ext uri="{BB962C8B-B14F-4D97-AF65-F5344CB8AC3E}">
        <p14:creationId xmlns:p14="http://schemas.microsoft.com/office/powerpoint/2010/main" val="2778737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1331640" y="260648"/>
            <a:ext cx="6566132" cy="717346"/>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r>
              <a:rPr lang="en-US" sz="2800" b="1" cap="none" dirty="0">
                <a:effectLst/>
                <a:latin typeface="Times New Roman" panose="02020603050405020304" pitchFamily="18" charset="0"/>
                <a:ea typeface="Times New Roman" panose="02020603050405020304" pitchFamily="18" charset="0"/>
              </a:rPr>
              <a:t>A periodic level-crossing two-state model</a:t>
            </a:r>
            <a:endParaRPr lang="ru-RU" sz="2800" b="1" cap="none"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1043608" y="5837203"/>
            <a:ext cx="7344816" cy="365125"/>
          </a:xfrm>
        </p:spPr>
        <p:txBody>
          <a:bodyPr/>
          <a:lstStyle/>
          <a:p>
            <a:r>
              <a:rPr lang="en-US" sz="1800" dirty="0">
                <a:effectLst/>
                <a:latin typeface="Times New Roman" panose="02020603050405020304" pitchFamily="18" charset="0"/>
                <a:ea typeface="Times New Roman" panose="02020603050405020304" pitchFamily="18" charset="0"/>
              </a:rPr>
              <a:t>G. </a:t>
            </a:r>
            <a:r>
              <a:rPr lang="en-US" sz="1800" dirty="0" err="1">
                <a:effectLst/>
                <a:latin typeface="Times New Roman" panose="02020603050405020304" pitchFamily="18" charset="0"/>
                <a:ea typeface="Times New Roman" panose="02020603050405020304" pitchFamily="18" charset="0"/>
              </a:rPr>
              <a:t>Saget</a:t>
            </a:r>
            <a:r>
              <a:rPr lang="en-US" sz="1800" dirty="0">
                <a:effectLst/>
                <a:latin typeface="Times New Roman" panose="02020603050405020304" pitchFamily="18" charset="0"/>
                <a:ea typeface="Times New Roman" panose="02020603050405020304" pitchFamily="18" charset="0"/>
              </a:rPr>
              <a:t> et al., J. Contemp. Physics (Armenian Ac. Sci.) </a:t>
            </a:r>
            <a:r>
              <a:rPr lang="en-US" sz="1800" b="1" dirty="0">
                <a:effectLst/>
                <a:latin typeface="Times New Roman" panose="02020603050405020304" pitchFamily="18" charset="0"/>
                <a:ea typeface="Times New Roman" panose="02020603050405020304" pitchFamily="18" charset="0"/>
              </a:rPr>
              <a:t>52</a:t>
            </a:r>
            <a:r>
              <a:rPr lang="en-US" sz="1800" dirty="0">
                <a:effectLst/>
                <a:latin typeface="Times New Roman" panose="02020603050405020304" pitchFamily="18" charset="0"/>
                <a:ea typeface="Times New Roman" panose="02020603050405020304" pitchFamily="18" charset="0"/>
              </a:rPr>
              <a:t>, 324-334 (2017).</a:t>
            </a:r>
            <a:endParaRPr lang="ru-RU" sz="1600" b="1"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532440" y="6381328"/>
            <a:ext cx="442392"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19</a:t>
            </a:fld>
            <a:endParaRPr lang="ru-RU" sz="2000"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F7C1642-1FC4-6E3E-CDE5-C4FC53E155CE}"/>
              </a:ext>
            </a:extLst>
          </p:cNvPr>
          <p:cNvSpPr txBox="1"/>
          <p:nvPr/>
        </p:nvSpPr>
        <p:spPr>
          <a:xfrm>
            <a:off x="251521" y="1052736"/>
            <a:ext cx="6336704" cy="400110"/>
          </a:xfrm>
          <a:prstGeom prst="rect">
            <a:avLst/>
          </a:prstGeom>
          <a:noFill/>
        </p:spPr>
        <p:txBody>
          <a:bodyPr wrap="square">
            <a:spAutoFit/>
          </a:bodyPr>
          <a:lstStyle/>
          <a:p>
            <a:pPr marL="285750" indent="-285750">
              <a:buFont typeface="Arial" panose="020B0604020202020204" pitchFamily="34" charset="0"/>
              <a:buChar char="•"/>
            </a:pPr>
            <a:r>
              <a:rPr lang="en-US" sz="2000" b="1" dirty="0">
                <a:solidFill>
                  <a:prstClr val="black"/>
                </a:solidFill>
                <a:latin typeface="Times New Roman" panose="02020603050405020304" pitchFamily="18" charset="0"/>
                <a:cs typeface="Times New Roman" panose="02020603050405020304" pitchFamily="18" charset="0"/>
              </a:rPr>
              <a:t>A general-Heun periodic level-crossing model </a:t>
            </a:r>
            <a:r>
              <a:rPr lang="en-US" altLang="en-US" sz="2000" b="1" dirty="0">
                <a:solidFill>
                  <a:srgbClr val="0000FF"/>
                </a:solidFill>
                <a:latin typeface="Times New Roman" panose="02020603050405020304" pitchFamily="18" charset="0"/>
                <a:cs typeface="Times New Roman" panose="02020603050405020304" pitchFamily="18" charset="0"/>
              </a:rPr>
              <a:t>(1,0,0) </a:t>
            </a:r>
            <a:r>
              <a:rPr kumimoji="0" lang="en-US"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endParaRPr lang="en-US" sz="2000" dirty="0"/>
          </a:p>
        </p:txBody>
      </p:sp>
      <p:sp>
        <p:nvSpPr>
          <p:cNvPr id="26" name="TextBox 25">
            <a:extLst>
              <a:ext uri="{FF2B5EF4-FFF2-40B4-BE49-F238E27FC236}">
                <a16:creationId xmlns:a16="http://schemas.microsoft.com/office/drawing/2014/main" id="{F2B32747-0D10-F086-B5A4-B698301307FB}"/>
              </a:ext>
            </a:extLst>
          </p:cNvPr>
          <p:cNvSpPr txBox="1"/>
          <p:nvPr/>
        </p:nvSpPr>
        <p:spPr>
          <a:xfrm>
            <a:off x="251521" y="3892986"/>
            <a:ext cx="4896544" cy="400110"/>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Explicit solution of the two-state problem </a:t>
            </a:r>
            <a:endParaRPr lang="en-US" sz="2000" dirty="0">
              <a:latin typeface="Times New Roman" panose="02020603050405020304" pitchFamily="18" charset="0"/>
              <a:cs typeface="Times New Roman" panose="02020603050405020304" pitchFamily="18" charset="0"/>
            </a:endParaRPr>
          </a:p>
        </p:txBody>
      </p:sp>
      <p:cxnSp>
        <p:nvCxnSpPr>
          <p:cNvPr id="27" name="Straight Connector 26">
            <a:extLst>
              <a:ext uri="{FF2B5EF4-FFF2-40B4-BE49-F238E27FC236}">
                <a16:creationId xmlns:a16="http://schemas.microsoft.com/office/drawing/2014/main" id="{C08C50AC-92D7-46C4-0DC9-CE6C004E5B95}"/>
              </a:ext>
            </a:extLst>
          </p:cNvPr>
          <p:cNvCxnSpPr>
            <a:cxnSpLocks/>
          </p:cNvCxnSpPr>
          <p:nvPr/>
        </p:nvCxnSpPr>
        <p:spPr>
          <a:xfrm>
            <a:off x="414337" y="6309320"/>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951C967-3142-3DDC-5CEE-F87917FA6F65}"/>
              </a:ext>
            </a:extLst>
          </p:cNvPr>
          <p:cNvSpPr txBox="1"/>
          <p:nvPr/>
        </p:nvSpPr>
        <p:spPr>
          <a:xfrm>
            <a:off x="2784195" y="6341258"/>
            <a:ext cx="5244189" cy="400110"/>
          </a:xfrm>
          <a:prstGeom prst="rect">
            <a:avLst/>
          </a:prstGeom>
          <a:noFill/>
        </p:spPr>
        <p:txBody>
          <a:bodyPr wrap="square">
            <a:spAutoFit/>
          </a:bodyPr>
          <a:lstStyle/>
          <a:p>
            <a:r>
              <a:rPr lang="en-US" altLang="en-US" sz="2000" b="1" i="1" dirty="0">
                <a:solidFill>
                  <a:srgbClr val="0000FF"/>
                </a:solidFill>
                <a:latin typeface="Times New Roman" panose="02020603050405020304" pitchFamily="18" charset="0"/>
                <a:cs typeface="Times New Roman" panose="02020603050405020304" pitchFamily="18" charset="0"/>
              </a:rPr>
              <a:t>This is a member of  GHE class </a:t>
            </a:r>
            <a:r>
              <a:rPr lang="en-US" altLang="en-US" sz="2000" b="1" dirty="0">
                <a:solidFill>
                  <a:srgbClr val="0000FF"/>
                </a:solidFill>
                <a:latin typeface="Times New Roman" panose="02020603050405020304" pitchFamily="18" charset="0"/>
                <a:cs typeface="Times New Roman" panose="02020603050405020304" pitchFamily="18" charset="0"/>
              </a:rPr>
              <a:t>(1,0,0)</a:t>
            </a:r>
            <a:endParaRPr lang="en-US" sz="20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5D8A8F56-5547-D0E4-C46E-C6B2F70CC661}"/>
              </a:ext>
            </a:extLst>
          </p:cNvPr>
          <p:cNvSpPr txBox="1"/>
          <p:nvPr/>
        </p:nvSpPr>
        <p:spPr>
          <a:xfrm>
            <a:off x="299098" y="5189130"/>
            <a:ext cx="3480814" cy="400110"/>
          </a:xfrm>
          <a:prstGeom prst="rect">
            <a:avLst/>
          </a:prstGeom>
          <a:noFill/>
        </p:spPr>
        <p:txBody>
          <a:bodyPr wrap="square">
            <a:spAutoFit/>
          </a:bodyPr>
          <a:lstStyle/>
          <a:p>
            <a:pPr marL="285750" indent="-285750">
              <a:buFont typeface="Arial" panose="020B0604020202020204" pitchFamily="34" charset="0"/>
              <a:buChar char="•"/>
            </a:pPr>
            <a:r>
              <a:rPr lang="en-US" sz="2000" dirty="0">
                <a:solidFill>
                  <a:prstClr val="black"/>
                </a:solidFill>
                <a:latin typeface="Times New Roman" panose="02020603050405020304" pitchFamily="18" charset="0"/>
                <a:cs typeface="Times New Roman" panose="02020603050405020304" pitchFamily="18" charset="0"/>
              </a:rPr>
              <a:t>where</a:t>
            </a:r>
            <a:endParaRPr lang="en-US" sz="2000" dirty="0"/>
          </a:p>
        </p:txBody>
      </p:sp>
      <p:graphicFrame>
        <p:nvGraphicFramePr>
          <p:cNvPr id="8" name="Object 7">
            <a:extLst>
              <a:ext uri="{FF2B5EF4-FFF2-40B4-BE49-F238E27FC236}">
                <a16:creationId xmlns:a16="http://schemas.microsoft.com/office/drawing/2014/main" id="{96DCC097-718D-43D8-3616-90AE6CDA706F}"/>
              </a:ext>
            </a:extLst>
          </p:cNvPr>
          <p:cNvGraphicFramePr>
            <a:graphicFrameLocks noChangeAspect="1"/>
          </p:cNvGraphicFramePr>
          <p:nvPr>
            <p:extLst>
              <p:ext uri="{D42A27DB-BD31-4B8C-83A1-F6EECF244321}">
                <p14:modId xmlns:p14="http://schemas.microsoft.com/office/powerpoint/2010/main" val="3047774421"/>
              </p:ext>
            </p:extLst>
          </p:nvPr>
        </p:nvGraphicFramePr>
        <p:xfrm>
          <a:off x="1637606" y="1505210"/>
          <a:ext cx="5814714" cy="771662"/>
        </p:xfrm>
        <a:graphic>
          <a:graphicData uri="http://schemas.openxmlformats.org/presentationml/2006/ole">
            <mc:AlternateContent xmlns:mc="http://schemas.openxmlformats.org/markup-compatibility/2006">
              <mc:Choice xmlns:v="urn:schemas-microsoft-com:vml" Requires="v">
                <p:oleObj name="Equation" r:id="rId2" imgW="3568680" imgH="457200" progId="Equation.DSMT4">
                  <p:embed/>
                </p:oleObj>
              </mc:Choice>
              <mc:Fallback>
                <p:oleObj name="Equation" r:id="rId2" imgW="3568680" imgH="457200" progId="Equation.DSMT4">
                  <p:embed/>
                  <p:pic>
                    <p:nvPicPr>
                      <p:cNvPr id="0" name=""/>
                      <p:cNvPicPr/>
                      <p:nvPr/>
                    </p:nvPicPr>
                    <p:blipFill>
                      <a:blip r:embed="rId3"/>
                      <a:stretch>
                        <a:fillRect/>
                      </a:stretch>
                    </p:blipFill>
                    <p:spPr>
                      <a:xfrm>
                        <a:off x="1637606" y="1505210"/>
                        <a:ext cx="5814714" cy="771662"/>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275FC82E-C5E3-71D2-33CF-7A78AC7598A9}"/>
              </a:ext>
            </a:extLst>
          </p:cNvPr>
          <p:cNvGraphicFramePr>
            <a:graphicFrameLocks noChangeAspect="1"/>
          </p:cNvGraphicFramePr>
          <p:nvPr>
            <p:extLst>
              <p:ext uri="{D42A27DB-BD31-4B8C-83A1-F6EECF244321}">
                <p14:modId xmlns:p14="http://schemas.microsoft.com/office/powerpoint/2010/main" val="2861071683"/>
              </p:ext>
            </p:extLst>
          </p:nvPr>
        </p:nvGraphicFramePr>
        <p:xfrm>
          <a:off x="611560" y="4351986"/>
          <a:ext cx="4284109" cy="805206"/>
        </p:xfrm>
        <a:graphic>
          <a:graphicData uri="http://schemas.openxmlformats.org/presentationml/2006/ole">
            <mc:AlternateContent xmlns:mc="http://schemas.openxmlformats.org/markup-compatibility/2006">
              <mc:Choice xmlns:v="urn:schemas-microsoft-com:vml" Requires="v">
                <p:oleObj name="Equation" r:id="rId4" imgW="2635977" imgH="494956" progId="Equation.DSMT4">
                  <p:embed/>
                </p:oleObj>
              </mc:Choice>
              <mc:Fallback>
                <p:oleObj name="Equation" r:id="rId4" imgW="2635977" imgH="494956" progId="Equation.DSMT4">
                  <p:embed/>
                  <p:pic>
                    <p:nvPicPr>
                      <p:cNvPr id="0" name=""/>
                      <p:cNvPicPr/>
                      <p:nvPr/>
                    </p:nvPicPr>
                    <p:blipFill>
                      <a:blip r:embed="rId5"/>
                      <a:stretch>
                        <a:fillRect/>
                      </a:stretch>
                    </p:blipFill>
                    <p:spPr>
                      <a:xfrm>
                        <a:off x="611560" y="4351986"/>
                        <a:ext cx="4284109" cy="805206"/>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622A0E97-58DF-46E7-0CF8-897FD069CA5F}"/>
              </a:ext>
            </a:extLst>
          </p:cNvPr>
          <p:cNvGraphicFramePr>
            <a:graphicFrameLocks noChangeAspect="1"/>
          </p:cNvGraphicFramePr>
          <p:nvPr>
            <p:extLst>
              <p:ext uri="{D42A27DB-BD31-4B8C-83A1-F6EECF244321}">
                <p14:modId xmlns:p14="http://schemas.microsoft.com/office/powerpoint/2010/main" val="947943153"/>
              </p:ext>
            </p:extLst>
          </p:nvPr>
        </p:nvGraphicFramePr>
        <p:xfrm>
          <a:off x="1932781" y="5086052"/>
          <a:ext cx="1873241" cy="719212"/>
        </p:xfrm>
        <a:graphic>
          <a:graphicData uri="http://schemas.openxmlformats.org/presentationml/2006/ole">
            <mc:AlternateContent xmlns:mc="http://schemas.openxmlformats.org/markup-compatibility/2006">
              <mc:Choice xmlns:v="urn:schemas-microsoft-com:vml" Requires="v">
                <p:oleObj name="Equation" r:id="rId6" imgW="1265658" imgH="485244" progId="Equation.DSMT4">
                  <p:embed/>
                </p:oleObj>
              </mc:Choice>
              <mc:Fallback>
                <p:oleObj name="Equation" r:id="rId6" imgW="1265658" imgH="485244" progId="Equation.DSMT4">
                  <p:embed/>
                  <p:pic>
                    <p:nvPicPr>
                      <p:cNvPr id="0" name=""/>
                      <p:cNvPicPr/>
                      <p:nvPr/>
                    </p:nvPicPr>
                    <p:blipFill>
                      <a:blip r:embed="rId7"/>
                      <a:stretch>
                        <a:fillRect/>
                      </a:stretch>
                    </p:blipFill>
                    <p:spPr>
                      <a:xfrm>
                        <a:off x="1932781" y="5086052"/>
                        <a:ext cx="1873241" cy="719212"/>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B9C734FF-8C44-5CC0-F6B0-08665EDA3C66}"/>
              </a:ext>
            </a:extLst>
          </p:cNvPr>
          <p:cNvSpPr txBox="1"/>
          <p:nvPr/>
        </p:nvSpPr>
        <p:spPr>
          <a:xfrm>
            <a:off x="251520" y="2348880"/>
            <a:ext cx="8568952" cy="400110"/>
          </a:xfrm>
          <a:prstGeom prst="rect">
            <a:avLst/>
          </a:prstGeom>
          <a:noFill/>
        </p:spPr>
        <p:txBody>
          <a:bodyPr wrap="square">
            <a:spAutoFit/>
          </a:bodyPr>
          <a:lstStyle/>
          <a:p>
            <a:pPr marL="285750" indent="-285750">
              <a:buFont typeface="Arial" panose="020B0604020202020204" pitchFamily="34" charset="0"/>
              <a:buChar char="•"/>
            </a:pPr>
            <a:r>
              <a:rPr lang="en-US" sz="2000" b="1" dirty="0">
                <a:solidFill>
                  <a:prstClr val="black"/>
                </a:solidFill>
                <a:latin typeface="Times New Roman" panose="02020603050405020304" pitchFamily="18" charset="0"/>
                <a:cs typeface="Times New Roman" panose="02020603050405020304" pitchFamily="18" charset="0"/>
              </a:rPr>
              <a:t>With                  , an exactly solvable periodic level-crossing 2F1 sub-model</a:t>
            </a:r>
            <a:r>
              <a:rPr kumimoji="0" lang="en-US"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endParaRPr lang="en-US" sz="2000" dirty="0"/>
          </a:p>
        </p:txBody>
      </p:sp>
      <p:graphicFrame>
        <p:nvGraphicFramePr>
          <p:cNvPr id="3" name="Object 2">
            <a:extLst>
              <a:ext uri="{FF2B5EF4-FFF2-40B4-BE49-F238E27FC236}">
                <a16:creationId xmlns:a16="http://schemas.microsoft.com/office/drawing/2014/main" id="{34FC3E94-2BDB-32BF-498A-B5FB768362B7}"/>
              </a:ext>
            </a:extLst>
          </p:cNvPr>
          <p:cNvGraphicFramePr>
            <a:graphicFrameLocks noChangeAspect="1"/>
          </p:cNvGraphicFramePr>
          <p:nvPr>
            <p:extLst>
              <p:ext uri="{D42A27DB-BD31-4B8C-83A1-F6EECF244321}">
                <p14:modId xmlns:p14="http://schemas.microsoft.com/office/powerpoint/2010/main" val="3883570620"/>
              </p:ext>
            </p:extLst>
          </p:nvPr>
        </p:nvGraphicFramePr>
        <p:xfrm>
          <a:off x="581575" y="2954653"/>
          <a:ext cx="4342171" cy="819497"/>
        </p:xfrm>
        <a:graphic>
          <a:graphicData uri="http://schemas.openxmlformats.org/presentationml/2006/ole">
            <mc:AlternateContent xmlns:mc="http://schemas.openxmlformats.org/markup-compatibility/2006">
              <mc:Choice xmlns:v="urn:schemas-microsoft-com:vml" Requires="v">
                <p:oleObj name="Equation" r:id="rId8" imgW="2679480" imgH="482400" progId="Equation.DSMT4">
                  <p:embed/>
                </p:oleObj>
              </mc:Choice>
              <mc:Fallback>
                <p:oleObj name="Equation" r:id="rId8" imgW="2679480" imgH="482400" progId="Equation.DSMT4">
                  <p:embed/>
                  <p:pic>
                    <p:nvPicPr>
                      <p:cNvPr id="0" name=""/>
                      <p:cNvPicPr/>
                      <p:nvPr/>
                    </p:nvPicPr>
                    <p:blipFill>
                      <a:blip r:embed="rId9"/>
                      <a:stretch>
                        <a:fillRect/>
                      </a:stretch>
                    </p:blipFill>
                    <p:spPr>
                      <a:xfrm>
                        <a:off x="581575" y="2954653"/>
                        <a:ext cx="4342171" cy="819497"/>
                      </a:xfrm>
                      <a:prstGeom prst="rect">
                        <a:avLst/>
                      </a:prstGeom>
                      <a:solidFill>
                        <a:srgbClr val="73FCFF"/>
                      </a:solidFill>
                    </p:spPr>
                  </p:pic>
                </p:oleObj>
              </mc:Fallback>
            </mc:AlternateContent>
          </a:graphicData>
        </a:graphic>
      </p:graphicFrame>
      <p:graphicFrame>
        <p:nvGraphicFramePr>
          <p:cNvPr id="6" name="Object 5">
            <a:extLst>
              <a:ext uri="{FF2B5EF4-FFF2-40B4-BE49-F238E27FC236}">
                <a16:creationId xmlns:a16="http://schemas.microsoft.com/office/drawing/2014/main" id="{5A4F4146-D4C2-8B0E-A9C7-637F1B823A76}"/>
              </a:ext>
            </a:extLst>
          </p:cNvPr>
          <p:cNvGraphicFramePr>
            <a:graphicFrameLocks noChangeAspect="1"/>
          </p:cNvGraphicFramePr>
          <p:nvPr>
            <p:extLst>
              <p:ext uri="{D42A27DB-BD31-4B8C-83A1-F6EECF244321}">
                <p14:modId xmlns:p14="http://schemas.microsoft.com/office/powerpoint/2010/main" val="395642769"/>
              </p:ext>
            </p:extLst>
          </p:nvPr>
        </p:nvGraphicFramePr>
        <p:xfrm>
          <a:off x="1259632" y="2265898"/>
          <a:ext cx="1052860" cy="707145"/>
        </p:xfrm>
        <a:graphic>
          <a:graphicData uri="http://schemas.openxmlformats.org/presentationml/2006/ole">
            <mc:AlternateContent xmlns:mc="http://schemas.openxmlformats.org/markup-compatibility/2006">
              <mc:Choice xmlns:v="urn:schemas-microsoft-com:vml" Requires="v">
                <p:oleObj name="Equation" r:id="rId10" imgW="637684" imgH="428410" progId="Equation.DSMT4">
                  <p:embed/>
                </p:oleObj>
              </mc:Choice>
              <mc:Fallback>
                <p:oleObj name="Equation" r:id="rId10" imgW="637684" imgH="428410" progId="Equation.DSMT4">
                  <p:embed/>
                  <p:pic>
                    <p:nvPicPr>
                      <p:cNvPr id="0" name=""/>
                      <p:cNvPicPr/>
                      <p:nvPr/>
                    </p:nvPicPr>
                    <p:blipFill>
                      <a:blip r:embed="rId11"/>
                      <a:stretch>
                        <a:fillRect/>
                      </a:stretch>
                    </p:blipFill>
                    <p:spPr>
                      <a:xfrm>
                        <a:off x="1259632" y="2265898"/>
                        <a:ext cx="1052860" cy="707145"/>
                      </a:xfrm>
                      <a:prstGeom prst="rect">
                        <a:avLst/>
                      </a:prstGeom>
                    </p:spPr>
                  </p:pic>
                </p:oleObj>
              </mc:Fallback>
            </mc:AlternateContent>
          </a:graphicData>
        </a:graphic>
      </p:graphicFrame>
      <p:pic>
        <p:nvPicPr>
          <p:cNvPr id="12" name="Picture 2">
            <a:extLst>
              <a:ext uri="{FF2B5EF4-FFF2-40B4-BE49-F238E27FC236}">
                <a16:creationId xmlns:a16="http://schemas.microsoft.com/office/drawing/2014/main" id="{1FFCC5D5-4DA1-83C2-D7B7-028BF1A62B9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76056" y="2995856"/>
            <a:ext cx="3972841" cy="2593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2026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88640"/>
            <a:ext cx="7411942" cy="619476"/>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2800" b="1" cap="none" dirty="0">
                <a:latin typeface="Times New Roman" panose="02020603050405020304" pitchFamily="18" charset="0"/>
                <a:cs typeface="Times New Roman" panose="02020603050405020304" pitchFamily="18" charset="0"/>
              </a:rPr>
              <a:t>Quantum time-dependent two-state problem</a:t>
            </a:r>
            <a:endParaRPr lang="ru-RU" sz="2800" b="1" cap="none" dirty="0">
              <a:latin typeface="Times New Roman" panose="02020603050405020304" pitchFamily="18" charset="0"/>
              <a:cs typeface="Times New Roman" panose="02020603050405020304" pitchFamily="18" charset="0"/>
            </a:endParaRPr>
          </a:p>
        </p:txBody>
      </p:sp>
      <p:sp>
        <p:nvSpPr>
          <p:cNvPr id="17" name="Footer Placeholder 3"/>
          <p:cNvSpPr>
            <a:spLocks noGrp="1"/>
          </p:cNvSpPr>
          <p:nvPr>
            <p:ph type="ftr" sz="quarter" idx="11"/>
          </p:nvPr>
        </p:nvSpPr>
        <p:spPr>
          <a:xfrm>
            <a:off x="251520" y="5373216"/>
            <a:ext cx="7920880" cy="581149"/>
          </a:xfrm>
        </p:spPr>
        <p:txBody>
          <a:bodyPr/>
          <a:lstStyle/>
          <a:p>
            <a:r>
              <a:rPr lang="en-US" altLang="en-US" sz="1600" b="1" dirty="0">
                <a:solidFill>
                  <a:schemeClr val="tx1"/>
                </a:solidFill>
                <a:latin typeface="Times New Roman" panose="02020603050405020304" pitchFamily="18" charset="0"/>
                <a:cs typeface="Times New Roman" panose="02020603050405020304" pitchFamily="18" charset="0"/>
              </a:rPr>
              <a:t>C. Zener, “Non-adiabatic crossing of energy levels”, Proc. Roy. Soc. A 137, 696 (1932).</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594104" y="6309320"/>
            <a:ext cx="370384"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2</a:t>
            </a:fld>
            <a:endParaRPr lang="ru-RU" sz="2000" b="1" dirty="0">
              <a:latin typeface="Times New Roman" panose="02020603050405020304" pitchFamily="18" charset="0"/>
              <a:cs typeface="Times New Roman" panose="02020603050405020304"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3981535896"/>
              </p:ext>
            </p:extLst>
          </p:nvPr>
        </p:nvGraphicFramePr>
        <p:xfrm>
          <a:off x="2169562" y="3789040"/>
          <a:ext cx="1970390" cy="1627415"/>
        </p:xfrm>
        <a:graphic>
          <a:graphicData uri="http://schemas.openxmlformats.org/presentationml/2006/ole">
            <mc:AlternateContent xmlns:mc="http://schemas.openxmlformats.org/markup-compatibility/2006">
              <mc:Choice xmlns:v="urn:schemas-microsoft-com:vml" Requires="v">
                <p:oleObj name="Equation" r:id="rId2" imgW="1015920" imgH="838080" progId="Equation.DSMT4">
                  <p:embed/>
                </p:oleObj>
              </mc:Choice>
              <mc:Fallback>
                <p:oleObj name="Equation" r:id="rId2" imgW="1015920" imgH="838080" progId="Equation.DSMT4">
                  <p:embed/>
                  <p:pic>
                    <p:nvPicPr>
                      <p:cNvPr id="0" name=""/>
                      <p:cNvPicPr/>
                      <p:nvPr/>
                    </p:nvPicPr>
                    <p:blipFill>
                      <a:blip r:embed="rId3"/>
                      <a:stretch>
                        <a:fillRect/>
                      </a:stretch>
                    </p:blipFill>
                    <p:spPr>
                      <a:xfrm>
                        <a:off x="2169562" y="3789040"/>
                        <a:ext cx="1970390" cy="1627415"/>
                      </a:xfrm>
                      <a:prstGeom prst="rect">
                        <a:avLst/>
                      </a:prstGeom>
                      <a:solidFill>
                        <a:srgbClr val="75EDFD">
                          <a:alpha val="50000"/>
                        </a:srgbClr>
                      </a:solidFill>
                    </p:spPr>
                  </p:pic>
                </p:oleObj>
              </mc:Fallback>
            </mc:AlternateContent>
          </a:graphicData>
        </a:graphic>
      </p:graphicFrame>
      <p:sp>
        <p:nvSpPr>
          <p:cNvPr id="9" name="TextBox 8">
            <a:extLst>
              <a:ext uri="{FF2B5EF4-FFF2-40B4-BE49-F238E27FC236}">
                <a16:creationId xmlns:a16="http://schemas.microsoft.com/office/drawing/2014/main" id="{5236AF3A-25AD-4F87-917F-288FE9B09AD5}"/>
              </a:ext>
            </a:extLst>
          </p:cNvPr>
          <p:cNvSpPr txBox="1"/>
          <p:nvPr/>
        </p:nvSpPr>
        <p:spPr>
          <a:xfrm>
            <a:off x="2108607" y="3212976"/>
            <a:ext cx="6734033" cy="400110"/>
          </a:xfrm>
          <a:prstGeom prst="rect">
            <a:avLst/>
          </a:prstGeom>
          <a:noFill/>
        </p:spPr>
        <p:txBody>
          <a:bodyPr wrap="square">
            <a:spAutoFit/>
          </a:bodyPr>
          <a:lstStyle/>
          <a:p>
            <a:r>
              <a:rPr lang="en-US" altLang="en-US" sz="2000" b="1" dirty="0">
                <a:latin typeface="Times New Roman" panose="02020603050405020304" pitchFamily="18" charset="0"/>
                <a:cs typeface="Times New Roman" panose="02020603050405020304" pitchFamily="18" charset="0"/>
              </a:rPr>
              <a:t>Theory of </a:t>
            </a:r>
            <a:r>
              <a:rPr lang="en-US" altLang="en-US" sz="2000" b="1" i="1" dirty="0">
                <a:solidFill>
                  <a:srgbClr val="0000FF"/>
                </a:solidFill>
                <a:latin typeface="Times New Roman" panose="02020603050405020304" pitchFamily="18" charset="0"/>
                <a:cs typeface="Times New Roman" panose="02020603050405020304" pitchFamily="18" charset="0"/>
              </a:rPr>
              <a:t>non-adiabatic</a:t>
            </a:r>
            <a:r>
              <a:rPr lang="en-US" altLang="en-US" sz="2000" b="1" dirty="0">
                <a:latin typeface="Times New Roman" panose="02020603050405020304" pitchFamily="18" charset="0"/>
                <a:cs typeface="Times New Roman" panose="02020603050405020304" pitchFamily="18" charset="0"/>
              </a:rPr>
              <a:t> transitions in quantum mechanics </a:t>
            </a:r>
            <a:endParaRPr lang="en-US" sz="20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3356992"/>
            <a:ext cx="1512168" cy="20162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4" name="Object 3">
            <a:extLst>
              <a:ext uri="{FF2B5EF4-FFF2-40B4-BE49-F238E27FC236}">
                <a16:creationId xmlns:a16="http://schemas.microsoft.com/office/drawing/2014/main" id="{F075E267-A663-40CA-97BA-20BAEFDD5F11}"/>
              </a:ext>
            </a:extLst>
          </p:cNvPr>
          <p:cNvGraphicFramePr>
            <a:graphicFrameLocks noChangeAspect="1"/>
          </p:cNvGraphicFramePr>
          <p:nvPr>
            <p:extLst>
              <p:ext uri="{D42A27DB-BD31-4B8C-83A1-F6EECF244321}">
                <p14:modId xmlns:p14="http://schemas.microsoft.com/office/powerpoint/2010/main" val="1105281444"/>
              </p:ext>
            </p:extLst>
          </p:nvPr>
        </p:nvGraphicFramePr>
        <p:xfrm>
          <a:off x="636972" y="1847972"/>
          <a:ext cx="1270732" cy="423577"/>
        </p:xfrm>
        <a:graphic>
          <a:graphicData uri="http://schemas.openxmlformats.org/presentationml/2006/ole">
            <mc:AlternateContent xmlns:mc="http://schemas.openxmlformats.org/markup-compatibility/2006">
              <mc:Choice xmlns:v="urn:schemas-microsoft-com:vml" Requires="v">
                <p:oleObj name="Equation" r:id="rId5" imgW="685800" imgH="228600" progId="Equation.DSMT4">
                  <p:embed/>
                </p:oleObj>
              </mc:Choice>
              <mc:Fallback>
                <p:oleObj name="Equation" r:id="rId5" imgW="685800" imgH="228600" progId="Equation.DSMT4">
                  <p:embed/>
                  <p:pic>
                    <p:nvPicPr>
                      <p:cNvPr id="0" name=""/>
                      <p:cNvPicPr/>
                      <p:nvPr/>
                    </p:nvPicPr>
                    <p:blipFill>
                      <a:blip r:embed="rId6"/>
                      <a:stretch>
                        <a:fillRect/>
                      </a:stretch>
                    </p:blipFill>
                    <p:spPr>
                      <a:xfrm>
                        <a:off x="636972" y="1847972"/>
                        <a:ext cx="1270732" cy="423577"/>
                      </a:xfrm>
                      <a:prstGeom prst="rect">
                        <a:avLst/>
                      </a:prstGeom>
                    </p:spPr>
                  </p:pic>
                </p:oleObj>
              </mc:Fallback>
            </mc:AlternateContent>
          </a:graphicData>
        </a:graphic>
      </p:graphicFrame>
      <p:grpSp>
        <p:nvGrpSpPr>
          <p:cNvPr id="14" name="Group 13"/>
          <p:cNvGrpSpPr/>
          <p:nvPr/>
        </p:nvGrpSpPr>
        <p:grpSpPr>
          <a:xfrm>
            <a:off x="2771800" y="908720"/>
            <a:ext cx="4749247" cy="2091380"/>
            <a:chOff x="3923928" y="874282"/>
            <a:chExt cx="5113842" cy="2319868"/>
          </a:xfrm>
        </p:grpSpPr>
        <p:pic>
          <p:nvPicPr>
            <p:cNvPr id="6148" name="Picture 4"/>
            <p:cNvPicPr>
              <a:picLocks noChangeAspect="1" noChangeArrowheads="1"/>
            </p:cNvPicPr>
            <p:nvPr/>
          </p:nvPicPr>
          <p:blipFill rotWithShape="1">
            <a:blip r:embed="rId7">
              <a:extLst>
                <a:ext uri="{28A0092B-C50C-407E-A947-70E740481C1C}">
                  <a14:useLocalDpi xmlns:a14="http://schemas.microsoft.com/office/drawing/2010/main" val="0"/>
                </a:ext>
              </a:extLst>
            </a:blip>
            <a:srcRect l="45743" t="42300" r="25893" b="32210"/>
            <a:stretch/>
          </p:blipFill>
          <p:spPr bwMode="auto">
            <a:xfrm>
              <a:off x="3923928" y="874282"/>
              <a:ext cx="4591422" cy="2319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1" name="Object 10"/>
            <p:cNvGraphicFramePr>
              <a:graphicFrameLocks noChangeAspect="1"/>
            </p:cNvGraphicFramePr>
            <p:nvPr>
              <p:extLst>
                <p:ext uri="{D42A27DB-BD31-4B8C-83A1-F6EECF244321}">
                  <p14:modId xmlns:p14="http://schemas.microsoft.com/office/powerpoint/2010/main" val="1369558478"/>
                </p:ext>
              </p:extLst>
            </p:nvPr>
          </p:nvGraphicFramePr>
          <p:xfrm>
            <a:off x="8649032" y="2681462"/>
            <a:ext cx="377130" cy="484882"/>
          </p:xfrm>
          <a:graphic>
            <a:graphicData uri="http://schemas.openxmlformats.org/presentationml/2006/ole">
              <mc:AlternateContent xmlns:mc="http://schemas.openxmlformats.org/markup-compatibility/2006">
                <mc:Choice xmlns:v="urn:schemas-microsoft-com:vml" Requires="v">
                  <p:oleObj name="Equation" r:id="rId8" imgW="177480" imgH="228600" progId="Equation.DSMT4">
                    <p:embed/>
                  </p:oleObj>
                </mc:Choice>
                <mc:Fallback>
                  <p:oleObj name="Equation" r:id="rId8" imgW="177480" imgH="228600" progId="Equation.DSMT4">
                    <p:embed/>
                    <p:pic>
                      <p:nvPicPr>
                        <p:cNvPr id="0" name=""/>
                        <p:cNvPicPr/>
                        <p:nvPr/>
                      </p:nvPicPr>
                      <p:blipFill>
                        <a:blip r:embed="rId9"/>
                        <a:stretch>
                          <a:fillRect/>
                        </a:stretch>
                      </p:blipFill>
                      <p:spPr>
                        <a:xfrm>
                          <a:off x="8649032" y="2681462"/>
                          <a:ext cx="377130" cy="484882"/>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515468740"/>
                </p:ext>
              </p:extLst>
            </p:nvPr>
          </p:nvGraphicFramePr>
          <p:xfrm>
            <a:off x="8649032" y="874282"/>
            <a:ext cx="388738" cy="466486"/>
          </p:xfrm>
          <a:graphic>
            <a:graphicData uri="http://schemas.openxmlformats.org/presentationml/2006/ole">
              <mc:AlternateContent xmlns:mc="http://schemas.openxmlformats.org/markup-compatibility/2006">
                <mc:Choice xmlns:v="urn:schemas-microsoft-com:vml" Requires="v">
                  <p:oleObj name="Equation" r:id="rId10" imgW="190440" imgH="228600" progId="Equation.DSMT4">
                    <p:embed/>
                  </p:oleObj>
                </mc:Choice>
                <mc:Fallback>
                  <p:oleObj name="Equation" r:id="rId10" imgW="190440" imgH="228600" progId="Equation.DSMT4">
                    <p:embed/>
                    <p:pic>
                      <p:nvPicPr>
                        <p:cNvPr id="0" name=""/>
                        <p:cNvPicPr/>
                        <p:nvPr/>
                      </p:nvPicPr>
                      <p:blipFill>
                        <a:blip r:embed="rId11"/>
                        <a:stretch>
                          <a:fillRect/>
                        </a:stretch>
                      </p:blipFill>
                      <p:spPr>
                        <a:xfrm>
                          <a:off x="8649032" y="874282"/>
                          <a:ext cx="388738" cy="466486"/>
                        </a:xfrm>
                        <a:prstGeom prst="rect">
                          <a:avLst/>
                        </a:prstGeom>
                      </p:spPr>
                    </p:pic>
                  </p:oleObj>
                </mc:Fallback>
              </mc:AlternateContent>
            </a:graphicData>
          </a:graphic>
        </p:graphicFrame>
      </p:grpSp>
      <p:sp>
        <p:nvSpPr>
          <p:cNvPr id="8" name="TextBox 7">
            <a:extLst>
              <a:ext uri="{FF2B5EF4-FFF2-40B4-BE49-F238E27FC236}">
                <a16:creationId xmlns:a16="http://schemas.microsoft.com/office/drawing/2014/main" id="{2F950AC4-81C9-F50D-09BA-56626D2408E6}"/>
              </a:ext>
            </a:extLst>
          </p:cNvPr>
          <p:cNvSpPr txBox="1"/>
          <p:nvPr/>
        </p:nvSpPr>
        <p:spPr>
          <a:xfrm>
            <a:off x="539552" y="1487932"/>
            <a:ext cx="1417992" cy="400110"/>
          </a:xfrm>
          <a:prstGeom prst="rect">
            <a:avLst/>
          </a:prstGeom>
          <a:noFill/>
        </p:spPr>
        <p:txBody>
          <a:bodyPr wrap="square">
            <a:spAutoFit/>
          </a:bodyPr>
          <a:lstStyle/>
          <a:p>
            <a:r>
              <a:rPr lang="en-US" altLang="en-US" sz="2000" b="1" dirty="0">
                <a:latin typeface="Times New Roman" panose="02020603050405020304" pitchFamily="18" charset="0"/>
                <a:cs typeface="Times New Roman" panose="02020603050405020304" pitchFamily="18" charset="0"/>
              </a:rPr>
              <a:t>Laser field </a:t>
            </a:r>
            <a:endParaRPr lang="en-US" sz="2000" dirty="0">
              <a:latin typeface="Times New Roman" panose="02020603050405020304" pitchFamily="18" charset="0"/>
              <a:cs typeface="Times New Roman" panose="02020603050405020304" pitchFamily="18" charset="0"/>
            </a:endParaRPr>
          </a:p>
        </p:txBody>
      </p:sp>
      <p:graphicFrame>
        <p:nvGraphicFramePr>
          <p:cNvPr id="15" name="Object 14">
            <a:extLst>
              <a:ext uri="{FF2B5EF4-FFF2-40B4-BE49-F238E27FC236}">
                <a16:creationId xmlns:a16="http://schemas.microsoft.com/office/drawing/2014/main" id="{E0778D73-35B1-CE23-0DA0-80BA186D2EE7}"/>
              </a:ext>
            </a:extLst>
          </p:cNvPr>
          <p:cNvGraphicFramePr>
            <a:graphicFrameLocks noChangeAspect="1"/>
          </p:cNvGraphicFramePr>
          <p:nvPr>
            <p:extLst>
              <p:ext uri="{D42A27DB-BD31-4B8C-83A1-F6EECF244321}">
                <p14:modId xmlns:p14="http://schemas.microsoft.com/office/powerpoint/2010/main" val="2138463233"/>
              </p:ext>
            </p:extLst>
          </p:nvPr>
        </p:nvGraphicFramePr>
        <p:xfrm>
          <a:off x="4365376" y="4221088"/>
          <a:ext cx="4383088" cy="790575"/>
        </p:xfrm>
        <a:graphic>
          <a:graphicData uri="http://schemas.openxmlformats.org/presentationml/2006/ole">
            <mc:AlternateContent xmlns:mc="http://schemas.openxmlformats.org/markup-compatibility/2006">
              <mc:Choice xmlns:v="urn:schemas-microsoft-com:vml" Requires="v">
                <p:oleObj name="Equation" r:id="rId12" imgW="2463480" imgH="444240" progId="Equation.DSMT4">
                  <p:embed/>
                </p:oleObj>
              </mc:Choice>
              <mc:Fallback>
                <p:oleObj name="Equation" r:id="rId12" imgW="2463480" imgH="444240" progId="Equation.DSMT4">
                  <p:embed/>
                  <p:pic>
                    <p:nvPicPr>
                      <p:cNvPr id="0" name=""/>
                      <p:cNvPicPr/>
                      <p:nvPr/>
                    </p:nvPicPr>
                    <p:blipFill>
                      <a:blip r:embed="rId13"/>
                      <a:stretch>
                        <a:fillRect/>
                      </a:stretch>
                    </p:blipFill>
                    <p:spPr>
                      <a:xfrm>
                        <a:off x="4365376" y="4221088"/>
                        <a:ext cx="4383088" cy="790575"/>
                      </a:xfrm>
                      <a:prstGeom prst="rect">
                        <a:avLst/>
                      </a:prstGeom>
                      <a:solidFill>
                        <a:srgbClr val="75EDFD">
                          <a:alpha val="50000"/>
                        </a:srgbClr>
                      </a:solidFill>
                    </p:spPr>
                  </p:pic>
                </p:oleObj>
              </mc:Fallback>
            </mc:AlternateContent>
          </a:graphicData>
        </a:graphic>
      </p:graphicFrame>
      <p:graphicFrame>
        <p:nvGraphicFramePr>
          <p:cNvPr id="16" name="Object 15">
            <a:extLst>
              <a:ext uri="{FF2B5EF4-FFF2-40B4-BE49-F238E27FC236}">
                <a16:creationId xmlns:a16="http://schemas.microsoft.com/office/drawing/2014/main" id="{46F7E27A-8AB6-C490-EA9A-9C8DF83E7BEC}"/>
              </a:ext>
            </a:extLst>
          </p:cNvPr>
          <p:cNvGraphicFramePr>
            <a:graphicFrameLocks noChangeAspect="1"/>
          </p:cNvGraphicFramePr>
          <p:nvPr>
            <p:extLst>
              <p:ext uri="{D42A27DB-BD31-4B8C-83A1-F6EECF244321}">
                <p14:modId xmlns:p14="http://schemas.microsoft.com/office/powerpoint/2010/main" val="4172708583"/>
              </p:ext>
            </p:extLst>
          </p:nvPr>
        </p:nvGraphicFramePr>
        <p:xfrm>
          <a:off x="6724759" y="1742622"/>
          <a:ext cx="2117881" cy="423576"/>
        </p:xfrm>
        <a:graphic>
          <a:graphicData uri="http://schemas.openxmlformats.org/presentationml/2006/ole">
            <mc:AlternateContent xmlns:mc="http://schemas.openxmlformats.org/markup-compatibility/2006">
              <mc:Choice xmlns:v="urn:schemas-microsoft-com:vml" Requires="v">
                <p:oleObj name="Equation" r:id="rId14" imgW="1143000" imgH="228600" progId="Equation.DSMT4">
                  <p:embed/>
                </p:oleObj>
              </mc:Choice>
              <mc:Fallback>
                <p:oleObj name="Equation" r:id="rId14" imgW="1143000" imgH="228600" progId="Equation.DSMT4">
                  <p:embed/>
                  <p:pic>
                    <p:nvPicPr>
                      <p:cNvPr id="0" name=""/>
                      <p:cNvPicPr/>
                      <p:nvPr/>
                    </p:nvPicPr>
                    <p:blipFill>
                      <a:blip r:embed="rId15"/>
                      <a:stretch>
                        <a:fillRect/>
                      </a:stretch>
                    </p:blipFill>
                    <p:spPr>
                      <a:xfrm>
                        <a:off x="6724759" y="1742622"/>
                        <a:ext cx="2117881" cy="423576"/>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7600BA63-0A6C-D36F-741C-8DECE74FC4DE}"/>
              </a:ext>
            </a:extLst>
          </p:cNvPr>
          <p:cNvSpPr txBox="1"/>
          <p:nvPr/>
        </p:nvSpPr>
        <p:spPr>
          <a:xfrm>
            <a:off x="467544" y="6093296"/>
            <a:ext cx="8126560" cy="707886"/>
          </a:xfrm>
          <a:prstGeom prst="rect">
            <a:avLst/>
          </a:prstGeom>
          <a:noFill/>
        </p:spPr>
        <p:txBody>
          <a:bodyPr wrap="square">
            <a:spAutoFit/>
          </a:bodyPr>
          <a:lstStyle/>
          <a:p>
            <a:r>
              <a:rPr lang="en-US" altLang="en-US" sz="2000" b="1" i="1" dirty="0">
                <a:solidFill>
                  <a:srgbClr val="0000FF"/>
                </a:solidFill>
                <a:latin typeface="Times New Roman" panose="02020603050405020304" pitchFamily="18" charset="0"/>
                <a:cs typeface="Times New Roman" panose="02020603050405020304" pitchFamily="18" charset="0"/>
              </a:rPr>
              <a:t>Non-adiabaticity is due to level-crossing</a:t>
            </a:r>
            <a:r>
              <a:rPr lang="en-US" altLang="en-US" sz="2000" b="1" dirty="0">
                <a:solidFill>
                  <a:srgbClr val="0000FF"/>
                </a:solidFill>
                <a:latin typeface="Times New Roman" panose="02020603050405020304" pitchFamily="18" charset="0"/>
                <a:cs typeface="Times New Roman" panose="02020603050405020304" pitchFamily="18" charset="0"/>
              </a:rPr>
              <a:t>:</a:t>
            </a:r>
          </a:p>
          <a:p>
            <a:r>
              <a:rPr lang="en-US" altLang="en-US" sz="2000" b="1" i="1" dirty="0">
                <a:solidFill>
                  <a:srgbClr val="0000FF"/>
                </a:solidFill>
                <a:latin typeface="Times New Roman" panose="02020603050405020304" pitchFamily="18" charset="0"/>
                <a:cs typeface="Times New Roman" panose="02020603050405020304" pitchFamily="18" charset="0"/>
              </a:rPr>
              <a:t>Mathematically, this is because of a singularity of the governing equations</a:t>
            </a:r>
            <a:endParaRPr lang="en-US" sz="2000" i="1" dirty="0">
              <a:solidFill>
                <a:srgbClr val="0000FF"/>
              </a:solidFill>
              <a:latin typeface="Times New Roman" panose="02020603050405020304" pitchFamily="18" charset="0"/>
              <a:cs typeface="Times New Roman" panose="02020603050405020304" pitchFamily="18" charset="0"/>
            </a:endParaRPr>
          </a:p>
        </p:txBody>
      </p:sp>
      <p:graphicFrame>
        <p:nvGraphicFramePr>
          <p:cNvPr id="19" name="Object 18">
            <a:extLst>
              <a:ext uri="{FF2B5EF4-FFF2-40B4-BE49-F238E27FC236}">
                <a16:creationId xmlns:a16="http://schemas.microsoft.com/office/drawing/2014/main" id="{98D0F51C-F7FA-D5E5-68ED-7945886CEB58}"/>
              </a:ext>
            </a:extLst>
          </p:cNvPr>
          <p:cNvGraphicFramePr>
            <a:graphicFrameLocks noChangeAspect="1"/>
          </p:cNvGraphicFramePr>
          <p:nvPr>
            <p:extLst>
              <p:ext uri="{D42A27DB-BD31-4B8C-83A1-F6EECF244321}">
                <p14:modId xmlns:p14="http://schemas.microsoft.com/office/powerpoint/2010/main" val="2937608972"/>
              </p:ext>
            </p:extLst>
          </p:nvPr>
        </p:nvGraphicFramePr>
        <p:xfrm>
          <a:off x="4929262" y="6093296"/>
          <a:ext cx="3310264" cy="423863"/>
        </p:xfrm>
        <a:graphic>
          <a:graphicData uri="http://schemas.openxmlformats.org/presentationml/2006/ole">
            <mc:AlternateContent xmlns:mc="http://schemas.openxmlformats.org/markup-compatibility/2006">
              <mc:Choice xmlns:v="urn:schemas-microsoft-com:vml" Requires="v">
                <p:oleObj name="Equation" r:id="rId16" imgW="1866600" imgH="228600" progId="Equation.DSMT4">
                  <p:embed/>
                </p:oleObj>
              </mc:Choice>
              <mc:Fallback>
                <p:oleObj name="Equation" r:id="rId16" imgW="1866600" imgH="228600" progId="Equation.DSMT4">
                  <p:embed/>
                  <p:pic>
                    <p:nvPicPr>
                      <p:cNvPr id="16" name="Object 15">
                        <a:extLst>
                          <a:ext uri="{FF2B5EF4-FFF2-40B4-BE49-F238E27FC236}">
                            <a16:creationId xmlns:a16="http://schemas.microsoft.com/office/drawing/2014/main" id="{46F7E27A-8AB6-C490-EA9A-9C8DF83E7BEC}"/>
                          </a:ext>
                        </a:extLst>
                      </p:cNvPr>
                      <p:cNvPicPr/>
                      <p:nvPr/>
                    </p:nvPicPr>
                    <p:blipFill>
                      <a:blip r:embed="rId17"/>
                      <a:stretch>
                        <a:fillRect/>
                      </a:stretch>
                    </p:blipFill>
                    <p:spPr>
                      <a:xfrm>
                        <a:off x="4929262" y="6093296"/>
                        <a:ext cx="3310264" cy="423863"/>
                      </a:xfrm>
                      <a:prstGeom prst="rect">
                        <a:avLst/>
                      </a:prstGeom>
                    </p:spPr>
                  </p:pic>
                </p:oleObj>
              </mc:Fallback>
            </mc:AlternateContent>
          </a:graphicData>
        </a:graphic>
      </p:graphicFrame>
      <p:cxnSp>
        <p:nvCxnSpPr>
          <p:cNvPr id="21" name="Straight Connector 20">
            <a:extLst>
              <a:ext uri="{FF2B5EF4-FFF2-40B4-BE49-F238E27FC236}">
                <a16:creationId xmlns:a16="http://schemas.microsoft.com/office/drawing/2014/main" id="{3C02D878-9257-DF91-9B8B-A74E172AA929}"/>
              </a:ext>
            </a:extLst>
          </p:cNvPr>
          <p:cNvCxnSpPr>
            <a:cxnSpLocks/>
          </p:cNvCxnSpPr>
          <p:nvPr/>
        </p:nvCxnSpPr>
        <p:spPr>
          <a:xfrm>
            <a:off x="342329" y="6021288"/>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05D47C6-8EAC-997E-8582-D1E48986CCBB}"/>
              </a:ext>
            </a:extLst>
          </p:cNvPr>
          <p:cNvCxnSpPr>
            <a:cxnSpLocks/>
          </p:cNvCxnSpPr>
          <p:nvPr/>
        </p:nvCxnSpPr>
        <p:spPr>
          <a:xfrm>
            <a:off x="395536" y="3068960"/>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73723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3568" y="188640"/>
            <a:ext cx="7801294" cy="794233"/>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r>
              <a:rPr lang="en-US" sz="2800" b="1" cap="none" dirty="0">
                <a:latin typeface="Times New Roman" panose="02020603050405020304" pitchFamily="18" charset="0"/>
                <a:cs typeface="Times New Roman" panose="02020603050405020304" pitchFamily="18" charset="0"/>
              </a:rPr>
              <a:t>Reduction to the confluent Heun equation</a:t>
            </a:r>
            <a:endParaRPr lang="ru-RU" sz="2800" b="1" cap="none"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471387" y="5889386"/>
            <a:ext cx="7380312" cy="365125"/>
          </a:xfrm>
        </p:spPr>
        <p:txBody>
          <a:bodyPr/>
          <a:lstStyle/>
          <a:p>
            <a:r>
              <a:rPr lang="en-US" sz="1800" dirty="0">
                <a:effectLst/>
                <a:latin typeface="Times New Roman" panose="02020603050405020304" pitchFamily="18" charset="0"/>
                <a:ea typeface="Times New Roman" panose="02020603050405020304" pitchFamily="18" charset="0"/>
              </a:rPr>
              <a:t>T.A. Ishkhanyan, J. Contemp. Physics (Armenian Ac. Sci.) </a:t>
            </a:r>
            <a:r>
              <a:rPr lang="en-US" sz="1800" b="1" dirty="0">
                <a:effectLst/>
                <a:latin typeface="Times New Roman" panose="02020603050405020304" pitchFamily="18" charset="0"/>
                <a:ea typeface="Times New Roman" panose="02020603050405020304" pitchFamily="18" charset="0"/>
              </a:rPr>
              <a:t>54</a:t>
            </a:r>
            <a:r>
              <a:rPr lang="en-US" sz="1800" dirty="0">
                <a:effectLst/>
                <a:latin typeface="Times New Roman" panose="02020603050405020304" pitchFamily="18" charset="0"/>
                <a:ea typeface="Times New Roman" panose="02020603050405020304" pitchFamily="18" charset="0"/>
              </a:rPr>
              <a:t>, 17-26 (2019).</a:t>
            </a:r>
            <a:endParaRPr lang="ru-RU" sz="1600" b="1"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532440" y="6381328"/>
            <a:ext cx="442392"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20</a:t>
            </a:fld>
            <a:endParaRPr lang="ru-RU" sz="2000"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F7C1642-1FC4-6E3E-CDE5-C4FC53E155CE}"/>
              </a:ext>
            </a:extLst>
          </p:cNvPr>
          <p:cNvSpPr txBox="1"/>
          <p:nvPr/>
        </p:nvSpPr>
        <p:spPr>
          <a:xfrm>
            <a:off x="107504" y="1274882"/>
            <a:ext cx="3639739" cy="400110"/>
          </a:xfrm>
          <a:prstGeom prst="rect">
            <a:avLst/>
          </a:prstGeom>
          <a:noFill/>
        </p:spPr>
        <p:txBody>
          <a:bodyPr wrap="square">
            <a:spAutoFit/>
          </a:bodyPr>
          <a:lstStyle/>
          <a:p>
            <a:pPr marL="285750" indent="-285750">
              <a:buFont typeface="Arial" panose="020B0604020202020204" pitchFamily="34" charset="0"/>
              <a:buChar char="•"/>
            </a:pPr>
            <a:r>
              <a:rPr lang="en-US" sz="2000" dirty="0">
                <a:solidFill>
                  <a:prstClr val="black"/>
                </a:solidFill>
                <a:latin typeface="Times New Roman" panose="02020603050405020304" pitchFamily="18" charset="0"/>
                <a:cs typeface="Times New Roman" panose="02020603050405020304" pitchFamily="18" charset="0"/>
              </a:rPr>
              <a:t>T</a:t>
            </a:r>
            <a:r>
              <a:rPr kumimoji="0" lang="en-US"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he confluent Heun equation:</a:t>
            </a:r>
            <a:endParaRPr lang="en-US" sz="2000" dirty="0"/>
          </a:p>
        </p:txBody>
      </p:sp>
      <p:sp>
        <p:nvSpPr>
          <p:cNvPr id="26" name="TextBox 25">
            <a:extLst>
              <a:ext uri="{FF2B5EF4-FFF2-40B4-BE49-F238E27FC236}">
                <a16:creationId xmlns:a16="http://schemas.microsoft.com/office/drawing/2014/main" id="{F2B32747-0D10-F086-B5A4-B698301307FB}"/>
              </a:ext>
            </a:extLst>
          </p:cNvPr>
          <p:cNvSpPr txBox="1"/>
          <p:nvPr/>
        </p:nvSpPr>
        <p:spPr>
          <a:xfrm>
            <a:off x="107504" y="1857124"/>
            <a:ext cx="8301458" cy="461665"/>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There are 15 classes of confluent </a:t>
            </a:r>
            <a:r>
              <a:rPr lang="en-US" sz="2400" cap="none" dirty="0">
                <a:latin typeface="Times New Roman" panose="02020603050405020304" pitchFamily="18" charset="0"/>
                <a:cs typeface="Times New Roman" panose="02020603050405020304" pitchFamily="18" charset="0"/>
              </a:rPr>
              <a:t>H</a:t>
            </a:r>
            <a:r>
              <a:rPr lang="en-US" sz="2000" cap="none" dirty="0">
                <a:latin typeface="Times New Roman" panose="02020603050405020304" pitchFamily="18" charset="0"/>
                <a:cs typeface="Times New Roman" panose="02020603050405020304" pitchFamily="18" charset="0"/>
              </a:rPr>
              <a:t>eun models (</a:t>
            </a:r>
            <a:r>
              <a:rPr lang="en-US" sz="2000" cap="none" dirty="0">
                <a:solidFill>
                  <a:srgbClr val="0000FF"/>
                </a:solidFill>
                <a:latin typeface="Times New Roman" panose="02020603050405020304" pitchFamily="18" charset="0"/>
                <a:cs typeface="Times New Roman" panose="02020603050405020304" pitchFamily="18" charset="0"/>
              </a:rPr>
              <a:t>only 9 are independent</a:t>
            </a:r>
            <a:r>
              <a:rPr lang="en-US" sz="2000" cap="none"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cxnSp>
        <p:nvCxnSpPr>
          <p:cNvPr id="27" name="Straight Connector 26">
            <a:extLst>
              <a:ext uri="{FF2B5EF4-FFF2-40B4-BE49-F238E27FC236}">
                <a16:creationId xmlns:a16="http://schemas.microsoft.com/office/drawing/2014/main" id="{C08C50AC-92D7-46C4-0DC9-CE6C004E5B95}"/>
              </a:ext>
            </a:extLst>
          </p:cNvPr>
          <p:cNvCxnSpPr>
            <a:cxnSpLocks/>
          </p:cNvCxnSpPr>
          <p:nvPr/>
        </p:nvCxnSpPr>
        <p:spPr>
          <a:xfrm>
            <a:off x="198313" y="6309320"/>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951C967-3142-3DDC-5CEE-F87917FA6F65}"/>
              </a:ext>
            </a:extLst>
          </p:cNvPr>
          <p:cNvSpPr txBox="1"/>
          <p:nvPr/>
        </p:nvSpPr>
        <p:spPr>
          <a:xfrm>
            <a:off x="266428" y="6381328"/>
            <a:ext cx="8286550" cy="400110"/>
          </a:xfrm>
          <a:prstGeom prst="rect">
            <a:avLst/>
          </a:prstGeom>
          <a:noFill/>
        </p:spPr>
        <p:txBody>
          <a:bodyPr wrap="square">
            <a:spAutoFit/>
          </a:bodyPr>
          <a:lstStyle/>
          <a:p>
            <a:pPr algn="ctr"/>
            <a:r>
              <a:rPr lang="en-US" altLang="en-US" sz="2000" b="1" i="1" dirty="0">
                <a:solidFill>
                  <a:srgbClr val="0000FF"/>
                </a:solidFill>
                <a:latin typeface="Times New Roman" panose="02020603050405020304" pitchFamily="18" charset="0"/>
                <a:cs typeface="Times New Roman" panose="02020603050405020304" pitchFamily="18" charset="0"/>
              </a:rPr>
              <a:t>The solution involves irreducible linear combinations of two </a:t>
            </a:r>
            <a:r>
              <a:rPr lang="en-US" altLang="en-US" sz="2000" b="1" baseline="-25000" dirty="0">
                <a:solidFill>
                  <a:srgbClr val="0000FF"/>
                </a:solidFill>
                <a:latin typeface="Times New Roman" panose="02020603050405020304" pitchFamily="18" charset="0"/>
                <a:cs typeface="Times New Roman" panose="02020603050405020304" pitchFamily="18" charset="0"/>
              </a:rPr>
              <a:t>1</a:t>
            </a:r>
            <a:r>
              <a:rPr lang="en-US" altLang="en-US" sz="2000" b="1" i="1" dirty="0">
                <a:solidFill>
                  <a:srgbClr val="0000FF"/>
                </a:solidFill>
                <a:latin typeface="Times New Roman" panose="02020603050405020304" pitchFamily="18" charset="0"/>
                <a:cs typeface="Times New Roman" panose="02020603050405020304" pitchFamily="18" charset="0"/>
              </a:rPr>
              <a:t>F</a:t>
            </a:r>
            <a:r>
              <a:rPr lang="en-US" altLang="en-US" sz="2000" b="1" baseline="-25000" dirty="0">
                <a:solidFill>
                  <a:srgbClr val="0000FF"/>
                </a:solidFill>
                <a:latin typeface="Times New Roman" panose="02020603050405020304" pitchFamily="18" charset="0"/>
                <a:cs typeface="Times New Roman" panose="02020603050405020304" pitchFamily="18" charset="0"/>
              </a:rPr>
              <a:t>1</a:t>
            </a:r>
            <a:r>
              <a:rPr lang="en-US" altLang="en-US" sz="2000" b="1" i="1" dirty="0">
                <a:solidFill>
                  <a:srgbClr val="0000FF"/>
                </a:solidFill>
                <a:latin typeface="Times New Roman" panose="02020603050405020304" pitchFamily="18" charset="0"/>
                <a:cs typeface="Times New Roman" panose="02020603050405020304" pitchFamily="18" charset="0"/>
              </a:rPr>
              <a:t> functions </a:t>
            </a:r>
            <a:r>
              <a:rPr lang="en-US" altLang="en-US" sz="2000" b="1"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5D8A8F56-5547-D0E4-C46E-C6B2F70CC661}"/>
              </a:ext>
            </a:extLst>
          </p:cNvPr>
          <p:cNvSpPr txBox="1"/>
          <p:nvPr/>
        </p:nvSpPr>
        <p:spPr>
          <a:xfrm>
            <a:off x="122412" y="4109010"/>
            <a:ext cx="2818095" cy="400110"/>
          </a:xfrm>
          <a:prstGeom prst="rect">
            <a:avLst/>
          </a:prstGeom>
          <a:noFill/>
        </p:spPr>
        <p:txBody>
          <a:bodyPr wrap="square">
            <a:spAutoFit/>
          </a:bodyPr>
          <a:lstStyle/>
          <a:p>
            <a:pPr marL="285750" indent="-285750">
              <a:buFont typeface="Arial" panose="020B0604020202020204" pitchFamily="34" charset="0"/>
              <a:buChar char="•"/>
            </a:pPr>
            <a:r>
              <a:rPr lang="en-US" sz="2000" b="1" dirty="0">
                <a:solidFill>
                  <a:srgbClr val="000000"/>
                </a:solidFill>
                <a:effectLst/>
                <a:latin typeface="Times New Roman" panose="02020603050405020304" pitchFamily="18" charset="0"/>
                <a:ea typeface="Times New Roman" panose="02020603050405020304" pitchFamily="18" charset="0"/>
              </a:rPr>
              <a:t>Lambert-W</a:t>
            </a:r>
            <a:r>
              <a:rPr lang="en-US" sz="2000" b="1" dirty="0">
                <a:effectLst/>
                <a:latin typeface="Times New Roman" panose="02020603050405020304" pitchFamily="18" charset="0"/>
                <a:ea typeface="Times New Roman" panose="02020603050405020304" pitchFamily="18" charset="0"/>
              </a:rPr>
              <a:t> model</a:t>
            </a:r>
            <a:r>
              <a:rPr kumimoji="0" lang="en-US"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endParaRPr lang="en-US" sz="2000" dirty="0"/>
          </a:p>
        </p:txBody>
      </p:sp>
      <p:graphicFrame>
        <p:nvGraphicFramePr>
          <p:cNvPr id="23" name="Object 22">
            <a:extLst>
              <a:ext uri="{FF2B5EF4-FFF2-40B4-BE49-F238E27FC236}">
                <a16:creationId xmlns:a16="http://schemas.microsoft.com/office/drawing/2014/main" id="{1EFB89DE-F44C-93A5-D68F-5FE0B8073E1D}"/>
              </a:ext>
            </a:extLst>
          </p:cNvPr>
          <p:cNvGraphicFramePr>
            <a:graphicFrameLocks noChangeAspect="1"/>
          </p:cNvGraphicFramePr>
          <p:nvPr>
            <p:extLst>
              <p:ext uri="{D42A27DB-BD31-4B8C-83A1-F6EECF244321}">
                <p14:modId xmlns:p14="http://schemas.microsoft.com/office/powerpoint/2010/main" val="3551358124"/>
              </p:ext>
            </p:extLst>
          </p:nvPr>
        </p:nvGraphicFramePr>
        <p:xfrm>
          <a:off x="506883" y="4623303"/>
          <a:ext cx="1116975" cy="400110"/>
        </p:xfrm>
        <a:graphic>
          <a:graphicData uri="http://schemas.openxmlformats.org/presentationml/2006/ole">
            <mc:AlternateContent xmlns:mc="http://schemas.openxmlformats.org/markup-compatibility/2006">
              <mc:Choice xmlns:v="urn:schemas-microsoft-com:vml" Requires="v">
                <p:oleObj name="Equation" r:id="rId2" imgW="637684" imgH="228414" progId="Equation.DSMT4">
                  <p:embed/>
                </p:oleObj>
              </mc:Choice>
              <mc:Fallback>
                <p:oleObj name="Equation" r:id="rId2" imgW="637684" imgH="228414" progId="Equation.DSMT4">
                  <p:embed/>
                  <p:pic>
                    <p:nvPicPr>
                      <p:cNvPr id="0" name=""/>
                      <p:cNvPicPr/>
                      <p:nvPr/>
                    </p:nvPicPr>
                    <p:blipFill>
                      <a:blip r:embed="rId3"/>
                      <a:stretch>
                        <a:fillRect/>
                      </a:stretch>
                    </p:blipFill>
                    <p:spPr>
                      <a:xfrm>
                        <a:off x="506883" y="4623303"/>
                        <a:ext cx="1116975" cy="400110"/>
                      </a:xfrm>
                      <a:prstGeom prst="rect">
                        <a:avLst/>
                      </a:prstGeom>
                      <a:solidFill>
                        <a:srgbClr val="75EDFD"/>
                      </a:solidFill>
                    </p:spPr>
                  </p:pic>
                </p:oleObj>
              </mc:Fallback>
            </mc:AlternateContent>
          </a:graphicData>
        </a:graphic>
      </p:graphicFrame>
      <p:graphicFrame>
        <p:nvGraphicFramePr>
          <p:cNvPr id="31" name="Object 30">
            <a:extLst>
              <a:ext uri="{FF2B5EF4-FFF2-40B4-BE49-F238E27FC236}">
                <a16:creationId xmlns:a16="http://schemas.microsoft.com/office/drawing/2014/main" id="{A5C7499A-AF26-B757-BC1A-F70B93743441}"/>
              </a:ext>
            </a:extLst>
          </p:cNvPr>
          <p:cNvGraphicFramePr>
            <a:graphicFrameLocks noChangeAspect="1"/>
          </p:cNvGraphicFramePr>
          <p:nvPr>
            <p:extLst>
              <p:ext uri="{D42A27DB-BD31-4B8C-83A1-F6EECF244321}">
                <p14:modId xmlns:p14="http://schemas.microsoft.com/office/powerpoint/2010/main" val="299177752"/>
              </p:ext>
            </p:extLst>
          </p:nvPr>
        </p:nvGraphicFramePr>
        <p:xfrm>
          <a:off x="3951908" y="1052736"/>
          <a:ext cx="4442755" cy="830314"/>
        </p:xfrm>
        <a:graphic>
          <a:graphicData uri="http://schemas.openxmlformats.org/presentationml/2006/ole">
            <mc:AlternateContent xmlns:mc="http://schemas.openxmlformats.org/markup-compatibility/2006">
              <mc:Choice xmlns:v="urn:schemas-microsoft-com:vml" Requires="v">
                <p:oleObj name="Equation" r:id="rId4" imgW="2445715" imgH="456827" progId="Equation.DSMT4">
                  <p:embed/>
                </p:oleObj>
              </mc:Choice>
              <mc:Fallback>
                <p:oleObj name="Equation" r:id="rId4" imgW="2445715" imgH="456827" progId="Equation.DSMT4">
                  <p:embed/>
                  <p:pic>
                    <p:nvPicPr>
                      <p:cNvPr id="0" name=""/>
                      <p:cNvPicPr/>
                      <p:nvPr/>
                    </p:nvPicPr>
                    <p:blipFill>
                      <a:blip r:embed="rId5"/>
                      <a:stretch>
                        <a:fillRect/>
                      </a:stretch>
                    </p:blipFill>
                    <p:spPr>
                      <a:xfrm>
                        <a:off x="3951908" y="1052736"/>
                        <a:ext cx="4442755" cy="830314"/>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03196FDB-3848-1FBD-5A45-2B39427B88B4}"/>
              </a:ext>
            </a:extLst>
          </p:cNvPr>
          <p:cNvGraphicFramePr>
            <a:graphicFrameLocks noChangeAspect="1"/>
          </p:cNvGraphicFramePr>
          <p:nvPr>
            <p:extLst>
              <p:ext uri="{D42A27DB-BD31-4B8C-83A1-F6EECF244321}">
                <p14:modId xmlns:p14="http://schemas.microsoft.com/office/powerpoint/2010/main" val="3565682430"/>
              </p:ext>
            </p:extLst>
          </p:nvPr>
        </p:nvGraphicFramePr>
        <p:xfrm>
          <a:off x="475797" y="2689077"/>
          <a:ext cx="2620074" cy="667915"/>
        </p:xfrm>
        <a:graphic>
          <a:graphicData uri="http://schemas.openxmlformats.org/presentationml/2006/ole">
            <mc:AlternateContent xmlns:mc="http://schemas.openxmlformats.org/markup-compatibility/2006">
              <mc:Choice xmlns:v="urn:schemas-microsoft-com:vml" Requires="v">
                <p:oleObj name="Equation" r:id="rId6" imgW="1532169" imgH="390282" progId="Equation.DSMT4">
                  <p:embed/>
                </p:oleObj>
              </mc:Choice>
              <mc:Fallback>
                <p:oleObj name="Equation" r:id="rId6" imgW="1532169" imgH="390282" progId="Equation.DSMT4">
                  <p:embed/>
                  <p:pic>
                    <p:nvPicPr>
                      <p:cNvPr id="0" name=""/>
                      <p:cNvPicPr/>
                      <p:nvPr/>
                    </p:nvPicPr>
                    <p:blipFill>
                      <a:blip r:embed="rId7"/>
                      <a:stretch>
                        <a:fillRect/>
                      </a:stretch>
                    </p:blipFill>
                    <p:spPr>
                      <a:xfrm>
                        <a:off x="475797" y="2689077"/>
                        <a:ext cx="2620074" cy="667915"/>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34ED6D36-AE4B-5EC8-CF42-715C1755BE15}"/>
              </a:ext>
            </a:extLst>
          </p:cNvPr>
          <p:cNvGraphicFramePr>
            <a:graphicFrameLocks noChangeAspect="1"/>
          </p:cNvGraphicFramePr>
          <p:nvPr>
            <p:extLst>
              <p:ext uri="{D42A27DB-BD31-4B8C-83A1-F6EECF244321}">
                <p14:modId xmlns:p14="http://schemas.microsoft.com/office/powerpoint/2010/main" val="2419932646"/>
              </p:ext>
            </p:extLst>
          </p:nvPr>
        </p:nvGraphicFramePr>
        <p:xfrm>
          <a:off x="467544" y="3345945"/>
          <a:ext cx="3025698" cy="803135"/>
        </p:xfrm>
        <a:graphic>
          <a:graphicData uri="http://schemas.openxmlformats.org/presentationml/2006/ole">
            <mc:AlternateContent xmlns:mc="http://schemas.openxmlformats.org/markup-compatibility/2006">
              <mc:Choice xmlns:v="urn:schemas-microsoft-com:vml" Requires="v">
                <p:oleObj name="Equation" r:id="rId8" imgW="1722431" imgH="456827" progId="Equation.DSMT4">
                  <p:embed/>
                </p:oleObj>
              </mc:Choice>
              <mc:Fallback>
                <p:oleObj name="Equation" r:id="rId8" imgW="1722431" imgH="456827" progId="Equation.DSMT4">
                  <p:embed/>
                  <p:pic>
                    <p:nvPicPr>
                      <p:cNvPr id="0" name=""/>
                      <p:cNvPicPr/>
                      <p:nvPr/>
                    </p:nvPicPr>
                    <p:blipFill>
                      <a:blip r:embed="rId9"/>
                      <a:stretch>
                        <a:fillRect/>
                      </a:stretch>
                    </p:blipFill>
                    <p:spPr>
                      <a:xfrm>
                        <a:off x="467544" y="3345945"/>
                        <a:ext cx="3025698" cy="803135"/>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ACA2097C-2315-B056-6B30-E6A71856084C}"/>
              </a:ext>
            </a:extLst>
          </p:cNvPr>
          <p:cNvGraphicFramePr>
            <a:graphicFrameLocks noChangeAspect="1"/>
          </p:cNvGraphicFramePr>
          <p:nvPr>
            <p:extLst>
              <p:ext uri="{D42A27DB-BD31-4B8C-83A1-F6EECF244321}">
                <p14:modId xmlns:p14="http://schemas.microsoft.com/office/powerpoint/2010/main" val="1874394324"/>
              </p:ext>
            </p:extLst>
          </p:nvPr>
        </p:nvGraphicFramePr>
        <p:xfrm>
          <a:off x="494879" y="4962525"/>
          <a:ext cx="2420937" cy="901700"/>
        </p:xfrm>
        <a:graphic>
          <a:graphicData uri="http://schemas.openxmlformats.org/presentationml/2006/ole">
            <mc:AlternateContent xmlns:mc="http://schemas.openxmlformats.org/markup-compatibility/2006">
              <mc:Choice xmlns:v="urn:schemas-microsoft-com:vml" Requires="v">
                <p:oleObj name="Equation" r:id="rId10" imgW="1333440" imgH="495000" progId="Equation.DSMT4">
                  <p:embed/>
                </p:oleObj>
              </mc:Choice>
              <mc:Fallback>
                <p:oleObj name="Equation" r:id="rId10" imgW="1333440" imgH="495000" progId="Equation.DSMT4">
                  <p:embed/>
                  <p:pic>
                    <p:nvPicPr>
                      <p:cNvPr id="0" name=""/>
                      <p:cNvPicPr/>
                      <p:nvPr/>
                    </p:nvPicPr>
                    <p:blipFill>
                      <a:blip r:embed="rId11"/>
                      <a:stretch>
                        <a:fillRect/>
                      </a:stretch>
                    </p:blipFill>
                    <p:spPr>
                      <a:xfrm>
                        <a:off x="494879" y="4962525"/>
                        <a:ext cx="2420937" cy="901700"/>
                      </a:xfrm>
                      <a:prstGeom prst="rect">
                        <a:avLst/>
                      </a:prstGeom>
                      <a:solidFill>
                        <a:srgbClr val="75EDFD"/>
                      </a:solidFill>
                    </p:spPr>
                  </p:pic>
                </p:oleObj>
              </mc:Fallback>
            </mc:AlternateContent>
          </a:graphicData>
        </a:graphic>
      </p:graphicFrame>
      <p:pic>
        <p:nvPicPr>
          <p:cNvPr id="2050" name="Picture 2">
            <a:extLst>
              <a:ext uri="{FF2B5EF4-FFF2-40B4-BE49-F238E27FC236}">
                <a16:creationId xmlns:a16="http://schemas.microsoft.com/office/drawing/2014/main" id="{632F8866-0FB9-3251-4A10-EA94D7630C1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11960" y="2804810"/>
            <a:ext cx="4752528" cy="3000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Object 1">
            <a:extLst>
              <a:ext uri="{FF2B5EF4-FFF2-40B4-BE49-F238E27FC236}">
                <a16:creationId xmlns:a16="http://schemas.microsoft.com/office/drawing/2014/main" id="{DAF44CDD-3951-BA5D-D1F2-6B30AB355726}"/>
              </a:ext>
            </a:extLst>
          </p:cNvPr>
          <p:cNvGraphicFramePr>
            <a:graphicFrameLocks noChangeAspect="1"/>
          </p:cNvGraphicFramePr>
          <p:nvPr>
            <p:extLst>
              <p:ext uri="{D42A27DB-BD31-4B8C-83A1-F6EECF244321}">
                <p14:modId xmlns:p14="http://schemas.microsoft.com/office/powerpoint/2010/main" val="3416057618"/>
              </p:ext>
            </p:extLst>
          </p:nvPr>
        </p:nvGraphicFramePr>
        <p:xfrm>
          <a:off x="2619822" y="4102814"/>
          <a:ext cx="1260078" cy="458074"/>
        </p:xfrm>
        <a:graphic>
          <a:graphicData uri="http://schemas.openxmlformats.org/presentationml/2006/ole">
            <mc:AlternateContent xmlns:mc="http://schemas.openxmlformats.org/markup-compatibility/2006">
              <mc:Choice xmlns:v="urn:schemas-microsoft-com:vml" Requires="v">
                <p:oleObj name="Equation" r:id="rId13" imgW="558720" imgH="203040" progId="Equation.DSMT4">
                  <p:embed/>
                </p:oleObj>
              </mc:Choice>
              <mc:Fallback>
                <p:oleObj name="Equation" r:id="rId13" imgW="558720" imgH="203040" progId="Equation.DSMT4">
                  <p:embed/>
                  <p:pic>
                    <p:nvPicPr>
                      <p:cNvPr id="0" name=""/>
                      <p:cNvPicPr/>
                      <p:nvPr/>
                    </p:nvPicPr>
                    <p:blipFill>
                      <a:blip r:embed="rId14"/>
                      <a:stretch>
                        <a:fillRect/>
                      </a:stretch>
                    </p:blipFill>
                    <p:spPr>
                      <a:xfrm>
                        <a:off x="2619822" y="4102814"/>
                        <a:ext cx="1260078" cy="458074"/>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A1FCDA2C-1B81-C477-4626-4ABF1E7CA1BA}"/>
              </a:ext>
            </a:extLst>
          </p:cNvPr>
          <p:cNvGraphicFramePr>
            <a:graphicFrameLocks noChangeAspect="1"/>
          </p:cNvGraphicFramePr>
          <p:nvPr>
            <p:extLst>
              <p:ext uri="{D42A27DB-BD31-4B8C-83A1-F6EECF244321}">
                <p14:modId xmlns:p14="http://schemas.microsoft.com/office/powerpoint/2010/main" val="3455790114"/>
              </p:ext>
            </p:extLst>
          </p:nvPr>
        </p:nvGraphicFramePr>
        <p:xfrm>
          <a:off x="3022976" y="5301208"/>
          <a:ext cx="1116976" cy="450709"/>
        </p:xfrm>
        <a:graphic>
          <a:graphicData uri="http://schemas.openxmlformats.org/presentationml/2006/ole">
            <mc:AlternateContent xmlns:mc="http://schemas.openxmlformats.org/markup-compatibility/2006">
              <mc:Choice xmlns:v="urn:schemas-microsoft-com:vml" Requires="v">
                <p:oleObj name="Equation" r:id="rId15" imgW="542373" imgH="219061" progId="Equation.DSMT4">
                  <p:embed/>
                </p:oleObj>
              </mc:Choice>
              <mc:Fallback>
                <p:oleObj name="Equation" r:id="rId15" imgW="542373" imgH="219061" progId="Equation.DSMT4">
                  <p:embed/>
                  <p:pic>
                    <p:nvPicPr>
                      <p:cNvPr id="0" name=""/>
                      <p:cNvPicPr/>
                      <p:nvPr/>
                    </p:nvPicPr>
                    <p:blipFill>
                      <a:blip r:embed="rId16"/>
                      <a:stretch>
                        <a:fillRect/>
                      </a:stretch>
                    </p:blipFill>
                    <p:spPr>
                      <a:xfrm>
                        <a:off x="3022976" y="5301208"/>
                        <a:ext cx="1116976" cy="450709"/>
                      </a:xfrm>
                      <a:prstGeom prst="rect">
                        <a:avLst/>
                      </a:prstGeom>
                      <a:solidFill>
                        <a:schemeClr val="accent1"/>
                      </a:solidFill>
                    </p:spPr>
                  </p:pic>
                </p:oleObj>
              </mc:Fallback>
            </mc:AlternateContent>
          </a:graphicData>
        </a:graphic>
      </p:graphicFrame>
      <p:sp>
        <p:nvSpPr>
          <p:cNvPr id="6" name="Footer Placeholder 3">
            <a:extLst>
              <a:ext uri="{FF2B5EF4-FFF2-40B4-BE49-F238E27FC236}">
                <a16:creationId xmlns:a16="http://schemas.microsoft.com/office/drawing/2014/main" id="{632EBCD1-B812-99F7-27A7-E3B8E8CEE5A9}"/>
              </a:ext>
            </a:extLst>
          </p:cNvPr>
          <p:cNvSpPr txBox="1">
            <a:spLocks/>
          </p:cNvSpPr>
          <p:nvPr/>
        </p:nvSpPr>
        <p:spPr>
          <a:xfrm>
            <a:off x="432048" y="2271787"/>
            <a:ext cx="7380312" cy="365125"/>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800" dirty="0">
                <a:latin typeface="Times New Roman" panose="02020603050405020304" pitchFamily="18" charset="0"/>
                <a:ea typeface="Times New Roman" panose="02020603050405020304" pitchFamily="18" charset="0"/>
              </a:rPr>
              <a:t>A.M. Ishkhanyan and A.E. </a:t>
            </a:r>
            <a:r>
              <a:rPr lang="en-US" sz="1800" dirty="0" err="1">
                <a:latin typeface="Times New Roman" panose="02020603050405020304" pitchFamily="18" charset="0"/>
                <a:ea typeface="Times New Roman" panose="02020603050405020304" pitchFamily="18" charset="0"/>
              </a:rPr>
              <a:t>Grigoryan</a:t>
            </a:r>
            <a:r>
              <a:rPr lang="en-US" sz="1800" dirty="0">
                <a:latin typeface="Times New Roman" panose="02020603050405020304" pitchFamily="18" charset="0"/>
                <a:ea typeface="Times New Roman" panose="02020603050405020304" pitchFamily="18" charset="0"/>
              </a:rPr>
              <a:t>, J. Phys. A 47, 465205 (2014).</a:t>
            </a:r>
            <a:endParaRPr lang="ru-RU"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70658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683568" y="258502"/>
            <a:ext cx="7801294" cy="794233"/>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r>
              <a:rPr lang="en-US" sz="2800" b="1" cap="none" dirty="0">
                <a:latin typeface="Times New Roman" panose="02020603050405020304" pitchFamily="18" charset="0"/>
                <a:cs typeface="Times New Roman" panose="02020603050405020304" pitchFamily="18" charset="0"/>
              </a:rPr>
              <a:t>Reduction to the biconfluent Heun equation</a:t>
            </a:r>
            <a:endParaRPr lang="ru-RU" sz="2800" b="1" cap="none"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72008" y="5877272"/>
            <a:ext cx="8964488" cy="365125"/>
          </a:xfrm>
        </p:spPr>
        <p:txBody>
          <a:bodyPr/>
          <a:lstStyle/>
          <a:p>
            <a:r>
              <a:rPr lang="en-US" sz="1800" dirty="0">
                <a:effectLst/>
                <a:latin typeface="Times New Roman" panose="02020603050405020304" pitchFamily="18" charset="0"/>
                <a:ea typeface="Times New Roman" panose="02020603050405020304" pitchFamily="18" charset="0"/>
              </a:rPr>
              <a:t>T.A. Ishkhanyan, A.V. </a:t>
            </a:r>
            <a:r>
              <a:rPr lang="en-US" sz="1800" dirty="0" err="1">
                <a:effectLst/>
                <a:latin typeface="Times New Roman" panose="02020603050405020304" pitchFamily="18" charset="0"/>
                <a:ea typeface="Times New Roman" panose="02020603050405020304" pitchFamily="18" charset="0"/>
              </a:rPr>
              <a:t>Papoyan</a:t>
            </a:r>
            <a:r>
              <a:rPr lang="en-US" sz="1800" dirty="0">
                <a:effectLst/>
                <a:latin typeface="Times New Roman" panose="02020603050405020304" pitchFamily="18" charset="0"/>
                <a:ea typeface="Times New Roman" panose="02020603050405020304" pitchFamily="18" charset="0"/>
              </a:rPr>
              <a:t>, A.M. Ishkhanyan, C. Leroy, Las. Phys. Lett. </a:t>
            </a:r>
            <a:r>
              <a:rPr lang="en-US" sz="1800" b="1" dirty="0">
                <a:effectLst/>
                <a:latin typeface="Times New Roman" panose="02020603050405020304" pitchFamily="18" charset="0"/>
                <a:ea typeface="Times New Roman" panose="02020603050405020304" pitchFamily="18" charset="0"/>
              </a:rPr>
              <a:t>17</a:t>
            </a:r>
            <a:r>
              <a:rPr lang="en-US" sz="1800" dirty="0">
                <a:effectLst/>
                <a:latin typeface="Times New Roman" panose="02020603050405020304" pitchFamily="18" charset="0"/>
                <a:ea typeface="Times New Roman" panose="02020603050405020304" pitchFamily="18" charset="0"/>
              </a:rPr>
              <a:t>, 106001 (2020)</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532440" y="6381328"/>
            <a:ext cx="442392"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21</a:t>
            </a:fld>
            <a:endParaRPr lang="ru-RU" sz="2000"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F7C1642-1FC4-6E3E-CDE5-C4FC53E155CE}"/>
              </a:ext>
            </a:extLst>
          </p:cNvPr>
          <p:cNvSpPr txBox="1"/>
          <p:nvPr/>
        </p:nvSpPr>
        <p:spPr>
          <a:xfrm>
            <a:off x="179512" y="1363414"/>
            <a:ext cx="3841143" cy="400110"/>
          </a:xfrm>
          <a:prstGeom prst="rect">
            <a:avLst/>
          </a:prstGeom>
          <a:noFill/>
        </p:spPr>
        <p:txBody>
          <a:bodyPr wrap="square">
            <a:spAutoFit/>
          </a:bodyPr>
          <a:lstStyle/>
          <a:p>
            <a:pPr marL="285750" indent="-285750">
              <a:buFont typeface="Arial" panose="020B0604020202020204" pitchFamily="34" charset="0"/>
              <a:buChar char="•"/>
            </a:pPr>
            <a:r>
              <a:rPr lang="en-US" sz="2000" dirty="0">
                <a:solidFill>
                  <a:prstClr val="black"/>
                </a:solidFill>
                <a:latin typeface="Times New Roman" panose="02020603050405020304" pitchFamily="18" charset="0"/>
                <a:cs typeface="Times New Roman" panose="02020603050405020304" pitchFamily="18" charset="0"/>
              </a:rPr>
              <a:t>T</a:t>
            </a:r>
            <a:r>
              <a:rPr kumimoji="0" lang="en-US"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he bi-confluent Heun equation:</a:t>
            </a:r>
            <a:endParaRPr lang="en-US" sz="2000" dirty="0"/>
          </a:p>
        </p:txBody>
      </p:sp>
      <p:sp>
        <p:nvSpPr>
          <p:cNvPr id="26" name="TextBox 25">
            <a:extLst>
              <a:ext uri="{FF2B5EF4-FFF2-40B4-BE49-F238E27FC236}">
                <a16:creationId xmlns:a16="http://schemas.microsoft.com/office/drawing/2014/main" id="{F2B32747-0D10-F086-B5A4-B698301307FB}"/>
              </a:ext>
            </a:extLst>
          </p:cNvPr>
          <p:cNvSpPr txBox="1"/>
          <p:nvPr/>
        </p:nvSpPr>
        <p:spPr>
          <a:xfrm>
            <a:off x="179512" y="1945656"/>
            <a:ext cx="5472608" cy="461665"/>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There are 5 classes of biconfluent </a:t>
            </a:r>
            <a:r>
              <a:rPr lang="en-US" sz="2400" cap="none" dirty="0">
                <a:latin typeface="Times New Roman" panose="02020603050405020304" pitchFamily="18" charset="0"/>
                <a:cs typeface="Times New Roman" panose="02020603050405020304" pitchFamily="18" charset="0"/>
              </a:rPr>
              <a:t>H</a:t>
            </a:r>
            <a:r>
              <a:rPr lang="en-US" sz="2000" cap="none" dirty="0">
                <a:latin typeface="Times New Roman" panose="02020603050405020304" pitchFamily="18" charset="0"/>
                <a:cs typeface="Times New Roman" panose="02020603050405020304" pitchFamily="18" charset="0"/>
              </a:rPr>
              <a:t>eun models </a:t>
            </a:r>
            <a:endParaRPr lang="en-US" sz="2000" dirty="0">
              <a:latin typeface="Times New Roman" panose="02020603050405020304" pitchFamily="18" charset="0"/>
              <a:cs typeface="Times New Roman" panose="02020603050405020304" pitchFamily="18" charset="0"/>
            </a:endParaRPr>
          </a:p>
        </p:txBody>
      </p:sp>
      <p:cxnSp>
        <p:nvCxnSpPr>
          <p:cNvPr id="27" name="Straight Connector 26">
            <a:extLst>
              <a:ext uri="{FF2B5EF4-FFF2-40B4-BE49-F238E27FC236}">
                <a16:creationId xmlns:a16="http://schemas.microsoft.com/office/drawing/2014/main" id="{C08C50AC-92D7-46C4-0DC9-CE6C004E5B95}"/>
              </a:ext>
            </a:extLst>
          </p:cNvPr>
          <p:cNvCxnSpPr>
            <a:cxnSpLocks/>
          </p:cNvCxnSpPr>
          <p:nvPr/>
        </p:nvCxnSpPr>
        <p:spPr>
          <a:xfrm>
            <a:off x="179512" y="6309320"/>
            <a:ext cx="872331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951C967-3142-3DDC-5CEE-F87917FA6F65}"/>
              </a:ext>
            </a:extLst>
          </p:cNvPr>
          <p:cNvSpPr txBox="1"/>
          <p:nvPr/>
        </p:nvSpPr>
        <p:spPr>
          <a:xfrm>
            <a:off x="173160" y="6381328"/>
            <a:ext cx="8503296" cy="400110"/>
          </a:xfrm>
          <a:prstGeom prst="rect">
            <a:avLst/>
          </a:prstGeom>
          <a:noFill/>
        </p:spPr>
        <p:txBody>
          <a:bodyPr wrap="square">
            <a:spAutoFit/>
          </a:bodyPr>
          <a:lstStyle/>
          <a:p>
            <a:r>
              <a:rPr lang="en-US" altLang="en-US" sz="2000" b="1" i="1" dirty="0">
                <a:solidFill>
                  <a:srgbClr val="0000FF"/>
                </a:solidFill>
                <a:latin typeface="Times New Roman" panose="02020603050405020304" pitchFamily="18" charset="0"/>
                <a:cs typeface="Times New Roman" panose="02020603050405020304" pitchFamily="18" charset="0"/>
              </a:rPr>
              <a:t>The solution involves irreducible linear combinations of two Hermite functions </a:t>
            </a:r>
            <a:r>
              <a:rPr lang="en-US" altLang="en-US" sz="2000" b="1"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5D8A8F56-5547-D0E4-C46E-C6B2F70CC661}"/>
              </a:ext>
            </a:extLst>
          </p:cNvPr>
          <p:cNvSpPr txBox="1"/>
          <p:nvPr/>
        </p:nvSpPr>
        <p:spPr>
          <a:xfrm>
            <a:off x="194421" y="4109010"/>
            <a:ext cx="3480814" cy="400110"/>
          </a:xfrm>
          <a:prstGeom prst="rect">
            <a:avLst/>
          </a:prstGeom>
          <a:noFill/>
        </p:spPr>
        <p:txBody>
          <a:bodyPr wrap="square">
            <a:spAutoFit/>
          </a:bodyPr>
          <a:lstStyle/>
          <a:p>
            <a:pPr marL="285750" indent="-285750">
              <a:buFont typeface="Arial" panose="020B0604020202020204" pitchFamily="34" charset="0"/>
              <a:buChar char="•"/>
            </a:pPr>
            <a:r>
              <a:rPr lang="en-US" sz="2000" b="1" dirty="0">
                <a:latin typeface="Times New Roman" panose="02020603050405020304" pitchFamily="18" charset="0"/>
                <a:ea typeface="Times New Roman" panose="02020603050405020304" pitchFamily="18" charset="0"/>
              </a:rPr>
              <a:t>I</a:t>
            </a:r>
            <a:r>
              <a:rPr lang="en-US" sz="2000" b="1" dirty="0">
                <a:effectLst/>
                <a:latin typeface="Times New Roman" panose="02020603050405020304" pitchFamily="18" charset="0"/>
                <a:ea typeface="Times New Roman" panose="02020603050405020304" pitchFamily="18" charset="0"/>
              </a:rPr>
              <a:t>nverse-square-root model</a:t>
            </a:r>
            <a:r>
              <a:rPr kumimoji="0" lang="en-US"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endParaRPr lang="en-US" sz="2000" dirty="0"/>
          </a:p>
        </p:txBody>
      </p:sp>
      <p:graphicFrame>
        <p:nvGraphicFramePr>
          <p:cNvPr id="18" name="Object 17">
            <a:extLst>
              <a:ext uri="{FF2B5EF4-FFF2-40B4-BE49-F238E27FC236}">
                <a16:creationId xmlns:a16="http://schemas.microsoft.com/office/drawing/2014/main" id="{3821E18B-7071-C3BB-6139-9D6AFE05F133}"/>
              </a:ext>
            </a:extLst>
          </p:cNvPr>
          <p:cNvGraphicFramePr>
            <a:graphicFrameLocks noChangeAspect="1"/>
          </p:cNvGraphicFramePr>
          <p:nvPr>
            <p:extLst>
              <p:ext uri="{D42A27DB-BD31-4B8C-83A1-F6EECF244321}">
                <p14:modId xmlns:p14="http://schemas.microsoft.com/office/powerpoint/2010/main" val="946545977"/>
              </p:ext>
            </p:extLst>
          </p:nvPr>
        </p:nvGraphicFramePr>
        <p:xfrm>
          <a:off x="4211960" y="1151597"/>
          <a:ext cx="4191621" cy="849534"/>
        </p:xfrm>
        <a:graphic>
          <a:graphicData uri="http://schemas.openxmlformats.org/presentationml/2006/ole">
            <mc:AlternateContent xmlns:mc="http://schemas.openxmlformats.org/markup-compatibility/2006">
              <mc:Choice xmlns:v="urn:schemas-microsoft-com:vml" Requires="v">
                <p:oleObj name="Equation" r:id="rId2" imgW="2255453" imgH="456827" progId="Equation.DSMT4">
                  <p:embed/>
                </p:oleObj>
              </mc:Choice>
              <mc:Fallback>
                <p:oleObj name="Equation" r:id="rId2" imgW="2255453" imgH="456827" progId="Equation.DSMT4">
                  <p:embed/>
                  <p:pic>
                    <p:nvPicPr>
                      <p:cNvPr id="18" name="Object 17">
                        <a:extLst>
                          <a:ext uri="{FF2B5EF4-FFF2-40B4-BE49-F238E27FC236}">
                            <a16:creationId xmlns:a16="http://schemas.microsoft.com/office/drawing/2014/main" id="{3821E18B-7071-C3BB-6139-9D6AFE05F133}"/>
                          </a:ext>
                        </a:extLst>
                      </p:cNvPr>
                      <p:cNvPicPr/>
                      <p:nvPr/>
                    </p:nvPicPr>
                    <p:blipFill>
                      <a:blip r:embed="rId3"/>
                      <a:stretch>
                        <a:fillRect/>
                      </a:stretch>
                    </p:blipFill>
                    <p:spPr>
                      <a:xfrm>
                        <a:off x="4211960" y="1151597"/>
                        <a:ext cx="4191621" cy="849534"/>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8272E916-898E-EF05-F9A1-D734604CA9FF}"/>
              </a:ext>
            </a:extLst>
          </p:cNvPr>
          <p:cNvGraphicFramePr>
            <a:graphicFrameLocks noChangeAspect="1"/>
          </p:cNvGraphicFramePr>
          <p:nvPr>
            <p:extLst>
              <p:ext uri="{D42A27DB-BD31-4B8C-83A1-F6EECF244321}">
                <p14:modId xmlns:p14="http://schemas.microsoft.com/office/powerpoint/2010/main" val="600144315"/>
              </p:ext>
            </p:extLst>
          </p:nvPr>
        </p:nvGraphicFramePr>
        <p:xfrm>
          <a:off x="1150937" y="2505480"/>
          <a:ext cx="1685569" cy="685372"/>
        </p:xfrm>
        <a:graphic>
          <a:graphicData uri="http://schemas.openxmlformats.org/presentationml/2006/ole">
            <mc:AlternateContent xmlns:mc="http://schemas.openxmlformats.org/markup-compatibility/2006">
              <mc:Choice xmlns:v="urn:schemas-microsoft-com:vml" Requires="v">
                <p:oleObj name="Equation" r:id="rId4" imgW="961022" imgH="390282" progId="Equation.DSMT4">
                  <p:embed/>
                </p:oleObj>
              </mc:Choice>
              <mc:Fallback>
                <p:oleObj name="Equation" r:id="rId4" imgW="961022" imgH="390282" progId="Equation.DSMT4">
                  <p:embed/>
                  <p:pic>
                    <p:nvPicPr>
                      <p:cNvPr id="19" name="Object 18">
                        <a:extLst>
                          <a:ext uri="{FF2B5EF4-FFF2-40B4-BE49-F238E27FC236}">
                            <a16:creationId xmlns:a16="http://schemas.microsoft.com/office/drawing/2014/main" id="{8272E916-898E-EF05-F9A1-D734604CA9FF}"/>
                          </a:ext>
                        </a:extLst>
                      </p:cNvPr>
                      <p:cNvPicPr/>
                      <p:nvPr/>
                    </p:nvPicPr>
                    <p:blipFill>
                      <a:blip r:embed="rId5"/>
                      <a:stretch>
                        <a:fillRect/>
                      </a:stretch>
                    </p:blipFill>
                    <p:spPr>
                      <a:xfrm>
                        <a:off x="1150937" y="2505480"/>
                        <a:ext cx="1685569" cy="685372"/>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902055BF-E73F-1C42-D871-3EF9F3CFBF28}"/>
              </a:ext>
            </a:extLst>
          </p:cNvPr>
          <p:cNvGraphicFramePr>
            <a:graphicFrameLocks noChangeAspect="1"/>
          </p:cNvGraphicFramePr>
          <p:nvPr>
            <p:extLst>
              <p:ext uri="{D42A27DB-BD31-4B8C-83A1-F6EECF244321}">
                <p14:modId xmlns:p14="http://schemas.microsoft.com/office/powerpoint/2010/main" val="1987683692"/>
              </p:ext>
            </p:extLst>
          </p:nvPr>
        </p:nvGraphicFramePr>
        <p:xfrm>
          <a:off x="610057" y="3132624"/>
          <a:ext cx="2980051" cy="803810"/>
        </p:xfrm>
        <a:graphic>
          <a:graphicData uri="http://schemas.openxmlformats.org/presentationml/2006/ole">
            <mc:AlternateContent xmlns:mc="http://schemas.openxmlformats.org/markup-compatibility/2006">
              <mc:Choice xmlns:v="urn:schemas-microsoft-com:vml" Requires="v">
                <p:oleObj name="Equation" r:id="rId6" imgW="1589355" imgH="428410" progId="Equation.DSMT4">
                  <p:embed/>
                </p:oleObj>
              </mc:Choice>
              <mc:Fallback>
                <p:oleObj name="Equation" r:id="rId6" imgW="1589355" imgH="428410" progId="Equation.DSMT4">
                  <p:embed/>
                  <p:pic>
                    <p:nvPicPr>
                      <p:cNvPr id="20" name="Object 19">
                        <a:extLst>
                          <a:ext uri="{FF2B5EF4-FFF2-40B4-BE49-F238E27FC236}">
                            <a16:creationId xmlns:a16="http://schemas.microsoft.com/office/drawing/2014/main" id="{902055BF-E73F-1C42-D871-3EF9F3CFBF28}"/>
                          </a:ext>
                        </a:extLst>
                      </p:cNvPr>
                      <p:cNvPicPr/>
                      <p:nvPr/>
                    </p:nvPicPr>
                    <p:blipFill>
                      <a:blip r:embed="rId7"/>
                      <a:stretch>
                        <a:fillRect/>
                      </a:stretch>
                    </p:blipFill>
                    <p:spPr>
                      <a:xfrm>
                        <a:off x="610057" y="3132624"/>
                        <a:ext cx="2980051" cy="803810"/>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22BD6D72-A899-1A50-B826-607D3FF677C3}"/>
              </a:ext>
            </a:extLst>
          </p:cNvPr>
          <p:cNvGraphicFramePr>
            <a:graphicFrameLocks noChangeAspect="1"/>
          </p:cNvGraphicFramePr>
          <p:nvPr>
            <p:extLst>
              <p:ext uri="{D42A27DB-BD31-4B8C-83A1-F6EECF244321}">
                <p14:modId xmlns:p14="http://schemas.microsoft.com/office/powerpoint/2010/main" val="4176174723"/>
              </p:ext>
            </p:extLst>
          </p:nvPr>
        </p:nvGraphicFramePr>
        <p:xfrm>
          <a:off x="5652119" y="2001130"/>
          <a:ext cx="2626283" cy="397253"/>
        </p:xfrm>
        <a:graphic>
          <a:graphicData uri="http://schemas.openxmlformats.org/presentationml/2006/ole">
            <mc:AlternateContent xmlns:mc="http://schemas.openxmlformats.org/markup-compatibility/2006">
              <mc:Choice xmlns:v="urn:schemas-microsoft-com:vml" Requires="v">
                <p:oleObj name="Equation" r:id="rId8" imgW="1322844" imgH="199997" progId="Equation.DSMT4">
                  <p:embed/>
                </p:oleObj>
              </mc:Choice>
              <mc:Fallback>
                <p:oleObj name="Equation" r:id="rId8" imgW="1322844" imgH="199997" progId="Equation.DSMT4">
                  <p:embed/>
                  <p:pic>
                    <p:nvPicPr>
                      <p:cNvPr id="21" name="Object 20">
                        <a:extLst>
                          <a:ext uri="{FF2B5EF4-FFF2-40B4-BE49-F238E27FC236}">
                            <a16:creationId xmlns:a16="http://schemas.microsoft.com/office/drawing/2014/main" id="{22BD6D72-A899-1A50-B826-607D3FF677C3}"/>
                          </a:ext>
                        </a:extLst>
                      </p:cNvPr>
                      <p:cNvPicPr/>
                      <p:nvPr/>
                    </p:nvPicPr>
                    <p:blipFill>
                      <a:blip r:embed="rId9"/>
                      <a:stretch>
                        <a:fillRect/>
                      </a:stretch>
                    </p:blipFill>
                    <p:spPr>
                      <a:xfrm>
                        <a:off x="5652119" y="2001130"/>
                        <a:ext cx="2626283" cy="397253"/>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1EFB89DE-F44C-93A5-D68F-5FE0B8073E1D}"/>
              </a:ext>
            </a:extLst>
          </p:cNvPr>
          <p:cNvGraphicFramePr>
            <a:graphicFrameLocks noChangeAspect="1"/>
          </p:cNvGraphicFramePr>
          <p:nvPr>
            <p:extLst>
              <p:ext uri="{D42A27DB-BD31-4B8C-83A1-F6EECF244321}">
                <p14:modId xmlns:p14="http://schemas.microsoft.com/office/powerpoint/2010/main" val="3087073586"/>
              </p:ext>
            </p:extLst>
          </p:nvPr>
        </p:nvGraphicFramePr>
        <p:xfrm>
          <a:off x="1257298" y="4587717"/>
          <a:ext cx="1116975" cy="400110"/>
        </p:xfrm>
        <a:graphic>
          <a:graphicData uri="http://schemas.openxmlformats.org/presentationml/2006/ole">
            <mc:AlternateContent xmlns:mc="http://schemas.openxmlformats.org/markup-compatibility/2006">
              <mc:Choice xmlns:v="urn:schemas-microsoft-com:vml" Requires="v">
                <p:oleObj name="Equation" r:id="rId10" imgW="637684" imgH="228414" progId="Equation.DSMT4">
                  <p:embed/>
                </p:oleObj>
              </mc:Choice>
              <mc:Fallback>
                <p:oleObj name="Equation" r:id="rId10" imgW="637684" imgH="228414" progId="Equation.DSMT4">
                  <p:embed/>
                  <p:pic>
                    <p:nvPicPr>
                      <p:cNvPr id="23" name="Object 22">
                        <a:extLst>
                          <a:ext uri="{FF2B5EF4-FFF2-40B4-BE49-F238E27FC236}">
                            <a16:creationId xmlns:a16="http://schemas.microsoft.com/office/drawing/2014/main" id="{1EFB89DE-F44C-93A5-D68F-5FE0B8073E1D}"/>
                          </a:ext>
                        </a:extLst>
                      </p:cNvPr>
                      <p:cNvPicPr/>
                      <p:nvPr/>
                    </p:nvPicPr>
                    <p:blipFill>
                      <a:blip r:embed="rId11"/>
                      <a:stretch>
                        <a:fillRect/>
                      </a:stretch>
                    </p:blipFill>
                    <p:spPr>
                      <a:xfrm>
                        <a:off x="1257298" y="4587717"/>
                        <a:ext cx="1116975" cy="400110"/>
                      </a:xfrm>
                      <a:prstGeom prst="rect">
                        <a:avLst/>
                      </a:prstGeom>
                      <a:solidFill>
                        <a:srgbClr val="75EDFD"/>
                      </a:solidFill>
                    </p:spPr>
                  </p:pic>
                </p:oleObj>
              </mc:Fallback>
            </mc:AlternateContent>
          </a:graphicData>
        </a:graphic>
      </p:graphicFrame>
      <p:graphicFrame>
        <p:nvGraphicFramePr>
          <p:cNvPr id="24" name="Object 23">
            <a:extLst>
              <a:ext uri="{FF2B5EF4-FFF2-40B4-BE49-F238E27FC236}">
                <a16:creationId xmlns:a16="http://schemas.microsoft.com/office/drawing/2014/main" id="{B541A99A-B983-CF48-0076-B7AE96BC8255}"/>
              </a:ext>
            </a:extLst>
          </p:cNvPr>
          <p:cNvGraphicFramePr>
            <a:graphicFrameLocks noChangeAspect="1"/>
          </p:cNvGraphicFramePr>
          <p:nvPr>
            <p:extLst>
              <p:ext uri="{D42A27DB-BD31-4B8C-83A1-F6EECF244321}">
                <p14:modId xmlns:p14="http://schemas.microsoft.com/office/powerpoint/2010/main" val="2069252286"/>
              </p:ext>
            </p:extLst>
          </p:nvPr>
        </p:nvGraphicFramePr>
        <p:xfrm>
          <a:off x="1257298" y="4987933"/>
          <a:ext cx="1776188" cy="775064"/>
        </p:xfrm>
        <a:graphic>
          <a:graphicData uri="http://schemas.openxmlformats.org/presentationml/2006/ole">
            <mc:AlternateContent xmlns:mc="http://schemas.openxmlformats.org/markup-compatibility/2006">
              <mc:Choice xmlns:v="urn:schemas-microsoft-com:vml" Requires="v">
                <p:oleObj name="Equation" r:id="rId12" imgW="961022" imgH="418698" progId="Equation.DSMT4">
                  <p:embed/>
                </p:oleObj>
              </mc:Choice>
              <mc:Fallback>
                <p:oleObj name="Equation" r:id="rId12" imgW="961022" imgH="418698" progId="Equation.DSMT4">
                  <p:embed/>
                  <p:pic>
                    <p:nvPicPr>
                      <p:cNvPr id="24" name="Object 23">
                        <a:extLst>
                          <a:ext uri="{FF2B5EF4-FFF2-40B4-BE49-F238E27FC236}">
                            <a16:creationId xmlns:a16="http://schemas.microsoft.com/office/drawing/2014/main" id="{B541A99A-B983-CF48-0076-B7AE96BC8255}"/>
                          </a:ext>
                        </a:extLst>
                      </p:cNvPr>
                      <p:cNvPicPr/>
                      <p:nvPr/>
                    </p:nvPicPr>
                    <p:blipFill>
                      <a:blip r:embed="rId13"/>
                      <a:stretch>
                        <a:fillRect/>
                      </a:stretch>
                    </p:blipFill>
                    <p:spPr>
                      <a:xfrm>
                        <a:off x="1257298" y="4987933"/>
                        <a:ext cx="1776188" cy="775064"/>
                      </a:xfrm>
                      <a:prstGeom prst="rect">
                        <a:avLst/>
                      </a:prstGeom>
                      <a:solidFill>
                        <a:srgbClr val="75EDFD"/>
                      </a:solidFill>
                    </p:spPr>
                  </p:pic>
                </p:oleObj>
              </mc:Fallback>
            </mc:AlternateContent>
          </a:graphicData>
        </a:graphic>
      </p:graphicFrame>
      <p:pic>
        <p:nvPicPr>
          <p:cNvPr id="30" name="Picture 29">
            <a:extLst>
              <a:ext uri="{FF2B5EF4-FFF2-40B4-BE49-F238E27FC236}">
                <a16:creationId xmlns:a16="http://schemas.microsoft.com/office/drawing/2014/main" id="{B9EE1744-DCD4-3D32-F1C4-D946F4B4D8BD}"/>
              </a:ext>
            </a:extLst>
          </p:cNvPr>
          <p:cNvPicPr>
            <a:picLocks noChangeAspect="1"/>
          </p:cNvPicPr>
          <p:nvPr/>
        </p:nvPicPr>
        <p:blipFill>
          <a:blip r:embed="rId14"/>
          <a:stretch>
            <a:fillRect/>
          </a:stretch>
        </p:blipFill>
        <p:spPr>
          <a:xfrm>
            <a:off x="4211960" y="2652398"/>
            <a:ext cx="4818473" cy="3064334"/>
          </a:xfrm>
          <a:prstGeom prst="rect">
            <a:avLst/>
          </a:prstGeom>
        </p:spPr>
      </p:pic>
      <p:graphicFrame>
        <p:nvGraphicFramePr>
          <p:cNvPr id="2" name="Object 1">
            <a:extLst>
              <a:ext uri="{FF2B5EF4-FFF2-40B4-BE49-F238E27FC236}">
                <a16:creationId xmlns:a16="http://schemas.microsoft.com/office/drawing/2014/main" id="{4785014E-C111-2333-99F6-6AA4E93B348A}"/>
              </a:ext>
            </a:extLst>
          </p:cNvPr>
          <p:cNvGraphicFramePr>
            <a:graphicFrameLocks noChangeAspect="1"/>
          </p:cNvGraphicFramePr>
          <p:nvPr>
            <p:extLst>
              <p:ext uri="{D42A27DB-BD31-4B8C-83A1-F6EECF244321}">
                <p14:modId xmlns:p14="http://schemas.microsoft.com/office/powerpoint/2010/main" val="4203659750"/>
              </p:ext>
            </p:extLst>
          </p:nvPr>
        </p:nvGraphicFramePr>
        <p:xfrm>
          <a:off x="3531219" y="4112905"/>
          <a:ext cx="645991" cy="365125"/>
        </p:xfrm>
        <a:graphic>
          <a:graphicData uri="http://schemas.openxmlformats.org/presentationml/2006/ole">
            <mc:AlternateContent xmlns:mc="http://schemas.openxmlformats.org/markup-compatibility/2006">
              <mc:Choice xmlns:v="urn:schemas-microsoft-com:vml" Requires="v">
                <p:oleObj name="Equation" r:id="rId15" imgW="291960" imgH="164880" progId="Equation.DSMT4">
                  <p:embed/>
                </p:oleObj>
              </mc:Choice>
              <mc:Fallback>
                <p:oleObj name="Equation" r:id="rId15" imgW="291960" imgH="164880" progId="Equation.DSMT4">
                  <p:embed/>
                  <p:pic>
                    <p:nvPicPr>
                      <p:cNvPr id="0" name=""/>
                      <p:cNvPicPr/>
                      <p:nvPr/>
                    </p:nvPicPr>
                    <p:blipFill>
                      <a:blip r:embed="rId16"/>
                      <a:stretch>
                        <a:fillRect/>
                      </a:stretch>
                    </p:blipFill>
                    <p:spPr>
                      <a:xfrm>
                        <a:off x="3531219" y="4112905"/>
                        <a:ext cx="645991" cy="365125"/>
                      </a:xfrm>
                      <a:prstGeom prst="rect">
                        <a:avLst/>
                      </a:prstGeom>
                    </p:spPr>
                  </p:pic>
                </p:oleObj>
              </mc:Fallback>
            </mc:AlternateContent>
          </a:graphicData>
        </a:graphic>
      </p:graphicFrame>
    </p:spTree>
    <p:extLst>
      <p:ext uri="{BB962C8B-B14F-4D97-AF65-F5344CB8AC3E}">
        <p14:creationId xmlns:p14="http://schemas.microsoft.com/office/powerpoint/2010/main" val="402357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755576" y="260649"/>
            <a:ext cx="7631732" cy="432047"/>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fontScale="90000"/>
          </a:bodyPr>
          <a:lstStyle/>
          <a:p>
            <a:r>
              <a:rPr lang="en-US" sz="2800" b="1" cap="none" dirty="0">
                <a:latin typeface="Times New Roman" panose="02020603050405020304" pitchFamily="18" charset="0"/>
                <a:cs typeface="Times New Roman" panose="02020603050405020304" pitchFamily="18" charset="0"/>
              </a:rPr>
              <a:t>Discussion_1</a:t>
            </a:r>
            <a:endParaRPr lang="ru-RU" sz="2800" b="1" cap="none"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11560" y="836711"/>
            <a:ext cx="7920880" cy="5837733"/>
          </a:xfrm>
        </p:spPr>
        <p:txBody>
          <a:bodyPr>
            <a:noAutofit/>
          </a:bodyPr>
          <a:lstStyle/>
          <a:p>
            <a:pPr algn="just">
              <a:spcBef>
                <a:spcPts val="600"/>
              </a:spcBef>
            </a:pPr>
            <a:r>
              <a:rPr lang="en-US" sz="1800" cap="none" dirty="0">
                <a:latin typeface="Times New Roman" panose="02020603050405020304" pitchFamily="18" charset="0"/>
                <a:cs typeface="Times New Roman" panose="02020603050405020304" pitchFamily="18" charset="0"/>
              </a:rPr>
              <a:t>Re-examining the analytic solutions of some classical problems. This time, the quantum time-dependent two-state problem.</a:t>
            </a:r>
          </a:p>
          <a:p>
            <a:pPr algn="just">
              <a:spcBef>
                <a:spcPts val="600"/>
              </a:spcBef>
            </a:pPr>
            <a:r>
              <a:rPr lang="en-US" sz="1800" cap="none" dirty="0">
                <a:latin typeface="Times New Roman" panose="02020603050405020304" pitchFamily="18" charset="0"/>
                <a:cs typeface="Times New Roman" panose="02020603050405020304" pitchFamily="18" charset="0"/>
              </a:rPr>
              <a:t>The quantum two-state problem is an interesting object, important in the theory of non-adiabatic transitions in quantum mechanics, in atomic, molecular and optical physics, in laser physics, etc.</a:t>
            </a:r>
          </a:p>
          <a:p>
            <a:pPr algn="just">
              <a:spcBef>
                <a:spcPts val="600"/>
              </a:spcBef>
            </a:pPr>
            <a:r>
              <a:rPr lang="en-US" sz="1800" cap="none" dirty="0">
                <a:latin typeface="Times New Roman" panose="02020603050405020304" pitchFamily="18" charset="0"/>
                <a:cs typeface="Times New Roman" panose="02020603050405020304" pitchFamily="18" charset="0"/>
              </a:rPr>
              <a:t>This is a slightly more difficult problem than the Schrödinger equation. In a sense, it is between the Schrödinger equation and the Dirac equation (although closer to the Schrödinger equation).</a:t>
            </a:r>
            <a:endParaRPr lang="ru-RU" sz="1800" cap="none" dirty="0">
              <a:latin typeface="Times New Roman" panose="02020603050405020304" pitchFamily="18" charset="0"/>
              <a:cs typeface="Times New Roman" panose="02020603050405020304" pitchFamily="18" charset="0"/>
            </a:endParaRPr>
          </a:p>
          <a:p>
            <a:pPr algn="just">
              <a:spcBef>
                <a:spcPts val="600"/>
              </a:spcBef>
            </a:pPr>
            <a:r>
              <a:rPr lang="en-US" sz="1800" cap="none" dirty="0">
                <a:latin typeface="Times New Roman" panose="02020603050405020304" pitchFamily="18" charset="0"/>
                <a:cs typeface="Times New Roman" panose="02020603050405020304" pitchFamily="18" charset="0"/>
              </a:rPr>
              <a:t>Analytic solutions to the two-state problem are rare. In the past, they were constructed by reducing the problem to the ordinary- or confluent-hypergeometric equations.</a:t>
            </a:r>
          </a:p>
          <a:p>
            <a:pPr algn="just">
              <a:spcBef>
                <a:spcPts val="600"/>
              </a:spcBef>
            </a:pPr>
            <a:r>
              <a:rPr lang="en-US" sz="1800" cap="none" dirty="0">
                <a:latin typeface="Times New Roman" panose="02020603050405020304" pitchFamily="18" charset="0"/>
                <a:cs typeface="Times New Roman" panose="02020603050405020304" pitchFamily="18" charset="0"/>
              </a:rPr>
              <a:t>There are only five classical exactly solvable models: two ordinary- and three confluent-hypergeometric models. These models resemble the famous five classical Schrödinger potentials.</a:t>
            </a:r>
          </a:p>
          <a:p>
            <a:pPr algn="just">
              <a:spcBef>
                <a:spcPts val="600"/>
              </a:spcBef>
            </a:pPr>
            <a:r>
              <a:rPr lang="en-US" sz="1800" b="1" cap="none" dirty="0">
                <a:highlight>
                  <a:srgbClr val="73FCFF"/>
                </a:highlight>
                <a:latin typeface="Times New Roman" panose="02020603050405020304" pitchFamily="18" charset="0"/>
                <a:cs typeface="Times New Roman" panose="02020603050405020304" pitchFamily="18" charset="0"/>
              </a:rPr>
              <a:t>Conclusion:</a:t>
            </a:r>
            <a:r>
              <a:rPr lang="en-US" sz="1800" cap="none" dirty="0">
                <a:highlight>
                  <a:srgbClr val="73FCFF"/>
                </a:highlight>
                <a:latin typeface="Times New Roman" panose="02020603050405020304" pitchFamily="18" charset="0"/>
                <a:cs typeface="Times New Roman" panose="02020603050405020304" pitchFamily="18" charset="0"/>
              </a:rPr>
              <a:t> To construct more analytic models, one should appeal to advanced equations that have more singular points. The five Hein equations are just that.</a:t>
            </a:r>
          </a:p>
        </p:txBody>
      </p:sp>
      <p:sp>
        <p:nvSpPr>
          <p:cNvPr id="5" name="Slide Number Placeholder 4"/>
          <p:cNvSpPr>
            <a:spLocks noGrp="1"/>
          </p:cNvSpPr>
          <p:nvPr>
            <p:ph type="sldNum" sz="quarter" idx="12"/>
          </p:nvPr>
        </p:nvSpPr>
        <p:spPr>
          <a:xfrm>
            <a:off x="8306072" y="6309320"/>
            <a:ext cx="658416" cy="365125"/>
          </a:xfrm>
        </p:spPr>
        <p:txBody>
          <a:bodyPr/>
          <a:lstStyle/>
          <a:p>
            <a:fld id="{129B996F-24E1-4816-B953-20C49A0F668E}" type="slidenum">
              <a:rPr lang="ru-RU" sz="1700" b="1" smtClean="0">
                <a:latin typeface="Times New Roman" panose="02020603050405020304" pitchFamily="18" charset="0"/>
                <a:cs typeface="Times New Roman" panose="02020603050405020304" pitchFamily="18" charset="0"/>
              </a:rPr>
              <a:t>22</a:t>
            </a:fld>
            <a:endParaRPr lang="ru-RU" sz="17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76837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755576" y="116633"/>
            <a:ext cx="7631732" cy="432047"/>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fontScale="90000"/>
          </a:bodyPr>
          <a:lstStyle/>
          <a:p>
            <a:r>
              <a:rPr lang="en-US" sz="2800" b="1" cap="none" dirty="0">
                <a:latin typeface="Times New Roman" panose="02020603050405020304" pitchFamily="18" charset="0"/>
                <a:cs typeface="Times New Roman" panose="02020603050405020304" pitchFamily="18" charset="0"/>
              </a:rPr>
              <a:t>Discussion_2</a:t>
            </a:r>
            <a:endParaRPr lang="ru-RU" sz="2800" b="1" cap="none"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7504" y="476672"/>
            <a:ext cx="8856984" cy="6264695"/>
          </a:xfrm>
        </p:spPr>
        <p:txBody>
          <a:bodyPr>
            <a:noAutofit/>
          </a:bodyPr>
          <a:lstStyle/>
          <a:p>
            <a:pPr marL="0" indent="0" algn="ctr">
              <a:spcBef>
                <a:spcPts val="0"/>
              </a:spcBef>
              <a:buNone/>
            </a:pPr>
            <a:r>
              <a:rPr lang="en-US" sz="1800" b="1" cap="none" dirty="0">
                <a:latin typeface="Times New Roman" panose="02020603050405020304" pitchFamily="18" charset="0"/>
                <a:cs typeface="Times New Roman" panose="02020603050405020304" pitchFamily="18" charset="0"/>
              </a:rPr>
              <a:t>Reduction of the quantum time-dependent two-state problem to the Heun equations</a:t>
            </a:r>
          </a:p>
          <a:p>
            <a:pPr algn="just">
              <a:spcBef>
                <a:spcPts val="0"/>
              </a:spcBef>
            </a:pPr>
            <a:r>
              <a:rPr lang="en-US" sz="1800" cap="none" dirty="0">
                <a:latin typeface="Times New Roman" panose="02020603050405020304" pitchFamily="18" charset="0"/>
                <a:cs typeface="Times New Roman" panose="02020603050405020304" pitchFamily="18" charset="0"/>
              </a:rPr>
              <a:t>Four new exactly solvable models are constructed:</a:t>
            </a:r>
          </a:p>
          <a:p>
            <a:pPr marL="0" indent="0" algn="just">
              <a:spcBef>
                <a:spcPts val="0"/>
              </a:spcBef>
              <a:buNone/>
            </a:pPr>
            <a:r>
              <a:rPr lang="en-US" sz="1800" cap="none" dirty="0">
                <a:latin typeface="Times New Roman" panose="02020603050405020304" pitchFamily="18" charset="0"/>
                <a:cs typeface="Times New Roman" panose="02020603050405020304" pitchFamily="18" charset="0"/>
              </a:rPr>
              <a:t>	- </a:t>
            </a:r>
            <a:r>
              <a:rPr lang="en-US" sz="1800" b="1" cap="none" dirty="0">
                <a:latin typeface="Times New Roman" panose="02020603050405020304" pitchFamily="18" charset="0"/>
                <a:cs typeface="Times New Roman" panose="02020603050405020304" pitchFamily="18" charset="0"/>
              </a:rPr>
              <a:t>Generalized DK2 model (general-Heun, </a:t>
            </a:r>
            <a:r>
              <a:rPr lang="en-US" sz="1800" b="1" cap="none" dirty="0">
                <a:highlight>
                  <a:srgbClr val="73FCFF"/>
                </a:highlight>
                <a:latin typeface="Times New Roman" panose="02020603050405020304" pitchFamily="18" charset="0"/>
                <a:cs typeface="Times New Roman" panose="02020603050405020304" pitchFamily="18" charset="0"/>
              </a:rPr>
              <a:t>6-parametric</a:t>
            </a:r>
            <a:r>
              <a:rPr lang="en-US" sz="1800" b="1" cap="none" dirty="0">
                <a:latin typeface="Times New Roman" panose="02020603050405020304" pitchFamily="18" charset="0"/>
                <a:cs typeface="Times New Roman" panose="02020603050405020304" pitchFamily="18" charset="0"/>
              </a:rPr>
              <a:t>)</a:t>
            </a:r>
          </a:p>
          <a:p>
            <a:pPr marL="0" indent="0" algn="just">
              <a:spcBef>
                <a:spcPts val="0"/>
              </a:spcBef>
              <a:buNone/>
            </a:pPr>
            <a:r>
              <a:rPr lang="en-US" sz="1800" cap="none" dirty="0">
                <a:latin typeface="Times New Roman" panose="02020603050405020304" pitchFamily="18" charset="0"/>
                <a:cs typeface="Times New Roman" panose="02020603050405020304" pitchFamily="18" charset="0"/>
              </a:rPr>
              <a:t>	- </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Periodic level-crossing model </a:t>
            </a:r>
            <a:r>
              <a:rPr lang="en-US" sz="1800" b="1" cap="none" dirty="0">
                <a:latin typeface="Times New Roman" panose="02020603050405020304" pitchFamily="18" charset="0"/>
                <a:cs typeface="Times New Roman" panose="02020603050405020304" pitchFamily="18" charset="0"/>
              </a:rPr>
              <a:t>(general-Heun, 4-parametric)</a:t>
            </a:r>
          </a:p>
          <a:p>
            <a:pPr marL="0" indent="0" algn="just">
              <a:spcBef>
                <a:spcPts val="0"/>
              </a:spcBef>
              <a:buNone/>
            </a:pPr>
            <a:r>
              <a:rPr lang="en-US" sz="1800" cap="none" dirty="0">
                <a:latin typeface="Times New Roman" panose="02020603050405020304" pitchFamily="18" charset="0"/>
                <a:cs typeface="Times New Roman" panose="02020603050405020304" pitchFamily="18" charset="0"/>
              </a:rPr>
              <a:t>	- </a:t>
            </a:r>
            <a:r>
              <a:rPr lang="en-US" sz="1800" b="1" cap="none" dirty="0">
                <a:latin typeface="Times New Roman" panose="02020603050405020304" pitchFamily="18" charset="0"/>
                <a:cs typeface="Times New Roman" panose="02020603050405020304" pitchFamily="18" charset="0"/>
              </a:rPr>
              <a:t>Lambert-W model (confluent-Heun, 5-parametric)</a:t>
            </a:r>
          </a:p>
          <a:p>
            <a:pPr marL="0" indent="0" algn="just">
              <a:spcBef>
                <a:spcPts val="0"/>
              </a:spcBef>
              <a:buNone/>
            </a:pPr>
            <a:r>
              <a:rPr lang="en-US" sz="1800" cap="none" dirty="0">
                <a:latin typeface="Times New Roman" panose="02020603050405020304" pitchFamily="18" charset="0"/>
                <a:cs typeface="Times New Roman" panose="02020603050405020304" pitchFamily="18" charset="0"/>
              </a:rPr>
              <a:t>	- </a:t>
            </a:r>
            <a:r>
              <a:rPr lang="en-US" sz="1800" b="1" cap="none" dirty="0">
                <a:latin typeface="Times New Roman" panose="02020603050405020304" pitchFamily="18" charset="0"/>
                <a:cs typeface="Times New Roman" panose="02020603050405020304" pitchFamily="18" charset="0"/>
              </a:rPr>
              <a:t>Inverse-square-root </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model </a:t>
            </a:r>
            <a:r>
              <a:rPr lang="en-US" sz="1800" b="1" cap="none" dirty="0">
                <a:latin typeface="Times New Roman" panose="02020603050405020304" pitchFamily="18" charset="0"/>
                <a:cs typeface="Times New Roman" panose="02020603050405020304" pitchFamily="18" charset="0"/>
              </a:rPr>
              <a:t>(biconfluent-Heun, 5-parametric)</a:t>
            </a:r>
          </a:p>
          <a:p>
            <a:pPr marL="0" indent="0" algn="just">
              <a:spcBef>
                <a:spcPts val="0"/>
              </a:spcBef>
              <a:buNone/>
            </a:pPr>
            <a:r>
              <a:rPr lang="en-US" sz="1800" cap="none" dirty="0">
                <a:latin typeface="Times New Roman" panose="02020603050405020304" pitchFamily="18" charset="0"/>
                <a:cs typeface="Times New Roman" panose="02020603050405020304" pitchFamily="18" charset="0"/>
              </a:rPr>
              <a:t>	</a:t>
            </a:r>
            <a:r>
              <a:rPr lang="en-US" sz="1800" cap="none" dirty="0">
                <a:highlight>
                  <a:srgbClr val="73FCFF"/>
                </a:highlight>
                <a:latin typeface="Times New Roman" panose="02020603050405020304" pitchFamily="18" charset="0"/>
                <a:cs typeface="Times New Roman" panose="02020603050405020304" pitchFamily="18" charset="0"/>
              </a:rPr>
              <a:t>Note: all five classical hypergeometric models are 5-parametric.</a:t>
            </a:r>
          </a:p>
          <a:p>
            <a:pPr algn="just">
              <a:spcBef>
                <a:spcPts val="0"/>
              </a:spcBef>
            </a:pPr>
            <a:r>
              <a:rPr lang="en-US" sz="1800" cap="none" dirty="0">
                <a:latin typeface="Times New Roman" panose="02020603050405020304" pitchFamily="18" charset="0"/>
                <a:cs typeface="Times New Roman" panose="02020603050405020304" pitchFamily="18" charset="0"/>
              </a:rPr>
              <a:t>The generalized DK2 model is </a:t>
            </a:r>
            <a:r>
              <a:rPr lang="en-US" sz="1800" b="1" i="1" cap="none" dirty="0">
                <a:solidFill>
                  <a:srgbClr val="0000FF"/>
                </a:solidFill>
                <a:latin typeface="Times New Roman" panose="02020603050405020304" pitchFamily="18" charset="0"/>
                <a:cs typeface="Times New Roman" panose="02020603050405020304" pitchFamily="18" charset="0"/>
              </a:rPr>
              <a:t>unique</a:t>
            </a:r>
            <a:r>
              <a:rPr lang="en-US" sz="1800" cap="none" dirty="0">
                <a:latin typeface="Times New Roman" panose="02020603050405020304" pitchFamily="18" charset="0"/>
                <a:cs typeface="Times New Roman" panose="02020603050405020304" pitchFamily="18" charset="0"/>
              </a:rPr>
              <a:t> since it has an additional parameter as compared with the classical models. This parameter defines the </a:t>
            </a:r>
            <a:r>
              <a:rPr lang="en-US" sz="1800" b="1" i="1" cap="none" dirty="0">
                <a:solidFill>
                  <a:srgbClr val="0000FF"/>
                </a:solidFill>
                <a:latin typeface="Times New Roman" panose="02020603050405020304" pitchFamily="18" charset="0"/>
                <a:cs typeface="Times New Roman" panose="02020603050405020304" pitchFamily="18" charset="0"/>
              </a:rPr>
              <a:t>asymmetry</a:t>
            </a:r>
            <a:r>
              <a:rPr lang="en-US" sz="1800" cap="none" dirty="0">
                <a:latin typeface="Times New Roman" panose="02020603050405020304" pitchFamily="18" charset="0"/>
                <a:cs typeface="Times New Roman" panose="02020603050405020304" pitchFamily="18" charset="0"/>
              </a:rPr>
              <a:t> of the resonance crossing.</a:t>
            </a:r>
          </a:p>
          <a:p>
            <a:pPr algn="just">
              <a:spcBef>
                <a:spcPts val="0"/>
              </a:spcBef>
            </a:pPr>
            <a:r>
              <a:rPr lang="en-US" sz="1800" cap="none" dirty="0">
                <a:latin typeface="Times New Roman" panose="02020603050405020304" pitchFamily="18" charset="0"/>
                <a:cs typeface="Times New Roman" panose="02020603050405020304" pitchFamily="18" charset="0"/>
              </a:rPr>
              <a:t>The generalized DK2 model is a constant-amplitude level-crossing field configuration for which the detuning </a:t>
            </a:r>
            <a:r>
              <a:rPr lang="en-US" sz="1800" cap="none" dirty="0">
                <a:highlight>
                  <a:srgbClr val="73FCFF"/>
                </a:highlight>
                <a:latin typeface="Times New Roman" panose="02020603050405020304" pitchFamily="18" charset="0"/>
                <a:cs typeface="Times New Roman" panose="02020603050405020304" pitchFamily="18" charset="0"/>
              </a:rPr>
              <a:t>varies asymmetrically in time</a:t>
            </a:r>
            <a:r>
              <a:rPr lang="en-US" sz="1800" cap="none" dirty="0">
                <a:latin typeface="Times New Roman" panose="02020603050405020304" pitchFamily="18" charset="0"/>
                <a:cs typeface="Times New Roman" panose="02020603050405020304" pitchFamily="18" charset="0"/>
              </a:rPr>
              <a:t> over a finite interval.</a:t>
            </a:r>
          </a:p>
          <a:p>
            <a:pPr algn="just">
              <a:spcBef>
                <a:spcPts val="0"/>
              </a:spcBef>
            </a:pPr>
            <a:r>
              <a:rPr lang="en-US" sz="1800" cap="none" dirty="0">
                <a:latin typeface="Times New Roman" panose="02020603050405020304" pitchFamily="18" charset="0"/>
                <a:cs typeface="Times New Roman" panose="02020603050405020304" pitchFamily="18" charset="0"/>
              </a:rPr>
              <a:t>For all the above models, the general solution of the problem is written in terms of fundamental solutions, each of which is an irreducible linear combination of two functions of the hypergeometric class.</a:t>
            </a:r>
          </a:p>
          <a:p>
            <a:pPr algn="just">
              <a:spcBef>
                <a:spcPts val="0"/>
              </a:spcBef>
            </a:pPr>
            <a:r>
              <a:rPr lang="en-US" sz="1800" cap="none" dirty="0">
                <a:latin typeface="Times New Roman" panose="02020603050405020304" pitchFamily="18" charset="0"/>
                <a:cs typeface="Times New Roman" panose="02020603050405020304" pitchFamily="18" charset="0"/>
              </a:rPr>
              <a:t>We have calculated the non-transition probability for generalized DK2 model and have seen that the formula has much in common with that for the original DK2 model.</a:t>
            </a:r>
          </a:p>
          <a:p>
            <a:pPr algn="just">
              <a:spcBef>
                <a:spcPts val="0"/>
              </a:spcBef>
            </a:pPr>
            <a:r>
              <a:rPr lang="en-US" sz="1800" cap="none" dirty="0">
                <a:latin typeface="Times New Roman" panose="02020603050405020304" pitchFamily="18" charset="0"/>
                <a:cs typeface="Times New Roman" panose="02020603050405020304" pitchFamily="18" charset="0"/>
              </a:rPr>
              <a:t>It turns out that for relatively weak fields, the transition induced by this non-symmetric configuration is more effective than that by DK2.</a:t>
            </a:r>
            <a:endParaRPr lang="ru-RU" sz="1800" cap="none" dirty="0">
              <a:latin typeface="Times New Roman" panose="02020603050405020304" pitchFamily="18" charset="0"/>
              <a:cs typeface="Times New Roman" panose="02020603050405020304" pitchFamily="18" charset="0"/>
            </a:endParaRPr>
          </a:p>
          <a:p>
            <a:pPr algn="just">
              <a:spcBef>
                <a:spcPts val="0"/>
              </a:spcBef>
            </a:pPr>
            <a:r>
              <a:rPr lang="en-US" sz="1800" cap="none" dirty="0">
                <a:latin typeface="Times New Roman" panose="02020603050405020304" pitchFamily="18" charset="0"/>
                <a:cs typeface="Times New Roman" panose="02020603050405020304" pitchFamily="18" charset="0"/>
              </a:rPr>
              <a:t>A general conjecture is that the non-symmetric models may suggest more effective tools.</a:t>
            </a:r>
          </a:p>
        </p:txBody>
      </p:sp>
      <p:sp>
        <p:nvSpPr>
          <p:cNvPr id="5" name="Slide Number Placeholder 4"/>
          <p:cNvSpPr>
            <a:spLocks noGrp="1"/>
          </p:cNvSpPr>
          <p:nvPr>
            <p:ph type="sldNum" sz="quarter" idx="12"/>
          </p:nvPr>
        </p:nvSpPr>
        <p:spPr>
          <a:xfrm>
            <a:off x="8306072" y="6309320"/>
            <a:ext cx="658416" cy="365125"/>
          </a:xfrm>
        </p:spPr>
        <p:txBody>
          <a:bodyPr/>
          <a:lstStyle/>
          <a:p>
            <a:fld id="{129B996F-24E1-4816-B953-20C49A0F668E}" type="slidenum">
              <a:rPr lang="ru-RU" sz="1700" b="1" smtClean="0">
                <a:latin typeface="Times New Roman" panose="02020603050405020304" pitchFamily="18" charset="0"/>
                <a:cs typeface="Times New Roman" panose="02020603050405020304" pitchFamily="18" charset="0"/>
              </a:rPr>
              <a:t>23</a:t>
            </a:fld>
            <a:endParaRPr lang="ru-RU" sz="17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293512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756692" y="939641"/>
            <a:ext cx="7631732" cy="648071"/>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2800" b="1" cap="none" dirty="0">
                <a:latin typeface="Times New Roman" panose="02020603050405020304" pitchFamily="18" charset="0"/>
                <a:cs typeface="Times New Roman" panose="02020603050405020304" pitchFamily="18" charset="0"/>
              </a:rPr>
              <a:t>Future directions</a:t>
            </a:r>
            <a:endParaRPr lang="ru-RU" sz="2800" b="1" cap="none"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87624" y="1952836"/>
            <a:ext cx="6984776" cy="2952328"/>
          </a:xfrm>
        </p:spPr>
        <p:txBody>
          <a:bodyPr>
            <a:noAutofit/>
          </a:bodyPr>
          <a:lstStyle/>
          <a:p>
            <a:pPr marL="0" indent="0" algn="ctr">
              <a:spcBef>
                <a:spcPts val="0"/>
              </a:spcBef>
              <a:buNone/>
            </a:pPr>
            <a:endParaRPr lang="en-US" sz="1800" b="1" cap="none" dirty="0">
              <a:latin typeface="Times New Roman" panose="02020603050405020304" pitchFamily="18" charset="0"/>
              <a:cs typeface="Times New Roman" panose="02020603050405020304" pitchFamily="18" charset="0"/>
            </a:endParaRPr>
          </a:p>
          <a:p>
            <a:pPr marL="0" indent="0" algn="just">
              <a:spcBef>
                <a:spcPts val="0"/>
              </a:spcBef>
              <a:spcAft>
                <a:spcPts val="600"/>
              </a:spcAft>
              <a:buNone/>
            </a:pPr>
            <a:r>
              <a:rPr lang="en-US" sz="1800" cap="none" dirty="0">
                <a:latin typeface="Times New Roman" panose="02020603050405020304" pitchFamily="18" charset="0"/>
                <a:cs typeface="Times New Roman" panose="02020603050405020304" pitchFamily="18" charset="0"/>
              </a:rPr>
              <a:t>	</a:t>
            </a:r>
            <a:r>
              <a:rPr lang="en-US" cap="none" dirty="0">
                <a:latin typeface="Times New Roman" panose="02020603050405020304" pitchFamily="18" charset="0"/>
                <a:cs typeface="Times New Roman" panose="02020603050405020304" pitchFamily="18" charset="0"/>
              </a:rPr>
              <a:t>- </a:t>
            </a:r>
            <a:r>
              <a:rPr lang="en-US" b="1" cap="none" dirty="0">
                <a:latin typeface="Times New Roman" panose="02020603050405020304" pitchFamily="18" charset="0"/>
                <a:cs typeface="Times New Roman" panose="02020603050405020304" pitchFamily="18" charset="0"/>
              </a:rPr>
              <a:t>The Dirac equation</a:t>
            </a:r>
          </a:p>
          <a:p>
            <a:pPr marL="0" indent="0" algn="just">
              <a:spcBef>
                <a:spcPts val="0"/>
              </a:spcBef>
              <a:spcAft>
                <a:spcPts val="600"/>
              </a:spcAft>
              <a:buNone/>
            </a:pPr>
            <a:r>
              <a:rPr lang="en-US" cap="none" dirty="0">
                <a:latin typeface="Times New Roman" panose="02020603050405020304" pitchFamily="18" charset="0"/>
                <a:cs typeface="Times New Roman" panose="02020603050405020304" pitchFamily="18" charset="0"/>
              </a:rPr>
              <a:t>	- </a:t>
            </a:r>
            <a:r>
              <a:rPr kumimoji="0" lang="en-US"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The Klein-Gordon equation</a:t>
            </a:r>
          </a:p>
          <a:p>
            <a:pPr marL="0" indent="0" algn="just">
              <a:spcBef>
                <a:spcPts val="0"/>
              </a:spcBef>
              <a:spcAft>
                <a:spcPts val="600"/>
              </a:spcAft>
              <a:buNone/>
            </a:pPr>
            <a:r>
              <a:rPr lang="en-US" b="1" cap="none" dirty="0">
                <a:solidFill>
                  <a:prstClr val="black"/>
                </a:solidFill>
                <a:latin typeface="Times New Roman" panose="02020603050405020304" pitchFamily="18" charset="0"/>
                <a:cs typeface="Times New Roman" panose="02020603050405020304" pitchFamily="18" charset="0"/>
              </a:rPr>
              <a:t>	- The mass-dependent </a:t>
            </a:r>
            <a:r>
              <a:rPr lang="en-US" b="1" cap="none" dirty="0">
                <a:latin typeface="Times New Roman" panose="02020603050405020304" pitchFamily="18" charset="0"/>
                <a:cs typeface="Times New Roman" panose="02020603050405020304" pitchFamily="18" charset="0"/>
              </a:rPr>
              <a:t>Schrodinger equation</a:t>
            </a:r>
          </a:p>
          <a:p>
            <a:pPr marL="0" indent="0" algn="just">
              <a:spcBef>
                <a:spcPts val="0"/>
              </a:spcBef>
              <a:spcAft>
                <a:spcPts val="600"/>
              </a:spcAft>
              <a:buNone/>
            </a:pPr>
            <a:r>
              <a:rPr lang="en-US" cap="none" dirty="0">
                <a:latin typeface="Times New Roman" panose="02020603050405020304" pitchFamily="18" charset="0"/>
                <a:cs typeface="Times New Roman" panose="02020603050405020304" pitchFamily="18" charset="0"/>
              </a:rPr>
              <a:t>	- </a:t>
            </a:r>
            <a:r>
              <a:rPr lang="en-US" b="1" cap="none" dirty="0">
                <a:latin typeface="Times New Roman" panose="02020603050405020304" pitchFamily="18" charset="0"/>
                <a:cs typeface="Times New Roman" panose="02020603050405020304" pitchFamily="18" charset="0"/>
              </a:rPr>
              <a:t>The surface plasmon-polariton equation</a:t>
            </a:r>
          </a:p>
          <a:p>
            <a:pPr marL="0" indent="0" algn="just">
              <a:spcBef>
                <a:spcPts val="0"/>
              </a:spcBef>
              <a:spcAft>
                <a:spcPts val="600"/>
              </a:spcAft>
              <a:buNone/>
            </a:pPr>
            <a:r>
              <a:rPr lang="en-US" cap="none" dirty="0">
                <a:latin typeface="Times New Roman" panose="02020603050405020304" pitchFamily="18" charset="0"/>
                <a:cs typeface="Times New Roman" panose="02020603050405020304" pitchFamily="18" charset="0"/>
              </a:rPr>
              <a:t>	- </a:t>
            </a:r>
            <a:r>
              <a:rPr lang="en-US" b="1" cap="none" dirty="0">
                <a:latin typeface="Times New Roman" panose="02020603050405020304" pitchFamily="18" charset="0"/>
                <a:cs typeface="Times New Roman" panose="02020603050405020304" pitchFamily="18" charset="0"/>
              </a:rPr>
              <a:t>Other non-relativistic and relativistic equations …</a:t>
            </a:r>
          </a:p>
          <a:p>
            <a:pPr marL="0" indent="0" algn="just">
              <a:spcBef>
                <a:spcPts val="0"/>
              </a:spcBef>
              <a:spcAft>
                <a:spcPts val="600"/>
              </a:spcAft>
              <a:buNone/>
            </a:pPr>
            <a:r>
              <a:rPr lang="en-US" cap="none" dirty="0">
                <a:latin typeface="Times New Roman" panose="02020603050405020304" pitchFamily="18" charset="0"/>
                <a:cs typeface="Times New Roman" panose="02020603050405020304" pitchFamily="18" charset="0"/>
              </a:rPr>
              <a:t>	</a:t>
            </a:r>
          </a:p>
        </p:txBody>
      </p:sp>
      <p:sp>
        <p:nvSpPr>
          <p:cNvPr id="5" name="Slide Number Placeholder 4"/>
          <p:cNvSpPr>
            <a:spLocks noGrp="1"/>
          </p:cNvSpPr>
          <p:nvPr>
            <p:ph type="sldNum" sz="quarter" idx="12"/>
          </p:nvPr>
        </p:nvSpPr>
        <p:spPr>
          <a:xfrm>
            <a:off x="8306072" y="6309320"/>
            <a:ext cx="658416" cy="365125"/>
          </a:xfrm>
        </p:spPr>
        <p:txBody>
          <a:bodyPr/>
          <a:lstStyle/>
          <a:p>
            <a:fld id="{129B996F-24E1-4816-B953-20C49A0F668E}" type="slidenum">
              <a:rPr lang="ru-RU" sz="1700" b="1" smtClean="0">
                <a:latin typeface="Times New Roman" panose="02020603050405020304" pitchFamily="18" charset="0"/>
                <a:cs typeface="Times New Roman" panose="02020603050405020304" pitchFamily="18" charset="0"/>
              </a:rPr>
              <a:t>24</a:t>
            </a:fld>
            <a:endParaRPr lang="ru-RU" sz="17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53383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756134" y="2708920"/>
            <a:ext cx="7631732" cy="1080120"/>
          </a:xfrm>
          <a:solidFill>
            <a:srgbClr val="73FCFF"/>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4000" b="1" cap="none" dirty="0">
                <a:latin typeface="Times New Roman" panose="02020603050405020304" pitchFamily="18" charset="0"/>
                <a:cs typeface="Times New Roman" panose="02020603050405020304" pitchFamily="18" charset="0"/>
              </a:rPr>
              <a:t>Thank you !</a:t>
            </a:r>
            <a:endParaRPr lang="ru-RU" sz="4000" b="1" cap="none"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306072" y="6309320"/>
            <a:ext cx="658416"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25</a:t>
            </a:fld>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5336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4EF81AD7-841D-59E3-C384-13ACD7AC44E7}"/>
              </a:ext>
            </a:extLst>
          </p:cNvPr>
          <p:cNvSpPr txBox="1"/>
          <p:nvPr/>
        </p:nvSpPr>
        <p:spPr>
          <a:xfrm>
            <a:off x="827583" y="3081154"/>
            <a:ext cx="6613029" cy="707886"/>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With                         we remove the first-derivative term and obtain the Schrodinger equation </a:t>
            </a:r>
            <a:endParaRPr lang="en-US" sz="2000" dirty="0">
              <a:latin typeface="Times New Roman" panose="02020603050405020304" pitchFamily="18" charset="0"/>
              <a:cs typeface="Times New Roman" panose="02020603050405020304" pitchFamily="18" charset="0"/>
            </a:endParaRPr>
          </a:p>
        </p:txBody>
      </p:sp>
      <p:sp>
        <p:nvSpPr>
          <p:cNvPr id="7" name="Title 1"/>
          <p:cNvSpPr>
            <a:spLocks noGrp="1"/>
          </p:cNvSpPr>
          <p:nvPr>
            <p:ph type="title"/>
          </p:nvPr>
        </p:nvSpPr>
        <p:spPr>
          <a:xfrm>
            <a:off x="908864" y="188640"/>
            <a:ext cx="7263536" cy="581489"/>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r>
              <a:rPr lang="en-US" sz="2800" b="1" cap="none" dirty="0">
                <a:latin typeface="Times New Roman" panose="02020603050405020304" pitchFamily="18" charset="0"/>
                <a:cs typeface="Times New Roman" panose="02020603050405020304" pitchFamily="18" charset="0"/>
              </a:rPr>
              <a:t>Shortcut to the Schrödinger equation</a:t>
            </a:r>
            <a:endParaRPr lang="ru-RU" sz="2800" b="1" cap="none"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833" y="5784980"/>
            <a:ext cx="8406135" cy="458156"/>
          </a:xfrm>
        </p:spPr>
        <p:txBody>
          <a:bodyPr>
            <a:normAutofit/>
          </a:bodyPr>
          <a:lstStyle/>
          <a:p>
            <a:pPr marL="0" indent="0">
              <a:buNone/>
            </a:pPr>
            <a:endParaRPr lang="en-US" sz="2000" dirty="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604448" y="6381328"/>
            <a:ext cx="370384"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3</a:t>
            </a:fld>
            <a:endParaRPr lang="ru-RU" sz="2000" b="1" dirty="0">
              <a:latin typeface="Times New Roman" panose="02020603050405020304" pitchFamily="18" charset="0"/>
              <a:cs typeface="Times New Roman" panose="02020603050405020304" pitchFamily="18"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2497955231"/>
              </p:ext>
            </p:extLst>
          </p:nvPr>
        </p:nvGraphicFramePr>
        <p:xfrm>
          <a:off x="4778375" y="1852489"/>
          <a:ext cx="1484313" cy="371475"/>
        </p:xfrm>
        <a:graphic>
          <a:graphicData uri="http://schemas.openxmlformats.org/presentationml/2006/ole">
            <mc:AlternateContent xmlns:mc="http://schemas.openxmlformats.org/markup-compatibility/2006">
              <mc:Choice xmlns:v="urn:schemas-microsoft-com:vml" Requires="v">
                <p:oleObj name="Equation" r:id="rId2" imgW="914400" imgH="228600" progId="Equation.DSMT4">
                  <p:embed/>
                </p:oleObj>
              </mc:Choice>
              <mc:Fallback>
                <p:oleObj name="Equation" r:id="rId2" imgW="914400" imgH="228600" progId="Equation.DSMT4">
                  <p:embed/>
                  <p:pic>
                    <p:nvPicPr>
                      <p:cNvPr id="8" name="Object 7"/>
                      <p:cNvPicPr/>
                      <p:nvPr/>
                    </p:nvPicPr>
                    <p:blipFill>
                      <a:blip r:embed="rId3"/>
                      <a:stretch>
                        <a:fillRect/>
                      </a:stretch>
                    </p:blipFill>
                    <p:spPr>
                      <a:xfrm>
                        <a:off x="4778375" y="1852489"/>
                        <a:ext cx="1484313" cy="371475"/>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05461671"/>
              </p:ext>
            </p:extLst>
          </p:nvPr>
        </p:nvGraphicFramePr>
        <p:xfrm>
          <a:off x="2317750" y="2317626"/>
          <a:ext cx="5122863" cy="755650"/>
        </p:xfrm>
        <a:graphic>
          <a:graphicData uri="http://schemas.openxmlformats.org/presentationml/2006/ole">
            <mc:AlternateContent xmlns:mc="http://schemas.openxmlformats.org/markup-compatibility/2006">
              <mc:Choice xmlns:v="urn:schemas-microsoft-com:vml" Requires="v">
                <p:oleObj name="Equation" r:id="rId4" imgW="3098520" imgH="457200" progId="Equation.DSMT4">
                  <p:embed/>
                </p:oleObj>
              </mc:Choice>
              <mc:Fallback>
                <p:oleObj name="Equation" r:id="rId4" imgW="3098520" imgH="457200" progId="Equation.DSMT4">
                  <p:embed/>
                  <p:pic>
                    <p:nvPicPr>
                      <p:cNvPr id="9" name="Object 8"/>
                      <p:cNvPicPr/>
                      <p:nvPr/>
                    </p:nvPicPr>
                    <p:blipFill>
                      <a:blip r:embed="rId5"/>
                      <a:stretch>
                        <a:fillRect/>
                      </a:stretch>
                    </p:blipFill>
                    <p:spPr>
                      <a:xfrm>
                        <a:off x="2317750" y="2317626"/>
                        <a:ext cx="5122863" cy="755650"/>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A40B6300-B8CE-4B34-B1FD-66C3AFFFC8EF}"/>
              </a:ext>
            </a:extLst>
          </p:cNvPr>
          <p:cNvGraphicFramePr>
            <a:graphicFrameLocks noChangeAspect="1"/>
          </p:cNvGraphicFramePr>
          <p:nvPr>
            <p:extLst>
              <p:ext uri="{D42A27DB-BD31-4B8C-83A1-F6EECF244321}">
                <p14:modId xmlns:p14="http://schemas.microsoft.com/office/powerpoint/2010/main" val="3572604867"/>
              </p:ext>
            </p:extLst>
          </p:nvPr>
        </p:nvGraphicFramePr>
        <p:xfrm>
          <a:off x="1802085" y="3103627"/>
          <a:ext cx="1401763" cy="409575"/>
        </p:xfrm>
        <a:graphic>
          <a:graphicData uri="http://schemas.openxmlformats.org/presentationml/2006/ole">
            <mc:AlternateContent xmlns:mc="http://schemas.openxmlformats.org/markup-compatibility/2006">
              <mc:Choice xmlns:v="urn:schemas-microsoft-com:vml" Requires="v">
                <p:oleObj name="Equation" r:id="rId6" imgW="787320" imgH="228600" progId="Equation.DSMT4">
                  <p:embed/>
                </p:oleObj>
              </mc:Choice>
              <mc:Fallback>
                <p:oleObj name="Equation" r:id="rId6" imgW="787320" imgH="228600" progId="Equation.DSMT4">
                  <p:embed/>
                  <p:pic>
                    <p:nvPicPr>
                      <p:cNvPr id="2" name="Object 1">
                        <a:extLst>
                          <a:ext uri="{FF2B5EF4-FFF2-40B4-BE49-F238E27FC236}">
                            <a16:creationId xmlns:a16="http://schemas.microsoft.com/office/drawing/2014/main" id="{A40B6300-B8CE-4B34-B1FD-66C3AFFFC8EF}"/>
                          </a:ext>
                        </a:extLst>
                      </p:cNvPr>
                      <p:cNvPicPr/>
                      <p:nvPr/>
                    </p:nvPicPr>
                    <p:blipFill>
                      <a:blip r:embed="rId7"/>
                      <a:stretch>
                        <a:fillRect/>
                      </a:stretch>
                    </p:blipFill>
                    <p:spPr>
                      <a:xfrm>
                        <a:off x="1802085" y="3103627"/>
                        <a:ext cx="1401763" cy="409575"/>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9F7C1642-1FC4-6E3E-CDE5-C4FC53E155CE}"/>
              </a:ext>
            </a:extLst>
          </p:cNvPr>
          <p:cNvSpPr txBox="1"/>
          <p:nvPr/>
        </p:nvSpPr>
        <p:spPr>
          <a:xfrm>
            <a:off x="827583" y="836712"/>
            <a:ext cx="7560841" cy="429413"/>
          </a:xfrm>
          <a:prstGeom prst="rect">
            <a:avLst/>
          </a:prstGeom>
          <a:noFill/>
        </p:spPr>
        <p:txBody>
          <a:bodyPr wrap="square">
            <a:spAutoFit/>
          </a:bodyPr>
          <a:lstStyle/>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Consider the </a:t>
            </a:r>
            <a:r>
              <a:rPr kumimoji="0" lang="en-US" sz="2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constant-amplitude</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field configuration: </a:t>
            </a:r>
            <a:r>
              <a:rPr kumimoji="0" lang="en-US" sz="2000" b="0" i="1"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U</a:t>
            </a:r>
            <a:r>
              <a:rPr kumimoji="0" lang="en-US" sz="2000" b="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a:t>
            </a:r>
            <a:r>
              <a:rPr kumimoji="0" lang="en-US" sz="2000" b="0" i="1"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z</a:t>
            </a:r>
            <a:r>
              <a:rPr kumimoji="0" lang="en-US" sz="2000" b="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a:t>
            </a:r>
            <a:r>
              <a:rPr kumimoji="0" lang="en-US" sz="2000" b="0" i="1"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U</a:t>
            </a:r>
            <a:r>
              <a:rPr kumimoji="0" lang="en-US" sz="2000" b="0" u="none" strike="noStrike" kern="1200" cap="none" spc="0" normalizeH="0" baseline="-2500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0</a:t>
            </a:r>
            <a:r>
              <a:rPr kumimoji="0" lang="en-US" sz="2000" b="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=const</a:t>
            </a:r>
            <a:endParaRPr kumimoji="0" lang="en-US" sz="2000" b="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26" name="TextBox 25">
            <a:extLst>
              <a:ext uri="{FF2B5EF4-FFF2-40B4-BE49-F238E27FC236}">
                <a16:creationId xmlns:a16="http://schemas.microsoft.com/office/drawing/2014/main" id="{F2B32747-0D10-F086-B5A4-B698301307FB}"/>
              </a:ext>
            </a:extLst>
          </p:cNvPr>
          <p:cNvSpPr txBox="1"/>
          <p:nvPr/>
        </p:nvSpPr>
        <p:spPr>
          <a:xfrm>
            <a:off x="827583" y="1844824"/>
            <a:ext cx="4536505" cy="400110"/>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Transform the dependent variable</a:t>
            </a:r>
            <a:r>
              <a:rPr lang="en-US" sz="2000" dirty="0">
                <a:latin typeface="Times New Roman" panose="02020603050405020304" pitchFamily="18" charset="0"/>
                <a:cs typeface="Times New Roman" panose="02020603050405020304" pitchFamily="18" charset="0"/>
              </a:rPr>
              <a:t>:</a:t>
            </a:r>
          </a:p>
        </p:txBody>
      </p:sp>
      <p:cxnSp>
        <p:nvCxnSpPr>
          <p:cNvPr id="27" name="Straight Connector 26">
            <a:extLst>
              <a:ext uri="{FF2B5EF4-FFF2-40B4-BE49-F238E27FC236}">
                <a16:creationId xmlns:a16="http://schemas.microsoft.com/office/drawing/2014/main" id="{C08C50AC-92D7-46C4-0DC9-CE6C004E5B95}"/>
              </a:ext>
            </a:extLst>
          </p:cNvPr>
          <p:cNvCxnSpPr>
            <a:cxnSpLocks/>
          </p:cNvCxnSpPr>
          <p:nvPr/>
        </p:nvCxnSpPr>
        <p:spPr>
          <a:xfrm>
            <a:off x="414337" y="6237312"/>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951C967-3142-3DDC-5CEE-F87917FA6F65}"/>
              </a:ext>
            </a:extLst>
          </p:cNvPr>
          <p:cNvSpPr txBox="1"/>
          <p:nvPr/>
        </p:nvSpPr>
        <p:spPr>
          <a:xfrm>
            <a:off x="621644" y="6322708"/>
            <a:ext cx="7910796" cy="400110"/>
          </a:xfrm>
          <a:prstGeom prst="rect">
            <a:avLst/>
          </a:prstGeom>
          <a:noFill/>
        </p:spPr>
        <p:txBody>
          <a:bodyPr wrap="square">
            <a:spAutoFit/>
          </a:bodyPr>
          <a:lstStyle/>
          <a:p>
            <a:r>
              <a:rPr lang="en-US" sz="2000" b="1" i="1" dirty="0">
                <a:solidFill>
                  <a:srgbClr val="0000FF"/>
                </a:solidFill>
                <a:latin typeface="Times New Roman" panose="02020603050405020304" pitchFamily="18" charset="0"/>
                <a:cs typeface="Times New Roman" panose="02020603050405020304" pitchFamily="18" charset="0"/>
              </a:rPr>
              <a:t>The two-state problem presents an example of </a:t>
            </a:r>
            <a:r>
              <a:rPr lang="en-US" sz="2000" b="1" i="1" cap="none" dirty="0">
                <a:solidFill>
                  <a:srgbClr val="0000FF"/>
                </a:solidFill>
                <a:latin typeface="Times New Roman" panose="02020603050405020304" pitchFamily="18" charset="0"/>
                <a:cs typeface="Times New Roman" panose="02020603050405020304" pitchFamily="18" charset="0"/>
              </a:rPr>
              <a:t>non-Hermitian evolution</a:t>
            </a:r>
            <a:endParaRPr lang="en-US" sz="2000" b="1" i="1" dirty="0">
              <a:solidFill>
                <a:srgbClr val="0000FF"/>
              </a:solidFill>
              <a:latin typeface="Times New Roman" panose="02020603050405020304" pitchFamily="18" charset="0"/>
              <a:cs typeface="Times New Roman" panose="02020603050405020304" pitchFamily="18" charset="0"/>
            </a:endParaRPr>
          </a:p>
        </p:txBody>
      </p:sp>
      <p:graphicFrame>
        <p:nvGraphicFramePr>
          <p:cNvPr id="12" name="Object 11">
            <a:extLst>
              <a:ext uri="{FF2B5EF4-FFF2-40B4-BE49-F238E27FC236}">
                <a16:creationId xmlns:a16="http://schemas.microsoft.com/office/drawing/2014/main" id="{FBB2816C-7B3D-A7D7-E433-17212986E3C8}"/>
              </a:ext>
            </a:extLst>
          </p:cNvPr>
          <p:cNvGraphicFramePr>
            <a:graphicFrameLocks noChangeAspect="1"/>
          </p:cNvGraphicFramePr>
          <p:nvPr>
            <p:extLst>
              <p:ext uri="{D42A27DB-BD31-4B8C-83A1-F6EECF244321}">
                <p14:modId xmlns:p14="http://schemas.microsoft.com/office/powerpoint/2010/main" val="4162765915"/>
              </p:ext>
            </p:extLst>
          </p:nvPr>
        </p:nvGraphicFramePr>
        <p:xfrm>
          <a:off x="3275856" y="1339511"/>
          <a:ext cx="2771688" cy="457931"/>
        </p:xfrm>
        <a:graphic>
          <a:graphicData uri="http://schemas.openxmlformats.org/presentationml/2006/ole">
            <mc:AlternateContent xmlns:mc="http://schemas.openxmlformats.org/markup-compatibility/2006">
              <mc:Choice xmlns:v="urn:schemas-microsoft-com:vml" Requires="v">
                <p:oleObj name="Equation" r:id="rId8" imgW="1460160" imgH="241200" progId="Equation.DSMT4">
                  <p:embed/>
                </p:oleObj>
              </mc:Choice>
              <mc:Fallback>
                <p:oleObj name="Equation" r:id="rId8" imgW="1460160" imgH="241200" progId="Equation.DSMT4">
                  <p:embed/>
                  <p:pic>
                    <p:nvPicPr>
                      <p:cNvPr id="12" name="Object 11">
                        <a:extLst>
                          <a:ext uri="{FF2B5EF4-FFF2-40B4-BE49-F238E27FC236}">
                            <a16:creationId xmlns:a16="http://schemas.microsoft.com/office/drawing/2014/main" id="{FBB2816C-7B3D-A7D7-E433-17212986E3C8}"/>
                          </a:ext>
                        </a:extLst>
                      </p:cNvPr>
                      <p:cNvPicPr/>
                      <p:nvPr/>
                    </p:nvPicPr>
                    <p:blipFill>
                      <a:blip r:embed="rId9"/>
                      <a:stretch>
                        <a:fillRect/>
                      </a:stretch>
                    </p:blipFill>
                    <p:spPr>
                      <a:xfrm>
                        <a:off x="3275856" y="1339511"/>
                        <a:ext cx="2771688" cy="457931"/>
                      </a:xfrm>
                      <a:prstGeom prst="rect">
                        <a:avLst/>
                      </a:prstGeom>
                    </p:spPr>
                  </p:pic>
                </p:oleObj>
              </mc:Fallback>
            </mc:AlternateContent>
          </a:graphicData>
        </a:graphic>
      </p:graphicFrame>
      <p:sp>
        <p:nvSpPr>
          <p:cNvPr id="40" name="TextBox 39">
            <a:extLst>
              <a:ext uri="{FF2B5EF4-FFF2-40B4-BE49-F238E27FC236}">
                <a16:creationId xmlns:a16="http://schemas.microsoft.com/office/drawing/2014/main" id="{439AD7F9-7281-CAC7-E42C-03F9F39D95A6}"/>
              </a:ext>
            </a:extLst>
          </p:cNvPr>
          <p:cNvSpPr txBox="1"/>
          <p:nvPr/>
        </p:nvSpPr>
        <p:spPr>
          <a:xfrm>
            <a:off x="868879" y="4253026"/>
            <a:ext cx="1254850" cy="400110"/>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with</a:t>
            </a:r>
            <a:endParaRPr lang="en-US" sz="2000" dirty="0">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12BE0A41-E227-60F5-9B97-2B3997B09307}"/>
              </a:ext>
            </a:extLst>
          </p:cNvPr>
          <p:cNvSpPr txBox="1"/>
          <p:nvPr/>
        </p:nvSpPr>
        <p:spPr>
          <a:xfrm>
            <a:off x="891328" y="5621178"/>
            <a:ext cx="6777016" cy="400110"/>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The potential </a:t>
            </a:r>
            <a:r>
              <a:rPr lang="en-US" sz="2000" i="1" cap="none" dirty="0">
                <a:latin typeface="Times New Roman" panose="02020603050405020304" pitchFamily="18" charset="0"/>
                <a:cs typeface="Times New Roman" panose="02020603050405020304" pitchFamily="18" charset="0"/>
              </a:rPr>
              <a:t>V</a:t>
            </a:r>
            <a:r>
              <a:rPr lang="en-US" sz="2000" cap="none" dirty="0">
                <a:latin typeface="Times New Roman" panose="02020603050405020304" pitchFamily="18" charset="0"/>
                <a:cs typeface="Times New Roman" panose="02020603050405020304" pitchFamily="18" charset="0"/>
              </a:rPr>
              <a:t>(</a:t>
            </a:r>
            <a:r>
              <a:rPr lang="en-US" sz="2000" i="1" cap="none" dirty="0">
                <a:latin typeface="Times New Roman" panose="02020603050405020304" pitchFamily="18" charset="0"/>
                <a:cs typeface="Times New Roman" panose="02020603050405020304" pitchFamily="18" charset="0"/>
              </a:rPr>
              <a:t>z</a:t>
            </a:r>
            <a:r>
              <a:rPr lang="en-US" sz="2000" cap="none" dirty="0">
                <a:latin typeface="Times New Roman" panose="02020603050405020304" pitchFamily="18" charset="0"/>
                <a:cs typeface="Times New Roman" panose="02020603050405020304" pitchFamily="18" charset="0"/>
              </a:rPr>
              <a:t>) is complex – </a:t>
            </a:r>
            <a:r>
              <a:rPr lang="en-US" sz="2000" cap="none" dirty="0">
                <a:solidFill>
                  <a:srgbClr val="FF0000"/>
                </a:solidFill>
                <a:latin typeface="Times New Roman" panose="02020603050405020304" pitchFamily="18" charset="0"/>
                <a:cs typeface="Times New Roman" panose="02020603050405020304" pitchFamily="18" charset="0"/>
              </a:rPr>
              <a:t>non-Hermitian Hamiltonian</a:t>
            </a:r>
            <a:endParaRPr lang="en-US" sz="2000" dirty="0">
              <a:solidFill>
                <a:srgbClr val="FF0000"/>
              </a:solidFill>
              <a:latin typeface="Times New Roman" panose="02020603050405020304" pitchFamily="18" charset="0"/>
              <a:cs typeface="Times New Roman" panose="02020603050405020304" pitchFamily="18" charset="0"/>
            </a:endParaRPr>
          </a:p>
        </p:txBody>
      </p:sp>
      <p:graphicFrame>
        <p:nvGraphicFramePr>
          <p:cNvPr id="6" name="Object 5">
            <a:extLst>
              <a:ext uri="{FF2B5EF4-FFF2-40B4-BE49-F238E27FC236}">
                <a16:creationId xmlns:a16="http://schemas.microsoft.com/office/drawing/2014/main" id="{48A9812E-6DBC-CE77-D7CC-7B15B41368CB}"/>
              </a:ext>
            </a:extLst>
          </p:cNvPr>
          <p:cNvGraphicFramePr>
            <a:graphicFrameLocks noChangeAspect="1"/>
          </p:cNvGraphicFramePr>
          <p:nvPr>
            <p:extLst>
              <p:ext uri="{D42A27DB-BD31-4B8C-83A1-F6EECF244321}">
                <p14:modId xmlns:p14="http://schemas.microsoft.com/office/powerpoint/2010/main" val="1665867541"/>
              </p:ext>
            </p:extLst>
          </p:nvPr>
        </p:nvGraphicFramePr>
        <p:xfrm>
          <a:off x="3520187" y="3789040"/>
          <a:ext cx="2175631" cy="395569"/>
        </p:xfrm>
        <a:graphic>
          <a:graphicData uri="http://schemas.openxmlformats.org/presentationml/2006/ole">
            <mc:AlternateContent xmlns:mc="http://schemas.openxmlformats.org/markup-compatibility/2006">
              <mc:Choice xmlns:v="urn:schemas-microsoft-com:vml" Requires="v">
                <p:oleObj name="Equation" r:id="rId10" imgW="1396800" imgH="253800" progId="Equation.DSMT4">
                  <p:embed/>
                </p:oleObj>
              </mc:Choice>
              <mc:Fallback>
                <p:oleObj name="Equation" r:id="rId10" imgW="1396800" imgH="253800" progId="Equation.DSMT4">
                  <p:embed/>
                  <p:pic>
                    <p:nvPicPr>
                      <p:cNvPr id="0" name=""/>
                      <p:cNvPicPr/>
                      <p:nvPr/>
                    </p:nvPicPr>
                    <p:blipFill>
                      <a:blip r:embed="rId11"/>
                      <a:stretch>
                        <a:fillRect/>
                      </a:stretch>
                    </p:blipFill>
                    <p:spPr>
                      <a:xfrm>
                        <a:off x="3520187" y="3789040"/>
                        <a:ext cx="2175631" cy="395569"/>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D6E46BB6-418E-65B6-2AAB-546C90853E56}"/>
              </a:ext>
            </a:extLst>
          </p:cNvPr>
          <p:cNvGraphicFramePr>
            <a:graphicFrameLocks noChangeAspect="1"/>
          </p:cNvGraphicFramePr>
          <p:nvPr>
            <p:extLst>
              <p:ext uri="{D42A27DB-BD31-4B8C-83A1-F6EECF244321}">
                <p14:modId xmlns:p14="http://schemas.microsoft.com/office/powerpoint/2010/main" val="3290850033"/>
              </p:ext>
            </p:extLst>
          </p:nvPr>
        </p:nvGraphicFramePr>
        <p:xfrm>
          <a:off x="3563888" y="4767263"/>
          <a:ext cx="1944216" cy="721439"/>
        </p:xfrm>
        <a:graphic>
          <a:graphicData uri="http://schemas.openxmlformats.org/presentationml/2006/ole">
            <mc:AlternateContent xmlns:mc="http://schemas.openxmlformats.org/markup-compatibility/2006">
              <mc:Choice xmlns:v="urn:schemas-microsoft-com:vml" Requires="v">
                <p:oleObj name="Equation" r:id="rId12" imgW="1168200" imgH="431640" progId="Equation.DSMT4">
                  <p:embed/>
                </p:oleObj>
              </mc:Choice>
              <mc:Fallback>
                <p:oleObj name="Equation" r:id="rId12" imgW="1168200" imgH="431640" progId="Equation.DSMT4">
                  <p:embed/>
                  <p:pic>
                    <p:nvPicPr>
                      <p:cNvPr id="0" name=""/>
                      <p:cNvPicPr/>
                      <p:nvPr/>
                    </p:nvPicPr>
                    <p:blipFill>
                      <a:blip r:embed="rId13"/>
                      <a:stretch>
                        <a:fillRect/>
                      </a:stretch>
                    </p:blipFill>
                    <p:spPr>
                      <a:xfrm>
                        <a:off x="3563888" y="4767263"/>
                        <a:ext cx="1944216" cy="721439"/>
                      </a:xfrm>
                      <a:prstGeom prst="rect">
                        <a:avLst/>
                      </a:prstGeom>
                      <a:solidFill>
                        <a:srgbClr val="75EDFD"/>
                      </a:solidFill>
                    </p:spPr>
                  </p:pic>
                </p:oleObj>
              </mc:Fallback>
            </mc:AlternateContent>
          </a:graphicData>
        </a:graphic>
      </p:graphicFrame>
      <p:graphicFrame>
        <p:nvGraphicFramePr>
          <p:cNvPr id="13" name="Object 12">
            <a:extLst>
              <a:ext uri="{FF2B5EF4-FFF2-40B4-BE49-F238E27FC236}">
                <a16:creationId xmlns:a16="http://schemas.microsoft.com/office/drawing/2014/main" id="{CD062FCF-6243-BD75-0D1A-251DFA19A78F}"/>
              </a:ext>
            </a:extLst>
          </p:cNvPr>
          <p:cNvGraphicFramePr>
            <a:graphicFrameLocks noChangeAspect="1"/>
          </p:cNvGraphicFramePr>
          <p:nvPr>
            <p:extLst>
              <p:ext uri="{D42A27DB-BD31-4B8C-83A1-F6EECF244321}">
                <p14:modId xmlns:p14="http://schemas.microsoft.com/office/powerpoint/2010/main" val="445060309"/>
              </p:ext>
            </p:extLst>
          </p:nvPr>
        </p:nvGraphicFramePr>
        <p:xfrm>
          <a:off x="3563888" y="4346346"/>
          <a:ext cx="801012" cy="421586"/>
        </p:xfrm>
        <a:graphic>
          <a:graphicData uri="http://schemas.openxmlformats.org/presentationml/2006/ole">
            <mc:AlternateContent xmlns:mc="http://schemas.openxmlformats.org/markup-compatibility/2006">
              <mc:Choice xmlns:v="urn:schemas-microsoft-com:vml" Requires="v">
                <p:oleObj name="Equation" r:id="rId14" imgW="482400" imgH="253800" progId="Equation.DSMT4">
                  <p:embed/>
                </p:oleObj>
              </mc:Choice>
              <mc:Fallback>
                <p:oleObj name="Equation" r:id="rId14" imgW="482400" imgH="253800" progId="Equation.DSMT4">
                  <p:embed/>
                  <p:pic>
                    <p:nvPicPr>
                      <p:cNvPr id="0" name=""/>
                      <p:cNvPicPr/>
                      <p:nvPr/>
                    </p:nvPicPr>
                    <p:blipFill>
                      <a:blip r:embed="rId15"/>
                      <a:stretch>
                        <a:fillRect/>
                      </a:stretch>
                    </p:blipFill>
                    <p:spPr>
                      <a:xfrm>
                        <a:off x="3563888" y="4346346"/>
                        <a:ext cx="801012" cy="421586"/>
                      </a:xfrm>
                      <a:prstGeom prst="rect">
                        <a:avLst/>
                      </a:prstGeom>
                      <a:solidFill>
                        <a:srgbClr val="75EDFD"/>
                      </a:solidFill>
                    </p:spPr>
                  </p:pic>
                </p:oleObj>
              </mc:Fallback>
            </mc:AlternateContent>
          </a:graphicData>
        </a:graphic>
      </p:graphicFrame>
      <p:cxnSp>
        <p:nvCxnSpPr>
          <p:cNvPr id="16" name="Straight Connector 15">
            <a:extLst>
              <a:ext uri="{FF2B5EF4-FFF2-40B4-BE49-F238E27FC236}">
                <a16:creationId xmlns:a16="http://schemas.microsoft.com/office/drawing/2014/main" id="{1858D545-EE93-6E77-8F33-4C5205EC9C3D}"/>
              </a:ext>
            </a:extLst>
          </p:cNvPr>
          <p:cNvCxnSpPr>
            <a:cxnSpLocks/>
          </p:cNvCxnSpPr>
          <p:nvPr/>
        </p:nvCxnSpPr>
        <p:spPr>
          <a:xfrm flipV="1">
            <a:off x="2699792" y="2317626"/>
            <a:ext cx="1665108" cy="71168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2186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827584" y="318919"/>
            <a:ext cx="7501989" cy="545331"/>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r>
              <a:rPr lang="en-US" sz="2800" b="1" cap="none" dirty="0">
                <a:latin typeface="Times New Roman" panose="02020603050405020304" pitchFamily="18" charset="0"/>
                <a:cs typeface="Times New Roman" panose="02020603050405020304" pitchFamily="18" charset="0"/>
              </a:rPr>
              <a:t>Theorem: </a:t>
            </a:r>
            <a:r>
              <a:rPr lang="en-US" sz="2800" b="1" cap="none" dirty="0">
                <a:solidFill>
                  <a:srgbClr val="0000FF"/>
                </a:solidFill>
                <a:latin typeface="Times New Roman" panose="02020603050405020304" pitchFamily="18" charset="0"/>
                <a:cs typeface="Times New Roman" panose="02020603050405020304" pitchFamily="18" charset="0"/>
              </a:rPr>
              <a:t>Class property of solvable models</a:t>
            </a:r>
            <a:endParaRPr lang="ru-RU" sz="2800" b="1" cap="none" dirty="0">
              <a:solidFill>
                <a:srgbClr val="0000FF"/>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81890" y="2900174"/>
            <a:ext cx="7344816" cy="3121114"/>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     </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2843808" y="5512147"/>
            <a:ext cx="4193096" cy="365125"/>
          </a:xfrm>
        </p:spPr>
        <p:txBody>
          <a:bodyPr/>
          <a:lstStyle/>
          <a:p>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A.M. Ishkhanyan, J. Phys. A </a:t>
            </a: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33</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5539 (2000).</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604448" y="6381328"/>
            <a:ext cx="370384"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4</a:t>
            </a:fld>
            <a:endParaRPr lang="ru-RU" sz="2000" b="1" dirty="0">
              <a:latin typeface="Times New Roman" panose="02020603050405020304" pitchFamily="18" charset="0"/>
              <a:cs typeface="Times New Roman" panose="02020603050405020304"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87820374"/>
              </p:ext>
            </p:extLst>
          </p:nvPr>
        </p:nvGraphicFramePr>
        <p:xfrm>
          <a:off x="4788025" y="3495923"/>
          <a:ext cx="3468867" cy="795169"/>
        </p:xfrm>
        <a:graphic>
          <a:graphicData uri="http://schemas.openxmlformats.org/presentationml/2006/ole">
            <mc:AlternateContent xmlns:mc="http://schemas.openxmlformats.org/markup-compatibility/2006">
              <mc:Choice xmlns:v="urn:schemas-microsoft-com:vml" Requires="v">
                <p:oleObj name="Equation" r:id="rId2" imgW="2108160" imgH="482400" progId="Equation.DSMT4">
                  <p:embed/>
                </p:oleObj>
              </mc:Choice>
              <mc:Fallback>
                <p:oleObj name="Equation" r:id="rId2" imgW="2108160" imgH="482400" progId="Equation.DSMT4">
                  <p:embed/>
                  <p:pic>
                    <p:nvPicPr>
                      <p:cNvPr id="6" name="Object 5"/>
                      <p:cNvPicPr>
                        <a:picLocks noChangeAspect="1" noChangeArrowheads="1"/>
                      </p:cNvPicPr>
                      <p:nvPr/>
                    </p:nvPicPr>
                    <p:blipFill>
                      <a:blip r:embed="rId3"/>
                      <a:srcRect/>
                      <a:stretch>
                        <a:fillRect/>
                      </a:stretch>
                    </p:blipFill>
                    <p:spPr bwMode="auto">
                      <a:xfrm>
                        <a:off x="4788025" y="3495923"/>
                        <a:ext cx="3468867" cy="795169"/>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016185975"/>
              </p:ext>
            </p:extLst>
          </p:nvPr>
        </p:nvGraphicFramePr>
        <p:xfrm>
          <a:off x="3570288" y="2775521"/>
          <a:ext cx="2381250" cy="360362"/>
        </p:xfrm>
        <a:graphic>
          <a:graphicData uri="http://schemas.openxmlformats.org/presentationml/2006/ole">
            <mc:AlternateContent xmlns:mc="http://schemas.openxmlformats.org/markup-compatibility/2006">
              <mc:Choice xmlns:v="urn:schemas-microsoft-com:vml" Requires="v">
                <p:oleObj name="Equation" r:id="rId4" imgW="1485720" imgH="228600" progId="Equation.DSMT4">
                  <p:embed/>
                </p:oleObj>
              </mc:Choice>
              <mc:Fallback>
                <p:oleObj name="Equation" r:id="rId4" imgW="1485720" imgH="228600" progId="Equation.DSMT4">
                  <p:embed/>
                  <p:pic>
                    <p:nvPicPr>
                      <p:cNvPr id="8" name="Object 7"/>
                      <p:cNvPicPr/>
                      <p:nvPr/>
                    </p:nvPicPr>
                    <p:blipFill>
                      <a:blip r:embed="rId5"/>
                      <a:stretch>
                        <a:fillRect/>
                      </a:stretch>
                    </p:blipFill>
                    <p:spPr>
                      <a:xfrm>
                        <a:off x="3570288" y="2775521"/>
                        <a:ext cx="2381250" cy="36036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B26E4901-2882-B7CC-CC7E-403B61B95E6F}"/>
              </a:ext>
            </a:extLst>
          </p:cNvPr>
          <p:cNvSpPr txBox="1"/>
          <p:nvPr/>
        </p:nvSpPr>
        <p:spPr>
          <a:xfrm>
            <a:off x="395536" y="3668311"/>
            <a:ext cx="5993297" cy="1154162"/>
          </a:xfrm>
          <a:prstGeom prst="rect">
            <a:avLst/>
          </a:prstGeom>
          <a:noFill/>
        </p:spPr>
        <p:txBody>
          <a:bodyPr wrap="square">
            <a:spAutoFit/>
          </a:bodyPr>
          <a:lstStyle/>
          <a:p>
            <a:pPr marL="285750" indent="-285750">
              <a:buFont typeface="Arial" panose="020B0604020202020204" pitchFamily="34" charset="0"/>
              <a:buChar char="•"/>
            </a:pPr>
            <a:r>
              <a:rPr lang="en-US" sz="1800" b="1" cap="none" dirty="0">
                <a:solidFill>
                  <a:srgbClr val="FF0000"/>
                </a:solidFill>
                <a:latin typeface="Times New Roman" panose="02020603050405020304" pitchFamily="18" charset="0"/>
                <a:cs typeface="Times New Roman" panose="02020603050405020304" pitchFamily="18" charset="0"/>
              </a:rPr>
              <a:t>Theorem:</a:t>
            </a:r>
            <a:r>
              <a:rPr lang="en-US" sz="1800" cap="none" dirty="0">
                <a:latin typeface="Times New Roman" panose="02020603050405020304" pitchFamily="18" charset="0"/>
                <a:cs typeface="Times New Roman" panose="02020603050405020304" pitchFamily="18" charset="0"/>
              </a:rPr>
              <a:t>  Let             solves the equation</a:t>
            </a:r>
          </a:p>
          <a:p>
            <a:pPr>
              <a:spcBef>
                <a:spcPts val="600"/>
              </a:spcBef>
            </a:pPr>
            <a:r>
              <a:rPr lang="en-US" dirty="0">
                <a:latin typeface="Times New Roman" panose="02020603050405020304" pitchFamily="18" charset="0"/>
                <a:cs typeface="Times New Roman" panose="02020603050405020304" pitchFamily="18" charset="0"/>
              </a:rPr>
              <a:t>     for some functions</a:t>
            </a:r>
          </a:p>
          <a:p>
            <a:pPr marL="285750" indent="-285750">
              <a:spcBef>
                <a:spcPts val="1200"/>
              </a:spcBef>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Then,                             solves </a:t>
            </a:r>
            <a:r>
              <a:rPr lang="en-US" dirty="0">
                <a:solidFill>
                  <a:srgbClr val="0000FF"/>
                </a:solidFill>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 for the field configuration </a:t>
            </a:r>
            <a:endParaRPr lang="en-US" sz="1800" cap="none" dirty="0">
              <a:latin typeface="Times New Roman" panose="02020603050405020304" pitchFamily="18" charset="0"/>
              <a:cs typeface="Times New Roman" panose="02020603050405020304" pitchFamily="18" charset="0"/>
            </a:endParaRPr>
          </a:p>
        </p:txBody>
      </p:sp>
      <p:graphicFrame>
        <p:nvGraphicFramePr>
          <p:cNvPr id="18" name="Object 17">
            <a:extLst>
              <a:ext uri="{FF2B5EF4-FFF2-40B4-BE49-F238E27FC236}">
                <a16:creationId xmlns:a16="http://schemas.microsoft.com/office/drawing/2014/main" id="{3CA140CF-794D-F0C3-00EE-44BD7E57E077}"/>
              </a:ext>
            </a:extLst>
          </p:cNvPr>
          <p:cNvGraphicFramePr>
            <a:graphicFrameLocks noChangeAspect="1"/>
          </p:cNvGraphicFramePr>
          <p:nvPr>
            <p:extLst>
              <p:ext uri="{D42A27DB-BD31-4B8C-83A1-F6EECF244321}">
                <p14:modId xmlns:p14="http://schemas.microsoft.com/office/powerpoint/2010/main" val="3976899092"/>
              </p:ext>
            </p:extLst>
          </p:nvPr>
        </p:nvGraphicFramePr>
        <p:xfrm>
          <a:off x="2195737" y="3664012"/>
          <a:ext cx="612186" cy="401375"/>
        </p:xfrm>
        <a:graphic>
          <a:graphicData uri="http://schemas.openxmlformats.org/presentationml/2006/ole">
            <mc:AlternateContent xmlns:mc="http://schemas.openxmlformats.org/markup-compatibility/2006">
              <mc:Choice xmlns:v="urn:schemas-microsoft-com:vml" Requires="v">
                <p:oleObj name="Equation" r:id="rId6" imgW="368280" imgH="241200" progId="Equation.DSMT4">
                  <p:embed/>
                </p:oleObj>
              </mc:Choice>
              <mc:Fallback>
                <p:oleObj name="Equation" r:id="rId6" imgW="368280" imgH="241200" progId="Equation.DSMT4">
                  <p:embed/>
                  <p:pic>
                    <p:nvPicPr>
                      <p:cNvPr id="0" name=""/>
                      <p:cNvPicPr/>
                      <p:nvPr/>
                    </p:nvPicPr>
                    <p:blipFill>
                      <a:blip r:embed="rId7"/>
                      <a:stretch>
                        <a:fillRect/>
                      </a:stretch>
                    </p:blipFill>
                    <p:spPr>
                      <a:xfrm>
                        <a:off x="2195737" y="3664012"/>
                        <a:ext cx="612186" cy="401375"/>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DC2FA631-CC96-987F-0741-73CD70307473}"/>
              </a:ext>
            </a:extLst>
          </p:cNvPr>
          <p:cNvSpPr txBox="1"/>
          <p:nvPr/>
        </p:nvSpPr>
        <p:spPr>
          <a:xfrm>
            <a:off x="395536" y="1985645"/>
            <a:ext cx="8748464" cy="800219"/>
          </a:xfrm>
          <a:prstGeom prst="rect">
            <a:avLst/>
          </a:prstGeom>
          <a:noFill/>
        </p:spPr>
        <p:txBody>
          <a:bodyPr wrap="square">
            <a:spAutoFit/>
          </a:bodyPr>
          <a:lstStyle/>
          <a:p>
            <a:pPr marL="285750" indent="-285750">
              <a:spcAft>
                <a:spcPts val="600"/>
              </a:spcAft>
              <a:buFont typeface="Arial" panose="020B0604020202020204" pitchFamily="34" charset="0"/>
              <a:buChar char="•"/>
            </a:pPr>
            <a:r>
              <a:rPr lang="en-US" sz="1800" cap="none" dirty="0">
                <a:latin typeface="Times New Roman" panose="02020603050405020304" pitchFamily="18" charset="0"/>
                <a:cs typeface="Times New Roman" panose="02020603050405020304" pitchFamily="18" charset="0"/>
              </a:rPr>
              <a:t>Physics equations are usually solved by reducing them to known mathematical equations</a:t>
            </a:r>
          </a:p>
          <a:p>
            <a:pPr marL="285750" indent="-285750">
              <a:spcBef>
                <a:spcPts val="600"/>
              </a:spcBef>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a:t>
            </a:r>
            <a:r>
              <a:rPr lang="en-US" sz="1800" cap="none" dirty="0">
                <a:latin typeface="Times New Roman" panose="02020603050405020304" pitchFamily="18" charset="0"/>
                <a:cs typeface="Times New Roman" panose="02020603050405020304" pitchFamily="18" charset="0"/>
              </a:rPr>
              <a:t>ransformation of dependent and independent variables</a:t>
            </a:r>
            <a:endParaRPr lang="en-US" sz="1800" dirty="0">
              <a:latin typeface="Times New Roman" panose="02020603050405020304" pitchFamily="18" charset="0"/>
              <a:cs typeface="Times New Roman" panose="02020603050405020304" pitchFamily="18" charset="0"/>
            </a:endParaRPr>
          </a:p>
        </p:txBody>
      </p:sp>
      <p:sp>
        <p:nvSpPr>
          <p:cNvPr id="24" name="TextBox 23">
            <a:extLst>
              <a:ext uri="{FF2B5EF4-FFF2-40B4-BE49-F238E27FC236}">
                <a16:creationId xmlns:a16="http://schemas.microsoft.com/office/drawing/2014/main" id="{CF092A09-6238-6278-855C-BC9CF5457F41}"/>
              </a:ext>
            </a:extLst>
          </p:cNvPr>
          <p:cNvSpPr txBox="1"/>
          <p:nvPr/>
        </p:nvSpPr>
        <p:spPr>
          <a:xfrm>
            <a:off x="395536" y="3137624"/>
            <a:ext cx="8579296" cy="369332"/>
          </a:xfrm>
          <a:prstGeom prst="rect">
            <a:avLst/>
          </a:prstGeom>
          <a:noFill/>
        </p:spPr>
        <p:txBody>
          <a:bodyPr wrap="square">
            <a:spAutoFit/>
          </a:bodyPr>
          <a:lstStyle/>
          <a:p>
            <a:pPr marL="285750" indent="-285750">
              <a:buFont typeface="Arial" panose="020B0604020202020204" pitchFamily="34" charset="0"/>
              <a:buChar char="•"/>
            </a:pPr>
            <a:r>
              <a:rPr lang="en-US" sz="1800" cap="none" dirty="0">
                <a:latin typeface="Times New Roman" panose="02020603050405020304" pitchFamily="18" charset="0"/>
                <a:cs typeface="Times New Roman" panose="02020603050405020304" pitchFamily="18" charset="0"/>
              </a:rPr>
              <a:t>However, </a:t>
            </a:r>
            <a:r>
              <a:rPr lang="en-US" dirty="0">
                <a:latin typeface="Times New Roman" panose="02020603050405020304" pitchFamily="18" charset="0"/>
                <a:cs typeface="Times New Roman" panose="02020603050405020304" pitchFamily="18" charset="0"/>
              </a:rPr>
              <a:t>in this case the transformation of the </a:t>
            </a:r>
            <a:r>
              <a:rPr lang="en-US" sz="1800" cap="none" dirty="0">
                <a:latin typeface="Times New Roman" panose="02020603050405020304" pitchFamily="18" charset="0"/>
                <a:cs typeface="Times New Roman" panose="02020603050405020304" pitchFamily="18" charset="0"/>
              </a:rPr>
              <a:t>independent variable </a:t>
            </a:r>
            <a:r>
              <a:rPr lang="en-US" sz="1800" i="1" cap="none" dirty="0">
                <a:solidFill>
                  <a:srgbClr val="FF0000"/>
                </a:solidFill>
                <a:latin typeface="Times New Roman" panose="02020603050405020304" pitchFamily="18" charset="0"/>
                <a:cs typeface="Times New Roman" panose="02020603050405020304" pitchFamily="18" charset="0"/>
              </a:rPr>
              <a:t>z(t)</a:t>
            </a:r>
            <a:r>
              <a:rPr lang="en-US" sz="1800" cap="none" dirty="0">
                <a:solidFill>
                  <a:srgbClr val="FF0000"/>
                </a:solidFill>
                <a:latin typeface="Times New Roman" panose="02020603050405020304" pitchFamily="18" charset="0"/>
                <a:cs typeface="Times New Roman" panose="02020603050405020304" pitchFamily="18" charset="0"/>
              </a:rPr>
              <a:t> is not needed !</a:t>
            </a:r>
            <a:endParaRPr lang="en-US" sz="1800" dirty="0">
              <a:solidFill>
                <a:srgbClr val="FF0000"/>
              </a:solidFill>
              <a:latin typeface="Times New Roman" panose="02020603050405020304" pitchFamily="18" charset="0"/>
              <a:cs typeface="Times New Roman" panose="02020603050405020304" pitchFamily="18" charset="0"/>
            </a:endParaRPr>
          </a:p>
        </p:txBody>
      </p:sp>
      <p:graphicFrame>
        <p:nvGraphicFramePr>
          <p:cNvPr id="25" name="Object 24">
            <a:extLst>
              <a:ext uri="{FF2B5EF4-FFF2-40B4-BE49-F238E27FC236}">
                <a16:creationId xmlns:a16="http://schemas.microsoft.com/office/drawing/2014/main" id="{A81B7740-9CF3-2C43-212E-D22D557CC488}"/>
              </a:ext>
            </a:extLst>
          </p:cNvPr>
          <p:cNvGraphicFramePr>
            <a:graphicFrameLocks noChangeAspect="1"/>
          </p:cNvGraphicFramePr>
          <p:nvPr>
            <p:extLst>
              <p:ext uri="{D42A27DB-BD31-4B8C-83A1-F6EECF244321}">
                <p14:modId xmlns:p14="http://schemas.microsoft.com/office/powerpoint/2010/main" val="1332499760"/>
              </p:ext>
            </p:extLst>
          </p:nvPr>
        </p:nvGraphicFramePr>
        <p:xfrm>
          <a:off x="2617339" y="4003352"/>
          <a:ext cx="1306590" cy="393767"/>
        </p:xfrm>
        <a:graphic>
          <a:graphicData uri="http://schemas.openxmlformats.org/presentationml/2006/ole">
            <mc:AlternateContent xmlns:mc="http://schemas.openxmlformats.org/markup-compatibility/2006">
              <mc:Choice xmlns:v="urn:schemas-microsoft-com:vml" Requires="v">
                <p:oleObj name="Equation" r:id="rId8" imgW="927000" imgH="279360" progId="Equation.DSMT4">
                  <p:embed/>
                </p:oleObj>
              </mc:Choice>
              <mc:Fallback>
                <p:oleObj name="Equation" r:id="rId8" imgW="927000" imgH="279360" progId="Equation.DSMT4">
                  <p:embed/>
                  <p:pic>
                    <p:nvPicPr>
                      <p:cNvPr id="0" name=""/>
                      <p:cNvPicPr/>
                      <p:nvPr/>
                    </p:nvPicPr>
                    <p:blipFill>
                      <a:blip r:embed="rId9"/>
                      <a:stretch>
                        <a:fillRect/>
                      </a:stretch>
                    </p:blipFill>
                    <p:spPr>
                      <a:xfrm>
                        <a:off x="2617339" y="4003352"/>
                        <a:ext cx="1306590" cy="393767"/>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16F09E33-B872-39F8-FAD9-029BF48984E1}"/>
              </a:ext>
            </a:extLst>
          </p:cNvPr>
          <p:cNvGraphicFramePr>
            <a:graphicFrameLocks noChangeAspect="1"/>
          </p:cNvGraphicFramePr>
          <p:nvPr>
            <p:extLst>
              <p:ext uri="{D42A27DB-BD31-4B8C-83A1-F6EECF244321}">
                <p14:modId xmlns:p14="http://schemas.microsoft.com/office/powerpoint/2010/main" val="2197106460"/>
              </p:ext>
            </p:extLst>
          </p:nvPr>
        </p:nvGraphicFramePr>
        <p:xfrm>
          <a:off x="1394468" y="4432027"/>
          <a:ext cx="1521348" cy="380337"/>
        </p:xfrm>
        <a:graphic>
          <a:graphicData uri="http://schemas.openxmlformats.org/presentationml/2006/ole">
            <mc:AlternateContent xmlns:mc="http://schemas.openxmlformats.org/markup-compatibility/2006">
              <mc:Choice xmlns:v="urn:schemas-microsoft-com:vml" Requires="v">
                <p:oleObj name="Equation" r:id="rId10" imgW="965160" imgH="241200" progId="Equation.DSMT4">
                  <p:embed/>
                </p:oleObj>
              </mc:Choice>
              <mc:Fallback>
                <p:oleObj name="Equation" r:id="rId10" imgW="965160" imgH="241200" progId="Equation.DSMT4">
                  <p:embed/>
                  <p:pic>
                    <p:nvPicPr>
                      <p:cNvPr id="0" name=""/>
                      <p:cNvPicPr/>
                      <p:nvPr/>
                    </p:nvPicPr>
                    <p:blipFill>
                      <a:blip r:embed="rId11"/>
                      <a:stretch>
                        <a:fillRect/>
                      </a:stretch>
                    </p:blipFill>
                    <p:spPr>
                      <a:xfrm>
                        <a:off x="1394468" y="4432027"/>
                        <a:ext cx="1521348" cy="380337"/>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A73BA762-B793-F6B0-38E2-5B6973F1DB38}"/>
              </a:ext>
            </a:extLst>
          </p:cNvPr>
          <p:cNvGraphicFramePr>
            <a:graphicFrameLocks noChangeAspect="1"/>
          </p:cNvGraphicFramePr>
          <p:nvPr>
            <p:extLst>
              <p:ext uri="{D42A27DB-BD31-4B8C-83A1-F6EECF244321}">
                <p14:modId xmlns:p14="http://schemas.microsoft.com/office/powerpoint/2010/main" val="3471833507"/>
              </p:ext>
            </p:extLst>
          </p:nvPr>
        </p:nvGraphicFramePr>
        <p:xfrm>
          <a:off x="2915816" y="4882675"/>
          <a:ext cx="1677514" cy="643789"/>
        </p:xfrm>
        <a:graphic>
          <a:graphicData uri="http://schemas.openxmlformats.org/presentationml/2006/ole">
            <mc:AlternateContent xmlns:mc="http://schemas.openxmlformats.org/markup-compatibility/2006">
              <mc:Choice xmlns:v="urn:schemas-microsoft-com:vml" Requires="v">
                <p:oleObj name="Equation" r:id="rId12" imgW="1018209" imgH="390282" progId="Equation.DSMT4">
                  <p:embed/>
                </p:oleObj>
              </mc:Choice>
              <mc:Fallback>
                <p:oleObj name="Equation" r:id="rId12" imgW="1018209" imgH="390282" progId="Equation.DSMT4">
                  <p:embed/>
                  <p:pic>
                    <p:nvPicPr>
                      <p:cNvPr id="0" name=""/>
                      <p:cNvPicPr/>
                      <p:nvPr/>
                    </p:nvPicPr>
                    <p:blipFill>
                      <a:blip r:embed="rId13"/>
                      <a:stretch>
                        <a:fillRect/>
                      </a:stretch>
                    </p:blipFill>
                    <p:spPr>
                      <a:xfrm>
                        <a:off x="2915816" y="4882675"/>
                        <a:ext cx="1677514" cy="643789"/>
                      </a:xfrm>
                      <a:prstGeom prst="rect">
                        <a:avLst/>
                      </a:prstGeom>
                      <a:solidFill>
                        <a:srgbClr val="75EDFD"/>
                      </a:solidFill>
                    </p:spPr>
                  </p:pic>
                </p:oleObj>
              </mc:Fallback>
            </mc:AlternateContent>
          </a:graphicData>
        </a:graphic>
      </p:graphicFrame>
      <p:graphicFrame>
        <p:nvGraphicFramePr>
          <p:cNvPr id="28" name="Object 27">
            <a:extLst>
              <a:ext uri="{FF2B5EF4-FFF2-40B4-BE49-F238E27FC236}">
                <a16:creationId xmlns:a16="http://schemas.microsoft.com/office/drawing/2014/main" id="{4C10A74C-1B57-4C3C-3328-992EABDEA3C0}"/>
              </a:ext>
            </a:extLst>
          </p:cNvPr>
          <p:cNvGraphicFramePr>
            <a:graphicFrameLocks noChangeAspect="1"/>
          </p:cNvGraphicFramePr>
          <p:nvPr>
            <p:extLst>
              <p:ext uri="{D42A27DB-BD31-4B8C-83A1-F6EECF244321}">
                <p14:modId xmlns:p14="http://schemas.microsoft.com/office/powerpoint/2010/main" val="2969124143"/>
              </p:ext>
            </p:extLst>
          </p:nvPr>
        </p:nvGraphicFramePr>
        <p:xfrm>
          <a:off x="4932040" y="4864075"/>
          <a:ext cx="1677514" cy="662389"/>
        </p:xfrm>
        <a:graphic>
          <a:graphicData uri="http://schemas.openxmlformats.org/presentationml/2006/ole">
            <mc:AlternateContent xmlns:mc="http://schemas.openxmlformats.org/markup-compatibility/2006">
              <mc:Choice xmlns:v="urn:schemas-microsoft-com:vml" Requires="v">
                <p:oleObj name="Equation" r:id="rId14" imgW="989795" imgH="390282" progId="Equation.DSMT4">
                  <p:embed/>
                </p:oleObj>
              </mc:Choice>
              <mc:Fallback>
                <p:oleObj name="Equation" r:id="rId14" imgW="989795" imgH="390282" progId="Equation.DSMT4">
                  <p:embed/>
                  <p:pic>
                    <p:nvPicPr>
                      <p:cNvPr id="0" name=""/>
                      <p:cNvPicPr/>
                      <p:nvPr/>
                    </p:nvPicPr>
                    <p:blipFill>
                      <a:blip r:embed="rId15"/>
                      <a:stretch>
                        <a:fillRect/>
                      </a:stretch>
                    </p:blipFill>
                    <p:spPr>
                      <a:xfrm>
                        <a:off x="4932040" y="4864075"/>
                        <a:ext cx="1677514" cy="662389"/>
                      </a:xfrm>
                      <a:prstGeom prst="rect">
                        <a:avLst/>
                      </a:prstGeom>
                      <a:solidFill>
                        <a:srgbClr val="75EDFD"/>
                      </a:solidFill>
                    </p:spPr>
                  </p:pic>
                </p:oleObj>
              </mc:Fallback>
            </mc:AlternateContent>
          </a:graphicData>
        </a:graphic>
      </p:graphicFrame>
      <p:graphicFrame>
        <p:nvGraphicFramePr>
          <p:cNvPr id="31" name="Object 30">
            <a:extLst>
              <a:ext uri="{FF2B5EF4-FFF2-40B4-BE49-F238E27FC236}">
                <a16:creationId xmlns:a16="http://schemas.microsoft.com/office/drawing/2014/main" id="{C80C61FC-BF22-B019-8A69-A8C2D4BC1B22}"/>
              </a:ext>
            </a:extLst>
          </p:cNvPr>
          <p:cNvGraphicFramePr>
            <a:graphicFrameLocks noChangeAspect="1"/>
          </p:cNvGraphicFramePr>
          <p:nvPr>
            <p:extLst>
              <p:ext uri="{D42A27DB-BD31-4B8C-83A1-F6EECF244321}">
                <p14:modId xmlns:p14="http://schemas.microsoft.com/office/powerpoint/2010/main" val="253725809"/>
              </p:ext>
            </p:extLst>
          </p:nvPr>
        </p:nvGraphicFramePr>
        <p:xfrm>
          <a:off x="2885232" y="1124744"/>
          <a:ext cx="3840162" cy="790575"/>
        </p:xfrm>
        <a:graphic>
          <a:graphicData uri="http://schemas.openxmlformats.org/presentationml/2006/ole">
            <mc:AlternateContent xmlns:mc="http://schemas.openxmlformats.org/markup-compatibility/2006">
              <mc:Choice xmlns:v="urn:schemas-microsoft-com:vml" Requires="v">
                <p:oleObj name="Equation" r:id="rId16" imgW="2158920" imgH="444240" progId="Equation.DSMT4">
                  <p:embed/>
                </p:oleObj>
              </mc:Choice>
              <mc:Fallback>
                <p:oleObj name="Equation" r:id="rId16" imgW="2158920" imgH="444240" progId="Equation.DSMT4">
                  <p:embed/>
                  <p:pic>
                    <p:nvPicPr>
                      <p:cNvPr id="15" name="Object 14">
                        <a:extLst>
                          <a:ext uri="{FF2B5EF4-FFF2-40B4-BE49-F238E27FC236}">
                            <a16:creationId xmlns:a16="http://schemas.microsoft.com/office/drawing/2014/main" id="{E0778D73-35B1-CE23-0DA0-80BA186D2EE7}"/>
                          </a:ext>
                        </a:extLst>
                      </p:cNvPr>
                      <p:cNvPicPr/>
                      <p:nvPr/>
                    </p:nvPicPr>
                    <p:blipFill>
                      <a:blip r:embed="rId17"/>
                      <a:stretch>
                        <a:fillRect/>
                      </a:stretch>
                    </p:blipFill>
                    <p:spPr>
                      <a:xfrm>
                        <a:off x="2885232" y="1124744"/>
                        <a:ext cx="3840162" cy="790575"/>
                      </a:xfrm>
                      <a:prstGeom prst="rect">
                        <a:avLst/>
                      </a:prstGeom>
                      <a:solidFill>
                        <a:srgbClr val="75EDFD">
                          <a:alpha val="50000"/>
                        </a:srgbClr>
                      </a:solidFill>
                    </p:spPr>
                  </p:pic>
                </p:oleObj>
              </mc:Fallback>
            </mc:AlternateContent>
          </a:graphicData>
        </a:graphic>
      </p:graphicFrame>
      <p:sp>
        <p:nvSpPr>
          <p:cNvPr id="32" name="TextBox 31">
            <a:extLst>
              <a:ext uri="{FF2B5EF4-FFF2-40B4-BE49-F238E27FC236}">
                <a16:creationId xmlns:a16="http://schemas.microsoft.com/office/drawing/2014/main" id="{EC231905-983D-8BA5-2B1A-5698A027B3E4}"/>
              </a:ext>
            </a:extLst>
          </p:cNvPr>
          <p:cNvSpPr txBox="1"/>
          <p:nvPr/>
        </p:nvSpPr>
        <p:spPr>
          <a:xfrm>
            <a:off x="539552" y="6093296"/>
            <a:ext cx="7790021" cy="707886"/>
          </a:xfrm>
          <a:prstGeom prst="rect">
            <a:avLst/>
          </a:prstGeom>
          <a:noFill/>
        </p:spPr>
        <p:txBody>
          <a:bodyPr wrap="square">
            <a:spAutoFit/>
          </a:bodyPr>
          <a:lstStyle/>
          <a:p>
            <a:pPr algn="ctr"/>
            <a:r>
              <a:rPr lang="en-US" sz="2000" b="1" i="1" dirty="0">
                <a:solidFill>
                  <a:srgbClr val="0000FF"/>
                </a:solidFill>
                <a:latin typeface="Times New Roman" panose="02020603050405020304" pitchFamily="18" charset="0"/>
                <a:cs typeface="Times New Roman" panose="02020603050405020304" pitchFamily="18" charset="0"/>
              </a:rPr>
              <a:t>The transformation of the </a:t>
            </a:r>
            <a:r>
              <a:rPr lang="en-US" sz="2000" b="1" i="1" cap="none" dirty="0">
                <a:solidFill>
                  <a:srgbClr val="0000FF"/>
                </a:solidFill>
                <a:latin typeface="Times New Roman" panose="02020603050405020304" pitchFamily="18" charset="0"/>
                <a:cs typeface="Times New Roman" panose="02020603050405020304" pitchFamily="18" charset="0"/>
              </a:rPr>
              <a:t>independent variable </a:t>
            </a:r>
            <a:r>
              <a:rPr lang="en-US" sz="2000" b="1" i="1" dirty="0">
                <a:solidFill>
                  <a:srgbClr val="0000FF"/>
                </a:solidFill>
                <a:latin typeface="Times New Roman" panose="02020603050405020304" pitchFamily="18" charset="0"/>
                <a:cs typeface="Times New Roman" panose="02020603050405020304" pitchFamily="18" charset="0"/>
              </a:rPr>
              <a:t>is not needed at all </a:t>
            </a:r>
            <a:r>
              <a:rPr lang="en-US" sz="2000" b="1" dirty="0">
                <a:solidFill>
                  <a:srgbClr val="0000FF"/>
                </a:solidFill>
                <a:latin typeface="Times New Roman" panose="02020603050405020304" pitchFamily="18" charset="0"/>
                <a:cs typeface="Times New Roman" panose="02020603050405020304" pitchFamily="18" charset="0"/>
              </a:rPr>
              <a:t>!</a:t>
            </a:r>
          </a:p>
          <a:p>
            <a:pPr algn="ctr"/>
            <a:r>
              <a:rPr lang="en-US" sz="2000" b="1" i="1" dirty="0">
                <a:solidFill>
                  <a:srgbClr val="0000FF"/>
                </a:solidFill>
                <a:latin typeface="Times New Roman" panose="02020603050405020304" pitchFamily="18" charset="0"/>
                <a:cs typeface="Times New Roman" panose="02020603050405020304" pitchFamily="18" charset="0"/>
              </a:rPr>
              <a:t>It can be incorporated afterwards</a:t>
            </a:r>
          </a:p>
        </p:txBody>
      </p:sp>
      <p:cxnSp>
        <p:nvCxnSpPr>
          <p:cNvPr id="33" name="Straight Connector 32">
            <a:extLst>
              <a:ext uri="{FF2B5EF4-FFF2-40B4-BE49-F238E27FC236}">
                <a16:creationId xmlns:a16="http://schemas.microsoft.com/office/drawing/2014/main" id="{46C8BEDE-4FD8-89CB-1449-87BEE732C9FB}"/>
              </a:ext>
            </a:extLst>
          </p:cNvPr>
          <p:cNvCxnSpPr>
            <a:cxnSpLocks/>
          </p:cNvCxnSpPr>
          <p:nvPr/>
        </p:nvCxnSpPr>
        <p:spPr>
          <a:xfrm>
            <a:off x="342329" y="6021288"/>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7A8FA1C-11C4-33AA-8A6F-5C2AD6187BCF}"/>
              </a:ext>
            </a:extLst>
          </p:cNvPr>
          <p:cNvSpPr txBox="1"/>
          <p:nvPr/>
        </p:nvSpPr>
        <p:spPr>
          <a:xfrm>
            <a:off x="7129814" y="1296317"/>
            <a:ext cx="534155" cy="400110"/>
          </a:xfrm>
          <a:prstGeom prst="rect">
            <a:avLst/>
          </a:prstGeom>
          <a:noFill/>
        </p:spPr>
        <p:txBody>
          <a:bodyPr wrap="square">
            <a:spAutoFit/>
          </a:bodyPr>
          <a:lstStyle/>
          <a:p>
            <a:r>
              <a:rPr lang="en-US" sz="2000" dirty="0">
                <a:latin typeface="Times New Roman" panose="02020603050405020304" pitchFamily="18" charset="0"/>
                <a:cs typeface="Times New Roman" panose="02020603050405020304" pitchFamily="18" charset="0"/>
              </a:rPr>
              <a:t>(1)</a:t>
            </a:r>
          </a:p>
        </p:txBody>
      </p:sp>
    </p:spTree>
    <p:extLst>
      <p:ext uri="{BB962C8B-B14F-4D97-AF65-F5344CB8AC3E}">
        <p14:creationId xmlns:p14="http://schemas.microsoft.com/office/powerpoint/2010/main" val="4196887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971600" y="232192"/>
            <a:ext cx="7257252" cy="531773"/>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r>
              <a:rPr lang="en-US" sz="2800" b="1" cap="none" dirty="0">
                <a:latin typeface="Times New Roman" panose="02020603050405020304" pitchFamily="18" charset="0"/>
                <a:cs typeface="Times New Roman" panose="02020603050405020304" pitchFamily="18" charset="0"/>
              </a:rPr>
              <a:t>General reduction procedure</a:t>
            </a:r>
            <a:endParaRPr lang="ru-RU" sz="2800" b="1" cap="none"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61833" y="5851164"/>
            <a:ext cx="8406135" cy="458156"/>
          </a:xfrm>
        </p:spPr>
        <p:txBody>
          <a:bodyPr>
            <a:normAutofit/>
          </a:bodyPr>
          <a:lstStyle/>
          <a:p>
            <a:pPr marL="0" indent="0">
              <a:buNone/>
            </a:pPr>
            <a:endParaRPr lang="en-US" sz="2000" dirty="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3347864" y="5943456"/>
            <a:ext cx="5616624" cy="365125"/>
          </a:xfrm>
        </p:spPr>
        <p:txBody>
          <a:bodyPr/>
          <a:lstStyle/>
          <a:p>
            <a:r>
              <a:rPr lang="en-US" sz="1600" dirty="0">
                <a:solidFill>
                  <a:srgbClr val="000000"/>
                </a:solidFill>
                <a:effectLst/>
                <a:latin typeface="Times New Roman" panose="02020603050405020304" pitchFamily="18" charset="0"/>
                <a:ea typeface="Times New Roman" panose="02020603050405020304" pitchFamily="18" charset="0"/>
              </a:rPr>
              <a:t>A. Ishkhanyan and V. </a:t>
            </a:r>
            <a:r>
              <a:rPr lang="en-US" sz="1600" dirty="0" err="1">
                <a:solidFill>
                  <a:srgbClr val="000000"/>
                </a:solidFill>
                <a:effectLst/>
                <a:latin typeface="Times New Roman" panose="02020603050405020304" pitchFamily="18" charset="0"/>
                <a:ea typeface="Times New Roman" panose="02020603050405020304" pitchFamily="18" charset="0"/>
              </a:rPr>
              <a:t>Krainov</a:t>
            </a:r>
            <a:r>
              <a:rPr lang="en-US" sz="1600" dirty="0">
                <a:solidFill>
                  <a:srgbClr val="000000"/>
                </a:solidFill>
                <a:effectLst/>
                <a:latin typeface="Times New Roman" panose="02020603050405020304" pitchFamily="18" charset="0"/>
                <a:ea typeface="Times New Roman" panose="02020603050405020304" pitchFamily="18" charset="0"/>
              </a:rPr>
              <a:t>, Eur. Phys. J. Plus </a:t>
            </a:r>
            <a:r>
              <a:rPr lang="en-US" sz="1600" b="1" dirty="0">
                <a:solidFill>
                  <a:srgbClr val="000000"/>
                </a:solidFill>
                <a:effectLst/>
                <a:latin typeface="Times New Roman" panose="02020603050405020304" pitchFamily="18" charset="0"/>
                <a:ea typeface="Times New Roman" panose="02020603050405020304" pitchFamily="18" charset="0"/>
              </a:rPr>
              <a:t>131</a:t>
            </a:r>
            <a:r>
              <a:rPr lang="en-US" sz="1600" dirty="0">
                <a:solidFill>
                  <a:srgbClr val="000000"/>
                </a:solidFill>
                <a:effectLst/>
                <a:latin typeface="Times New Roman" panose="02020603050405020304" pitchFamily="18" charset="0"/>
                <a:ea typeface="Times New Roman" panose="02020603050405020304" pitchFamily="18" charset="0"/>
              </a:rPr>
              <a:t>, 342 (2016).</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604448" y="6381328"/>
            <a:ext cx="370384"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5</a:t>
            </a:fld>
            <a:endParaRPr lang="ru-RU" sz="2000" b="1" dirty="0">
              <a:latin typeface="Times New Roman" panose="02020603050405020304" pitchFamily="18" charset="0"/>
              <a:cs typeface="Times New Roman" panose="02020603050405020304" pitchFamily="18"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631739198"/>
              </p:ext>
            </p:extLst>
          </p:nvPr>
        </p:nvGraphicFramePr>
        <p:xfrm>
          <a:off x="5292080" y="1861154"/>
          <a:ext cx="1440160" cy="384449"/>
        </p:xfrm>
        <a:graphic>
          <a:graphicData uri="http://schemas.openxmlformats.org/presentationml/2006/ole">
            <mc:AlternateContent xmlns:mc="http://schemas.openxmlformats.org/markup-compatibility/2006">
              <mc:Choice xmlns:v="urn:schemas-microsoft-com:vml" Requires="v">
                <p:oleObj name="Equation" r:id="rId2" imgW="952200" imgH="253800" progId="Equation.DSMT4">
                  <p:embed/>
                </p:oleObj>
              </mc:Choice>
              <mc:Fallback>
                <p:oleObj name="Equation" r:id="rId2" imgW="952200" imgH="253800" progId="Equation.DSMT4">
                  <p:embed/>
                  <p:pic>
                    <p:nvPicPr>
                      <p:cNvPr id="8" name="Object 7"/>
                      <p:cNvPicPr/>
                      <p:nvPr/>
                    </p:nvPicPr>
                    <p:blipFill>
                      <a:blip r:embed="rId3"/>
                      <a:stretch>
                        <a:fillRect/>
                      </a:stretch>
                    </p:blipFill>
                    <p:spPr>
                      <a:xfrm>
                        <a:off x="5292080" y="1861154"/>
                        <a:ext cx="1440160" cy="384449"/>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437442129"/>
              </p:ext>
            </p:extLst>
          </p:nvPr>
        </p:nvGraphicFramePr>
        <p:xfrm>
          <a:off x="1634557" y="2277542"/>
          <a:ext cx="6393827" cy="808979"/>
        </p:xfrm>
        <a:graphic>
          <a:graphicData uri="http://schemas.openxmlformats.org/presentationml/2006/ole">
            <mc:AlternateContent xmlns:mc="http://schemas.openxmlformats.org/markup-compatibility/2006">
              <mc:Choice xmlns:v="urn:schemas-microsoft-com:vml" Requires="v">
                <p:oleObj name="Equation" r:id="rId4" imgW="4012920" imgH="507960" progId="Equation.DSMT4">
                  <p:embed/>
                </p:oleObj>
              </mc:Choice>
              <mc:Fallback>
                <p:oleObj name="Equation" r:id="rId4" imgW="4012920" imgH="507960" progId="Equation.DSMT4">
                  <p:embed/>
                  <p:pic>
                    <p:nvPicPr>
                      <p:cNvPr id="9" name="Object 8"/>
                      <p:cNvPicPr/>
                      <p:nvPr/>
                    </p:nvPicPr>
                    <p:blipFill>
                      <a:blip r:embed="rId5"/>
                      <a:stretch>
                        <a:fillRect/>
                      </a:stretch>
                    </p:blipFill>
                    <p:spPr>
                      <a:xfrm>
                        <a:off x="1634557" y="2277542"/>
                        <a:ext cx="6393827" cy="808979"/>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A40B6300-B8CE-4B34-B1FD-66C3AFFFC8EF}"/>
              </a:ext>
            </a:extLst>
          </p:cNvPr>
          <p:cNvGraphicFramePr>
            <a:graphicFrameLocks noChangeAspect="1"/>
          </p:cNvGraphicFramePr>
          <p:nvPr>
            <p:extLst>
              <p:ext uri="{D42A27DB-BD31-4B8C-83A1-F6EECF244321}">
                <p14:modId xmlns:p14="http://schemas.microsoft.com/office/powerpoint/2010/main" val="1268524151"/>
              </p:ext>
            </p:extLst>
          </p:nvPr>
        </p:nvGraphicFramePr>
        <p:xfrm>
          <a:off x="3291213" y="3429670"/>
          <a:ext cx="2760489" cy="409444"/>
        </p:xfrm>
        <a:graphic>
          <a:graphicData uri="http://schemas.openxmlformats.org/presentationml/2006/ole">
            <mc:AlternateContent xmlns:mc="http://schemas.openxmlformats.org/markup-compatibility/2006">
              <mc:Choice xmlns:v="urn:schemas-microsoft-com:vml" Requires="v">
                <p:oleObj name="Equation" r:id="rId6" imgW="1549080" imgH="228600" progId="Equation.DSMT4">
                  <p:embed/>
                </p:oleObj>
              </mc:Choice>
              <mc:Fallback>
                <p:oleObj name="Equation" r:id="rId6" imgW="1549080" imgH="228600" progId="Equation.DSMT4">
                  <p:embed/>
                  <p:pic>
                    <p:nvPicPr>
                      <p:cNvPr id="2" name="Object 1">
                        <a:extLst>
                          <a:ext uri="{FF2B5EF4-FFF2-40B4-BE49-F238E27FC236}">
                            <a16:creationId xmlns:a16="http://schemas.microsoft.com/office/drawing/2014/main" id="{A40B6300-B8CE-4B34-B1FD-66C3AFFFC8EF}"/>
                          </a:ext>
                        </a:extLst>
                      </p:cNvPr>
                      <p:cNvPicPr/>
                      <p:nvPr/>
                    </p:nvPicPr>
                    <p:blipFill>
                      <a:blip r:embed="rId7"/>
                      <a:stretch>
                        <a:fillRect/>
                      </a:stretch>
                    </p:blipFill>
                    <p:spPr>
                      <a:xfrm>
                        <a:off x="3291213" y="3429670"/>
                        <a:ext cx="2760489" cy="409444"/>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9F7C1642-1FC4-6E3E-CDE5-C4FC53E155CE}"/>
              </a:ext>
            </a:extLst>
          </p:cNvPr>
          <p:cNvSpPr txBox="1"/>
          <p:nvPr/>
        </p:nvSpPr>
        <p:spPr>
          <a:xfrm>
            <a:off x="827583" y="837382"/>
            <a:ext cx="6613711" cy="429413"/>
          </a:xfrm>
          <a:prstGeom prst="rect">
            <a:avLst/>
          </a:prstGeom>
          <a:noFill/>
        </p:spPr>
        <p:txBody>
          <a:bodyPr wrap="square">
            <a:spAutoFit/>
          </a:bodyPr>
          <a:lstStyle/>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Rewrite two-state equation for a variable  </a:t>
            </a:r>
            <a:r>
              <a:rPr kumimoji="0" lang="en-US" sz="2000" b="0" i="1"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z</a:t>
            </a:r>
            <a:r>
              <a:rPr kumimoji="0" lang="en-US" sz="2000" b="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and functions</a:t>
            </a:r>
            <a:endParaRPr kumimoji="0" lang="en-US" sz="20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aphicFrame>
        <p:nvGraphicFramePr>
          <p:cNvPr id="24" name="Object 23">
            <a:extLst>
              <a:ext uri="{FF2B5EF4-FFF2-40B4-BE49-F238E27FC236}">
                <a16:creationId xmlns:a16="http://schemas.microsoft.com/office/drawing/2014/main" id="{CCC118D2-AAF0-565A-FD3A-8D9AA509775F}"/>
              </a:ext>
            </a:extLst>
          </p:cNvPr>
          <p:cNvGraphicFramePr>
            <a:graphicFrameLocks noChangeAspect="1"/>
          </p:cNvGraphicFramePr>
          <p:nvPr>
            <p:extLst>
              <p:ext uri="{D42A27DB-BD31-4B8C-83A1-F6EECF244321}">
                <p14:modId xmlns:p14="http://schemas.microsoft.com/office/powerpoint/2010/main" val="2918815110"/>
              </p:ext>
            </p:extLst>
          </p:nvPr>
        </p:nvGraphicFramePr>
        <p:xfrm>
          <a:off x="7288213" y="836712"/>
          <a:ext cx="717550" cy="434975"/>
        </p:xfrm>
        <a:graphic>
          <a:graphicData uri="http://schemas.openxmlformats.org/presentationml/2006/ole">
            <mc:AlternateContent xmlns:mc="http://schemas.openxmlformats.org/markup-compatibility/2006">
              <mc:Choice xmlns:v="urn:schemas-microsoft-com:vml" Requires="v">
                <p:oleObj name="Equation" r:id="rId8" imgW="419040" imgH="253800" progId="Equation.DSMT4">
                  <p:embed/>
                </p:oleObj>
              </mc:Choice>
              <mc:Fallback>
                <p:oleObj name="Equation" r:id="rId8" imgW="419040" imgH="253800" progId="Equation.DSMT4">
                  <p:embed/>
                  <p:pic>
                    <p:nvPicPr>
                      <p:cNvPr id="24" name="Object 23">
                        <a:extLst>
                          <a:ext uri="{FF2B5EF4-FFF2-40B4-BE49-F238E27FC236}">
                            <a16:creationId xmlns:a16="http://schemas.microsoft.com/office/drawing/2014/main" id="{CCC118D2-AAF0-565A-FD3A-8D9AA509775F}"/>
                          </a:ext>
                        </a:extLst>
                      </p:cNvPr>
                      <p:cNvPicPr/>
                      <p:nvPr/>
                    </p:nvPicPr>
                    <p:blipFill>
                      <a:blip r:embed="rId9"/>
                      <a:stretch>
                        <a:fillRect/>
                      </a:stretch>
                    </p:blipFill>
                    <p:spPr>
                      <a:xfrm>
                        <a:off x="7288213" y="836712"/>
                        <a:ext cx="717550" cy="434975"/>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F2B32747-0D10-F086-B5A4-B698301307FB}"/>
              </a:ext>
            </a:extLst>
          </p:cNvPr>
          <p:cNvSpPr txBox="1"/>
          <p:nvPr/>
        </p:nvSpPr>
        <p:spPr>
          <a:xfrm>
            <a:off x="827583" y="1845494"/>
            <a:ext cx="4536505" cy="400110"/>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Transform </a:t>
            </a:r>
            <a:r>
              <a:rPr lang="en-US" sz="2000" cap="none" dirty="0">
                <a:solidFill>
                  <a:srgbClr val="FF0000"/>
                </a:solidFill>
                <a:latin typeface="Times New Roman" panose="02020603050405020304" pitchFamily="18" charset="0"/>
                <a:cs typeface="Times New Roman" panose="02020603050405020304" pitchFamily="18" charset="0"/>
              </a:rPr>
              <a:t>only</a:t>
            </a:r>
            <a:r>
              <a:rPr lang="en-US" sz="2000" cap="none" dirty="0">
                <a:latin typeface="Times New Roman" panose="02020603050405020304" pitchFamily="18" charset="0"/>
                <a:cs typeface="Times New Roman" panose="02020603050405020304" pitchFamily="18" charset="0"/>
              </a:rPr>
              <a:t> the dependent variable</a:t>
            </a:r>
            <a:r>
              <a:rPr lang="en-US" sz="2000" dirty="0">
                <a:latin typeface="Times New Roman" panose="02020603050405020304" pitchFamily="18" charset="0"/>
                <a:cs typeface="Times New Roman" panose="02020603050405020304" pitchFamily="18" charset="0"/>
              </a:rPr>
              <a:t>:</a:t>
            </a:r>
          </a:p>
        </p:txBody>
      </p:sp>
      <p:cxnSp>
        <p:nvCxnSpPr>
          <p:cNvPr id="27" name="Straight Connector 26">
            <a:extLst>
              <a:ext uri="{FF2B5EF4-FFF2-40B4-BE49-F238E27FC236}">
                <a16:creationId xmlns:a16="http://schemas.microsoft.com/office/drawing/2014/main" id="{C08C50AC-92D7-46C4-0DC9-CE6C004E5B95}"/>
              </a:ext>
            </a:extLst>
          </p:cNvPr>
          <p:cNvCxnSpPr>
            <a:cxnSpLocks/>
          </p:cNvCxnSpPr>
          <p:nvPr/>
        </p:nvCxnSpPr>
        <p:spPr>
          <a:xfrm flipV="1">
            <a:off x="233841" y="6309320"/>
            <a:ext cx="8658639" cy="319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951C967-3142-3DDC-5CEE-F87917FA6F65}"/>
              </a:ext>
            </a:extLst>
          </p:cNvPr>
          <p:cNvSpPr txBox="1"/>
          <p:nvPr/>
        </p:nvSpPr>
        <p:spPr>
          <a:xfrm>
            <a:off x="89825" y="6341258"/>
            <a:ext cx="8658639" cy="400110"/>
          </a:xfrm>
          <a:prstGeom prst="rect">
            <a:avLst/>
          </a:prstGeom>
          <a:noFill/>
        </p:spPr>
        <p:txBody>
          <a:bodyPr wrap="square">
            <a:spAutoFit/>
          </a:bodyPr>
          <a:lstStyle/>
          <a:p>
            <a:r>
              <a:rPr lang="en-US" sz="2000" b="1" i="1" dirty="0">
                <a:solidFill>
                  <a:srgbClr val="0000FF"/>
                </a:solidFill>
                <a:latin typeface="Times New Roman" panose="02020603050405020304" pitchFamily="18" charset="0"/>
                <a:cs typeface="Times New Roman" panose="02020603050405020304" pitchFamily="18" charset="0"/>
              </a:rPr>
              <a:t>The function z</a:t>
            </a:r>
            <a:r>
              <a:rPr lang="en-US" sz="1800" dirty="0">
                <a:solidFill>
                  <a:srgbClr val="0000FF"/>
                </a:solidFill>
                <a:effectLst/>
                <a:latin typeface="Times New Roman" panose="02020603050405020304" pitchFamily="18" charset="0"/>
                <a:ea typeface="Times New Roman" panose="02020603050405020304" pitchFamily="18" charset="0"/>
              </a:rPr>
              <a:t> </a:t>
            </a:r>
            <a:r>
              <a:rPr lang="hy-AM" sz="1800" dirty="0">
                <a:solidFill>
                  <a:srgbClr val="0000FF"/>
                </a:solidFill>
                <a:effectLst/>
                <a:latin typeface="Times New Roman" panose="02020603050405020304" pitchFamily="18" charset="0"/>
                <a:ea typeface="Times New Roman" panose="02020603050405020304" pitchFamily="18" charset="0"/>
              </a:rPr>
              <a:t>՛՛</a:t>
            </a:r>
            <a:r>
              <a:rPr lang="en-US" sz="2000" b="1" dirty="0">
                <a:solidFill>
                  <a:srgbClr val="0000FF"/>
                </a:solidFill>
                <a:latin typeface="Times New Roman" panose="02020603050405020304" pitchFamily="18" charset="0"/>
                <a:cs typeface="Times New Roman" panose="02020603050405020304" pitchFamily="18" charset="0"/>
              </a:rPr>
              <a:t> </a:t>
            </a:r>
            <a:r>
              <a:rPr lang="en-US" sz="2000" b="1" i="1" dirty="0">
                <a:solidFill>
                  <a:srgbClr val="0000FF"/>
                </a:solidFill>
                <a:latin typeface="Times New Roman" panose="02020603050405020304" pitchFamily="18" charset="0"/>
                <a:cs typeface="Times New Roman" panose="02020603050405020304" pitchFamily="18" charset="0"/>
              </a:rPr>
              <a:t>/z</a:t>
            </a:r>
            <a:r>
              <a:rPr lang="en-US" sz="1800" dirty="0">
                <a:solidFill>
                  <a:srgbClr val="0000FF"/>
                </a:solidFill>
                <a:effectLst/>
                <a:latin typeface="Times New Roman" panose="02020603050405020304" pitchFamily="18" charset="0"/>
                <a:ea typeface="Times New Roman" panose="02020603050405020304" pitchFamily="18" charset="0"/>
              </a:rPr>
              <a:t> </a:t>
            </a:r>
            <a:r>
              <a:rPr lang="hy-AM" sz="1800" dirty="0">
                <a:solidFill>
                  <a:srgbClr val="0000FF"/>
                </a:solidFill>
                <a:effectLst/>
                <a:latin typeface="Times New Roman" panose="02020603050405020304" pitchFamily="18" charset="0"/>
                <a:ea typeface="Times New Roman" panose="02020603050405020304" pitchFamily="18" charset="0"/>
              </a:rPr>
              <a:t>՛</a:t>
            </a:r>
            <a:r>
              <a:rPr lang="en-US" sz="2000" b="1" dirty="0">
                <a:solidFill>
                  <a:srgbClr val="0000FF"/>
                </a:solidFill>
                <a:latin typeface="Times New Roman" panose="02020603050405020304" pitchFamily="18" charset="0"/>
                <a:cs typeface="Times New Roman" panose="02020603050405020304" pitchFamily="18" charset="0"/>
              </a:rPr>
              <a:t> </a:t>
            </a:r>
            <a:r>
              <a:rPr lang="en-US" sz="2000" b="1" i="1" dirty="0">
                <a:solidFill>
                  <a:srgbClr val="0000FF"/>
                </a:solidFill>
                <a:latin typeface="Times New Roman" panose="02020603050405020304" pitchFamily="18" charset="0"/>
                <a:cs typeface="Times New Roman" panose="02020603050405020304" pitchFamily="18" charset="0"/>
              </a:rPr>
              <a:t>must have the same finite singularities as the target equation</a:t>
            </a:r>
          </a:p>
        </p:txBody>
      </p:sp>
      <p:sp>
        <p:nvSpPr>
          <p:cNvPr id="11" name="TextBox 10">
            <a:extLst>
              <a:ext uri="{FF2B5EF4-FFF2-40B4-BE49-F238E27FC236}">
                <a16:creationId xmlns:a16="http://schemas.microsoft.com/office/drawing/2014/main" id="{4EF81AD7-841D-59E3-C384-13ACD7AC44E7}"/>
              </a:ext>
            </a:extLst>
          </p:cNvPr>
          <p:cNvSpPr txBox="1"/>
          <p:nvPr/>
        </p:nvSpPr>
        <p:spPr>
          <a:xfrm>
            <a:off x="827584" y="3069630"/>
            <a:ext cx="4968552" cy="400110"/>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Target equation (</a:t>
            </a:r>
            <a:r>
              <a:rPr lang="en-US" sz="2000" dirty="0">
                <a:latin typeface="Times New Roman" panose="02020603050405020304" pitchFamily="18" charset="0"/>
                <a:cs typeface="Times New Roman" panose="02020603050405020304" pitchFamily="18" charset="0"/>
              </a:rPr>
              <a:t>with rational coefficients):</a:t>
            </a:r>
          </a:p>
        </p:txBody>
      </p:sp>
      <p:graphicFrame>
        <p:nvGraphicFramePr>
          <p:cNvPr id="12" name="Object 11">
            <a:extLst>
              <a:ext uri="{FF2B5EF4-FFF2-40B4-BE49-F238E27FC236}">
                <a16:creationId xmlns:a16="http://schemas.microsoft.com/office/drawing/2014/main" id="{FBB2816C-7B3D-A7D7-E433-17212986E3C8}"/>
              </a:ext>
            </a:extLst>
          </p:cNvPr>
          <p:cNvGraphicFramePr>
            <a:graphicFrameLocks noChangeAspect="1"/>
          </p:cNvGraphicFramePr>
          <p:nvPr>
            <p:extLst>
              <p:ext uri="{D42A27DB-BD31-4B8C-83A1-F6EECF244321}">
                <p14:modId xmlns:p14="http://schemas.microsoft.com/office/powerpoint/2010/main" val="1902037770"/>
              </p:ext>
            </p:extLst>
          </p:nvPr>
        </p:nvGraphicFramePr>
        <p:xfrm>
          <a:off x="2767783" y="1197422"/>
          <a:ext cx="3468687" cy="795337"/>
        </p:xfrm>
        <a:graphic>
          <a:graphicData uri="http://schemas.openxmlformats.org/presentationml/2006/ole">
            <mc:AlternateContent xmlns:mc="http://schemas.openxmlformats.org/markup-compatibility/2006">
              <mc:Choice xmlns:v="urn:schemas-microsoft-com:vml" Requires="v">
                <p:oleObj name="Equation" r:id="rId10" imgW="3468859" imgH="795629" progId="Equation.DSMT4">
                  <p:embed/>
                </p:oleObj>
              </mc:Choice>
              <mc:Fallback>
                <p:oleObj name="Equation" r:id="rId10" imgW="3468859" imgH="795629" progId="Equation.DSMT4">
                  <p:embed/>
                  <p:pic>
                    <p:nvPicPr>
                      <p:cNvPr id="0" name=""/>
                      <p:cNvPicPr/>
                      <p:nvPr/>
                    </p:nvPicPr>
                    <p:blipFill>
                      <a:blip r:embed="rId11"/>
                      <a:stretch>
                        <a:fillRect/>
                      </a:stretch>
                    </p:blipFill>
                    <p:spPr>
                      <a:xfrm>
                        <a:off x="2767783" y="1197422"/>
                        <a:ext cx="3468687" cy="795337"/>
                      </a:xfrm>
                      <a:prstGeom prst="rect">
                        <a:avLst/>
                      </a:prstGeom>
                    </p:spPr>
                  </p:pic>
                </p:oleObj>
              </mc:Fallback>
            </mc:AlternateContent>
          </a:graphicData>
        </a:graphic>
      </p:graphicFrame>
      <p:graphicFrame>
        <p:nvGraphicFramePr>
          <p:cNvPr id="20" name="Object 4">
            <a:extLst>
              <a:ext uri="{FF2B5EF4-FFF2-40B4-BE49-F238E27FC236}">
                <a16:creationId xmlns:a16="http://schemas.microsoft.com/office/drawing/2014/main" id="{78CF25EC-AD13-1BD1-E111-A2D89DFA1D9F}"/>
              </a:ext>
            </a:extLst>
          </p:cNvPr>
          <p:cNvGraphicFramePr>
            <a:graphicFrameLocks noChangeAspect="1"/>
          </p:cNvGraphicFramePr>
          <p:nvPr>
            <p:extLst>
              <p:ext uri="{D42A27DB-BD31-4B8C-83A1-F6EECF244321}">
                <p14:modId xmlns:p14="http://schemas.microsoft.com/office/powerpoint/2010/main" val="4235863048"/>
              </p:ext>
            </p:extLst>
          </p:nvPr>
        </p:nvGraphicFramePr>
        <p:xfrm>
          <a:off x="3419873" y="5226476"/>
          <a:ext cx="2760490" cy="757991"/>
        </p:xfrm>
        <a:graphic>
          <a:graphicData uri="http://schemas.openxmlformats.org/presentationml/2006/ole">
            <mc:AlternateContent xmlns:mc="http://schemas.openxmlformats.org/markup-compatibility/2006">
              <mc:Choice xmlns:v="urn:schemas-microsoft-com:vml" Requires="v">
                <p:oleObj name="Equation" r:id="rId12" imgW="1714320" imgH="380880" progId="Equation.DSMT4">
                  <p:embed/>
                </p:oleObj>
              </mc:Choice>
              <mc:Fallback>
                <p:oleObj name="Equation" r:id="rId12" imgW="1714320" imgH="380880" progId="Equation.DSMT4">
                  <p:embed/>
                  <p:pic>
                    <p:nvPicPr>
                      <p:cNvPr id="44036" name="Object 4"/>
                      <p:cNvPicPr>
                        <a:picLocks noChangeAspect="1" noChangeArrowheads="1"/>
                      </p:cNvPicPr>
                      <p:nvPr/>
                    </p:nvPicPr>
                    <p:blipFill>
                      <a:blip r:embed="rId13"/>
                      <a:srcRect/>
                      <a:stretch>
                        <a:fillRect/>
                      </a:stretch>
                    </p:blipFill>
                    <p:spPr bwMode="auto">
                      <a:xfrm>
                        <a:off x="3419873" y="5226476"/>
                        <a:ext cx="2760490" cy="757991"/>
                      </a:xfrm>
                      <a:prstGeom prst="rect">
                        <a:avLst/>
                      </a:prstGeom>
                      <a:solidFill>
                        <a:srgbClr val="75EDFD"/>
                      </a:solidFill>
                    </p:spPr>
                  </p:pic>
                </p:oleObj>
              </mc:Fallback>
            </mc:AlternateContent>
          </a:graphicData>
        </a:graphic>
      </p:graphicFrame>
      <p:sp>
        <p:nvSpPr>
          <p:cNvPr id="22" name="Oval 21">
            <a:extLst>
              <a:ext uri="{FF2B5EF4-FFF2-40B4-BE49-F238E27FC236}">
                <a16:creationId xmlns:a16="http://schemas.microsoft.com/office/drawing/2014/main" id="{6262C27E-75DE-6CFA-A900-D56FBDCA888E}"/>
              </a:ext>
            </a:extLst>
          </p:cNvPr>
          <p:cNvSpPr/>
          <p:nvPr/>
        </p:nvSpPr>
        <p:spPr>
          <a:xfrm>
            <a:off x="7818127" y="4715483"/>
            <a:ext cx="914400" cy="8382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Содержимое 4">
            <a:extLst>
              <a:ext uri="{FF2B5EF4-FFF2-40B4-BE49-F238E27FC236}">
                <a16:creationId xmlns:a16="http://schemas.microsoft.com/office/drawing/2014/main" id="{90EAABA8-A18E-2F24-B1A3-EDCD19603A1A}"/>
              </a:ext>
            </a:extLst>
          </p:cNvPr>
          <p:cNvSpPr txBox="1">
            <a:spLocks/>
          </p:cNvSpPr>
          <p:nvPr/>
        </p:nvSpPr>
        <p:spPr>
          <a:xfrm>
            <a:off x="8051599" y="4647312"/>
            <a:ext cx="381000" cy="838200"/>
          </a:xfrm>
          <a:prstGeom prst="rect">
            <a:avLst/>
          </a:prstGeom>
        </p:spPr>
        <p:txBody>
          <a:bodyPr vert="horz" lIns="91440" tIns="45720" rIns="91440" bIns="45720" rtlCol="0">
            <a:noAutofit/>
          </a:bodyPr>
          <a:lstStyle/>
          <a:p>
            <a:pPr marL="342900" lvl="0" indent="-342900">
              <a:spcBef>
                <a:spcPct val="20000"/>
              </a:spcBef>
            </a:pPr>
            <a:r>
              <a:rPr lang="en-US" sz="5400" b="1" dirty="0">
                <a:latin typeface="Times New Roman" panose="02020603050405020304" pitchFamily="18" charset="0"/>
                <a:ea typeface="Arial Unicode MS" panose="020B0604020202020204" pitchFamily="34" charset="-128"/>
              </a:rPr>
              <a:t>!</a:t>
            </a:r>
            <a:endParaRPr kumimoji="0" lang="ru-RU" sz="5400" b="1"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graphicFrame>
        <p:nvGraphicFramePr>
          <p:cNvPr id="30" name="Object 5">
            <a:extLst>
              <a:ext uri="{FF2B5EF4-FFF2-40B4-BE49-F238E27FC236}">
                <a16:creationId xmlns:a16="http://schemas.microsoft.com/office/drawing/2014/main" id="{4165D1E1-3F46-C315-4D9E-25D9F14D3139}"/>
              </a:ext>
            </a:extLst>
          </p:cNvPr>
          <p:cNvGraphicFramePr>
            <a:graphicFrameLocks noChangeAspect="1"/>
          </p:cNvGraphicFramePr>
          <p:nvPr>
            <p:extLst>
              <p:ext uri="{D42A27DB-BD31-4B8C-83A1-F6EECF244321}">
                <p14:modId xmlns:p14="http://schemas.microsoft.com/office/powerpoint/2010/main" val="533281684"/>
              </p:ext>
            </p:extLst>
          </p:nvPr>
        </p:nvGraphicFramePr>
        <p:xfrm>
          <a:off x="128836" y="5305420"/>
          <a:ext cx="317500" cy="388938"/>
        </p:xfrm>
        <a:graphic>
          <a:graphicData uri="http://schemas.openxmlformats.org/presentationml/2006/ole">
            <mc:AlternateContent xmlns:mc="http://schemas.openxmlformats.org/markup-compatibility/2006">
              <mc:Choice xmlns:v="urn:schemas-microsoft-com:vml" Requires="v">
                <p:oleObj name="Equation" r:id="rId14" imgW="190440" imgH="228600" progId="Equation.DSMT4">
                  <p:embed/>
                </p:oleObj>
              </mc:Choice>
              <mc:Fallback>
                <p:oleObj name="Equation" r:id="rId14" imgW="190440" imgH="228600" progId="Equation.DSMT4">
                  <p:embed/>
                  <p:pic>
                    <p:nvPicPr>
                      <p:cNvPr id="3" name="Object 5"/>
                      <p:cNvPicPr>
                        <a:picLocks noChangeAspect="1" noChangeArrowheads="1"/>
                      </p:cNvPicPr>
                      <p:nvPr/>
                    </p:nvPicPr>
                    <p:blipFill>
                      <a:blip r:embed="rId15"/>
                      <a:srcRect/>
                      <a:stretch>
                        <a:fillRect/>
                      </a:stretch>
                    </p:blipFill>
                    <p:spPr bwMode="auto">
                      <a:xfrm>
                        <a:off x="128836" y="5305420"/>
                        <a:ext cx="317500" cy="388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 name="Object 36">
            <a:extLst>
              <a:ext uri="{FF2B5EF4-FFF2-40B4-BE49-F238E27FC236}">
                <a16:creationId xmlns:a16="http://schemas.microsoft.com/office/drawing/2014/main" id="{91FAE1ED-ED12-24B5-ACC4-3E71EE628B1E}"/>
              </a:ext>
            </a:extLst>
          </p:cNvPr>
          <p:cNvGraphicFramePr>
            <a:graphicFrameLocks noChangeAspect="1"/>
          </p:cNvGraphicFramePr>
          <p:nvPr>
            <p:extLst>
              <p:ext uri="{D42A27DB-BD31-4B8C-83A1-F6EECF244321}">
                <p14:modId xmlns:p14="http://schemas.microsoft.com/office/powerpoint/2010/main" val="431886977"/>
              </p:ext>
            </p:extLst>
          </p:nvPr>
        </p:nvGraphicFramePr>
        <p:xfrm>
          <a:off x="3419872" y="4434314"/>
          <a:ext cx="4005262" cy="431800"/>
        </p:xfrm>
        <a:graphic>
          <a:graphicData uri="http://schemas.openxmlformats.org/presentationml/2006/ole">
            <mc:AlternateContent xmlns:mc="http://schemas.openxmlformats.org/markup-compatibility/2006">
              <mc:Choice xmlns:v="urn:schemas-microsoft-com:vml" Requires="v">
                <p:oleObj name="Equation" r:id="rId16" imgW="2184120" imgH="241200" progId="Equation.DSMT4">
                  <p:embed/>
                </p:oleObj>
              </mc:Choice>
              <mc:Fallback>
                <p:oleObj name="Equation" r:id="rId16" imgW="2184120" imgH="241200" progId="Equation.DSMT4">
                  <p:embed/>
                  <p:pic>
                    <p:nvPicPr>
                      <p:cNvPr id="0" name=""/>
                      <p:cNvPicPr/>
                      <p:nvPr/>
                    </p:nvPicPr>
                    <p:blipFill>
                      <a:blip r:embed="rId17"/>
                      <a:stretch>
                        <a:fillRect/>
                      </a:stretch>
                    </p:blipFill>
                    <p:spPr>
                      <a:xfrm>
                        <a:off x="3419872" y="4434314"/>
                        <a:ext cx="4005262" cy="431800"/>
                      </a:xfrm>
                      <a:prstGeom prst="rect">
                        <a:avLst/>
                      </a:prstGeom>
                      <a:solidFill>
                        <a:srgbClr val="75EDFD"/>
                      </a:solidFill>
                    </p:spPr>
                  </p:pic>
                </p:oleObj>
              </mc:Fallback>
            </mc:AlternateContent>
          </a:graphicData>
        </a:graphic>
      </p:graphicFrame>
      <p:graphicFrame>
        <p:nvGraphicFramePr>
          <p:cNvPr id="38" name="Object 37">
            <a:extLst>
              <a:ext uri="{FF2B5EF4-FFF2-40B4-BE49-F238E27FC236}">
                <a16:creationId xmlns:a16="http://schemas.microsoft.com/office/drawing/2014/main" id="{48173658-C22E-B7CE-35BE-45F503088124}"/>
              </a:ext>
            </a:extLst>
          </p:cNvPr>
          <p:cNvGraphicFramePr>
            <a:graphicFrameLocks noChangeAspect="1"/>
          </p:cNvGraphicFramePr>
          <p:nvPr>
            <p:extLst>
              <p:ext uri="{D42A27DB-BD31-4B8C-83A1-F6EECF244321}">
                <p14:modId xmlns:p14="http://schemas.microsoft.com/office/powerpoint/2010/main" val="98330440"/>
              </p:ext>
            </p:extLst>
          </p:nvPr>
        </p:nvGraphicFramePr>
        <p:xfrm>
          <a:off x="3419872" y="4866114"/>
          <a:ext cx="3986212" cy="409575"/>
        </p:xfrm>
        <a:graphic>
          <a:graphicData uri="http://schemas.openxmlformats.org/presentationml/2006/ole">
            <mc:AlternateContent xmlns:mc="http://schemas.openxmlformats.org/markup-compatibility/2006">
              <mc:Choice xmlns:v="urn:schemas-microsoft-com:vml" Requires="v">
                <p:oleObj name="Equation" r:id="rId18" imgW="2108160" imgH="215640" progId="Equation.DSMT4">
                  <p:embed/>
                </p:oleObj>
              </mc:Choice>
              <mc:Fallback>
                <p:oleObj name="Equation" r:id="rId18" imgW="2108160" imgH="215640" progId="Equation.DSMT4">
                  <p:embed/>
                  <p:pic>
                    <p:nvPicPr>
                      <p:cNvPr id="0" name=""/>
                      <p:cNvPicPr/>
                      <p:nvPr/>
                    </p:nvPicPr>
                    <p:blipFill>
                      <a:blip r:embed="rId19"/>
                      <a:stretch>
                        <a:fillRect/>
                      </a:stretch>
                    </p:blipFill>
                    <p:spPr>
                      <a:xfrm>
                        <a:off x="3419872" y="4866114"/>
                        <a:ext cx="3986212" cy="409575"/>
                      </a:xfrm>
                      <a:prstGeom prst="rect">
                        <a:avLst/>
                      </a:prstGeom>
                      <a:solidFill>
                        <a:srgbClr val="75EDFD"/>
                      </a:solidFill>
                    </p:spPr>
                  </p:pic>
                </p:oleObj>
              </mc:Fallback>
            </mc:AlternateContent>
          </a:graphicData>
        </a:graphic>
      </p:graphicFrame>
      <p:sp>
        <p:nvSpPr>
          <p:cNvPr id="40" name="TextBox 39">
            <a:extLst>
              <a:ext uri="{FF2B5EF4-FFF2-40B4-BE49-F238E27FC236}">
                <a16:creationId xmlns:a16="http://schemas.microsoft.com/office/drawing/2014/main" id="{439AD7F9-7281-CAC7-E42C-03F9F39D95A6}"/>
              </a:ext>
            </a:extLst>
          </p:cNvPr>
          <p:cNvSpPr txBox="1"/>
          <p:nvPr/>
        </p:nvSpPr>
        <p:spPr>
          <a:xfrm>
            <a:off x="827584" y="4394169"/>
            <a:ext cx="2760489" cy="707886"/>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The only possible substitution</a:t>
            </a:r>
            <a:endParaRPr lang="en-US" sz="2000" dirty="0">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12BE0A41-E227-60F5-9B97-2B3997B09307}"/>
              </a:ext>
            </a:extLst>
          </p:cNvPr>
          <p:cNvSpPr txBox="1"/>
          <p:nvPr/>
        </p:nvSpPr>
        <p:spPr>
          <a:xfrm>
            <a:off x="395536" y="5289043"/>
            <a:ext cx="3257178" cy="369332"/>
          </a:xfrm>
          <a:prstGeom prst="rect">
            <a:avLst/>
          </a:prstGeom>
          <a:noFill/>
        </p:spPr>
        <p:txBody>
          <a:bodyPr wrap="square">
            <a:spAutoFit/>
          </a:bodyPr>
          <a:lstStyle/>
          <a:p>
            <a:r>
              <a:rPr lang="en-US" cap="none" dirty="0">
                <a:latin typeface="Times New Roman" panose="02020603050405020304" pitchFamily="18" charset="0"/>
                <a:cs typeface="Times New Roman" panose="02020603050405020304" pitchFamily="18" charset="0"/>
              </a:rPr>
              <a:t>all are integers or half-integers</a:t>
            </a:r>
            <a:endParaRPr lang="en-US"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8EF59AF6-CD50-2C79-73D9-B798D2495EB0}"/>
              </a:ext>
            </a:extLst>
          </p:cNvPr>
          <p:cNvSpPr txBox="1"/>
          <p:nvPr/>
        </p:nvSpPr>
        <p:spPr>
          <a:xfrm>
            <a:off x="842795" y="3820978"/>
            <a:ext cx="5817437" cy="400110"/>
          </a:xfrm>
          <a:prstGeom prst="rect">
            <a:avLst/>
          </a:prstGeom>
          <a:noFill/>
        </p:spPr>
        <p:txBody>
          <a:bodyPr wrap="square">
            <a:spAutoFit/>
          </a:bodyPr>
          <a:lstStyle/>
          <a:p>
            <a:pPr marL="285750" indent="-285750">
              <a:buFont typeface="Arial" panose="020B0604020202020204" pitchFamily="34" charset="0"/>
              <a:buChar char="•"/>
            </a:pPr>
            <a:r>
              <a:rPr lang="en-US" sz="2000" cap="none" dirty="0">
                <a:latin typeface="Times New Roman" panose="02020603050405020304" pitchFamily="18" charset="0"/>
                <a:cs typeface="Times New Roman" panose="02020603050405020304" pitchFamily="18" charset="0"/>
              </a:rPr>
              <a:t>Singularities of this equation</a:t>
            </a:r>
            <a:r>
              <a:rPr lang="en-US" sz="2000" dirty="0">
                <a:latin typeface="Times New Roman" panose="02020603050405020304" pitchFamily="18" charset="0"/>
                <a:cs typeface="Times New Roman" panose="02020603050405020304" pitchFamily="18" charset="0"/>
              </a:rPr>
              <a:t>:  </a:t>
            </a:r>
            <a:r>
              <a:rPr lang="en-US" sz="2000" i="1" dirty="0">
                <a:solidFill>
                  <a:srgbClr val="FF0000"/>
                </a:solidFill>
                <a:latin typeface="Times New Roman" panose="02020603050405020304" pitchFamily="18" charset="0"/>
                <a:cs typeface="Times New Roman" panose="02020603050405020304" pitchFamily="18" charset="0"/>
              </a:rPr>
              <a:t>z</a:t>
            </a:r>
            <a:r>
              <a:rPr lang="en-US" sz="2000" baseline="-25000" dirty="0">
                <a:solidFill>
                  <a:srgbClr val="FF0000"/>
                </a:solidFill>
                <a:latin typeface="Times New Roman" panose="02020603050405020304" pitchFamily="18" charset="0"/>
                <a:cs typeface="Times New Roman" panose="02020603050405020304" pitchFamily="18" charset="0"/>
              </a:rPr>
              <a:t>1</a:t>
            </a:r>
            <a:r>
              <a:rPr lang="en-US" sz="2000" dirty="0">
                <a:solidFill>
                  <a:srgbClr val="FF0000"/>
                </a:solidFill>
                <a:latin typeface="Times New Roman" panose="02020603050405020304" pitchFamily="18" charset="0"/>
                <a:cs typeface="Times New Roman" panose="02020603050405020304" pitchFamily="18" charset="0"/>
              </a:rPr>
              <a:t>,</a:t>
            </a:r>
            <a:r>
              <a:rPr lang="en-US" sz="2000" i="1" dirty="0">
                <a:solidFill>
                  <a:srgbClr val="FF0000"/>
                </a:solidFill>
                <a:latin typeface="Times New Roman" panose="02020603050405020304" pitchFamily="18" charset="0"/>
                <a:cs typeface="Times New Roman" panose="02020603050405020304" pitchFamily="18" charset="0"/>
              </a:rPr>
              <a:t> z</a:t>
            </a:r>
            <a:r>
              <a:rPr lang="en-US" sz="2000" baseline="-25000" dirty="0">
                <a:solidFill>
                  <a:srgbClr val="FF0000"/>
                </a:solidFill>
                <a:latin typeface="Times New Roman" panose="02020603050405020304" pitchFamily="18" charset="0"/>
                <a:cs typeface="Times New Roman" panose="02020603050405020304" pitchFamily="18" charset="0"/>
              </a:rPr>
              <a:t>2</a:t>
            </a:r>
            <a:r>
              <a:rPr lang="en-US" sz="2000" dirty="0">
                <a:solidFill>
                  <a:srgbClr val="FF0000"/>
                </a:solidFill>
                <a:latin typeface="Times New Roman" panose="02020603050405020304" pitchFamily="18" charset="0"/>
                <a:cs typeface="Times New Roman" panose="02020603050405020304" pitchFamily="18" charset="0"/>
              </a:rPr>
              <a:t>,</a:t>
            </a:r>
            <a:r>
              <a:rPr lang="en-US" sz="2000" i="1" dirty="0">
                <a:solidFill>
                  <a:srgbClr val="FF0000"/>
                </a:solidFill>
                <a:latin typeface="Times New Roman" panose="02020603050405020304" pitchFamily="18" charset="0"/>
                <a:cs typeface="Times New Roman" panose="02020603050405020304" pitchFamily="18" charset="0"/>
              </a:rPr>
              <a:t> z</a:t>
            </a:r>
            <a:r>
              <a:rPr lang="en-US" sz="2000" baseline="-25000" dirty="0">
                <a:solidFill>
                  <a:srgbClr val="FF0000"/>
                </a:solidFill>
                <a:latin typeface="Times New Roman" panose="02020603050405020304" pitchFamily="18" charset="0"/>
                <a:cs typeface="Times New Roman" panose="02020603050405020304" pitchFamily="18" charset="0"/>
              </a:rPr>
              <a:t>3</a:t>
            </a:r>
            <a:r>
              <a:rPr lang="en-US" sz="2000" dirty="0">
                <a:solidFill>
                  <a:srgbClr val="FF0000"/>
                </a:solidFill>
                <a:latin typeface="Times New Roman" panose="02020603050405020304" pitchFamily="18" charset="0"/>
                <a:cs typeface="Times New Roman" panose="02020603050405020304" pitchFamily="18" charset="0"/>
              </a:rPr>
              <a:t>,…,</a:t>
            </a:r>
            <a:r>
              <a:rPr lang="en-US" sz="2000" i="1" dirty="0">
                <a:solidFill>
                  <a:srgbClr val="FF0000"/>
                </a:solidFill>
                <a:latin typeface="Times New Roman" panose="02020603050405020304" pitchFamily="18" charset="0"/>
                <a:cs typeface="Times New Roman" panose="02020603050405020304" pitchFamily="18" charset="0"/>
              </a:rPr>
              <a:t> </a:t>
            </a:r>
            <a:r>
              <a:rPr lang="en-US" sz="2000" i="1" dirty="0" err="1">
                <a:solidFill>
                  <a:srgbClr val="FF0000"/>
                </a:solidFill>
                <a:latin typeface="Times New Roman" panose="02020603050405020304" pitchFamily="18" charset="0"/>
                <a:cs typeface="Times New Roman" panose="02020603050405020304" pitchFamily="18" charset="0"/>
              </a:rPr>
              <a:t>z</a:t>
            </a:r>
            <a:r>
              <a:rPr lang="en-US" sz="2000" i="1" baseline="-25000" dirty="0" err="1">
                <a:solidFill>
                  <a:srgbClr val="FF0000"/>
                </a:solidFill>
                <a:latin typeface="Times New Roman" panose="02020603050405020304" pitchFamily="18" charset="0"/>
                <a:cs typeface="Times New Roman" panose="02020603050405020304" pitchFamily="18" charset="0"/>
              </a:rPr>
              <a:t>m</a:t>
            </a:r>
            <a:endParaRPr lang="en-US" sz="2000" baseline="-250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4699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875162" y="235910"/>
            <a:ext cx="7801294" cy="528794"/>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r>
              <a:rPr lang="en-US" sz="2800" b="1" cap="none" dirty="0">
                <a:latin typeface="Times New Roman" panose="02020603050405020304" pitchFamily="18" charset="0"/>
                <a:cs typeface="Times New Roman" panose="02020603050405020304" pitchFamily="18" charset="0"/>
              </a:rPr>
              <a:t>Classical confluent-hypergeometric models</a:t>
            </a:r>
            <a:endParaRPr lang="ru-RU" sz="2800" b="1" cap="none"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27584" y="1556792"/>
            <a:ext cx="3960440" cy="479199"/>
          </a:xfrm>
        </p:spPr>
        <p:txBody>
          <a:bodyPr>
            <a:normAutofit/>
          </a:bodyPr>
          <a:lstStyle/>
          <a:p>
            <a:pPr>
              <a:spcBef>
                <a:spcPts val="600"/>
              </a:spcBef>
            </a:pPr>
            <a:r>
              <a:rPr lang="en-US" sz="2000" cap="none" dirty="0">
                <a:latin typeface="Times New Roman" panose="02020603050405020304" pitchFamily="18" charset="0"/>
                <a:cs typeface="Times New Roman" panose="02020603050405020304" pitchFamily="18" charset="0"/>
              </a:rPr>
              <a:t>Three classes of solvable models: </a:t>
            </a:r>
          </a:p>
          <a:p>
            <a:pPr marL="0" indent="0">
              <a:buNone/>
            </a:pPr>
            <a:endParaRPr lang="en-US" sz="20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3799240" y="3446386"/>
            <a:ext cx="5093240" cy="365125"/>
          </a:xfrm>
        </p:spPr>
        <p:txBody>
          <a:bodyPr/>
          <a:lstStyle/>
          <a:p>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A.M. Ishkhanyan, J. Phys. A </a:t>
            </a: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33</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5539</a:t>
            </a:r>
            <a:r>
              <a:rPr lang="hy-AM" sz="1600" dirty="0">
                <a:effectLst/>
                <a:latin typeface="Times New Roman" panose="02020603050405020304" pitchFamily="18" charset="0"/>
                <a:ea typeface="Times New Roman" panose="02020603050405020304" pitchFamily="18" charset="0"/>
                <a:cs typeface="Times New Roman" panose="02020603050405020304" pitchFamily="18" charset="0"/>
              </a:rPr>
              <a:t>-5546</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(2000).</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604448" y="6381328"/>
            <a:ext cx="370384"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6</a:t>
            </a:fld>
            <a:endParaRPr lang="ru-RU" sz="2000"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F7C1642-1FC4-6E3E-CDE5-C4FC53E155CE}"/>
              </a:ext>
            </a:extLst>
          </p:cNvPr>
          <p:cNvSpPr txBox="1"/>
          <p:nvPr/>
        </p:nvSpPr>
        <p:spPr>
          <a:xfrm>
            <a:off x="827583" y="940932"/>
            <a:ext cx="2557463" cy="429413"/>
          </a:xfrm>
          <a:prstGeom prst="rect">
            <a:avLst/>
          </a:prstGeom>
          <a:noFill/>
        </p:spPr>
        <p:txBody>
          <a:bodyPr wrap="square">
            <a:spAutoFit/>
          </a:bodyPr>
          <a:lstStyle/>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Kummer equation:</a:t>
            </a:r>
            <a:endParaRPr kumimoji="0" lang="en-US" sz="20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cxnSp>
        <p:nvCxnSpPr>
          <p:cNvPr id="27" name="Straight Connector 26">
            <a:extLst>
              <a:ext uri="{FF2B5EF4-FFF2-40B4-BE49-F238E27FC236}">
                <a16:creationId xmlns:a16="http://schemas.microsoft.com/office/drawing/2014/main" id="{C08C50AC-92D7-46C4-0DC9-CE6C004E5B95}"/>
              </a:ext>
            </a:extLst>
          </p:cNvPr>
          <p:cNvCxnSpPr>
            <a:cxnSpLocks/>
          </p:cNvCxnSpPr>
          <p:nvPr/>
        </p:nvCxnSpPr>
        <p:spPr>
          <a:xfrm>
            <a:off x="414337" y="6453336"/>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951C967-3142-3DDC-5CEE-F87917FA6F65}"/>
              </a:ext>
            </a:extLst>
          </p:cNvPr>
          <p:cNvSpPr txBox="1"/>
          <p:nvPr/>
        </p:nvSpPr>
        <p:spPr>
          <a:xfrm>
            <a:off x="1619673" y="6453336"/>
            <a:ext cx="6408712" cy="400110"/>
          </a:xfrm>
          <a:prstGeom prst="rect">
            <a:avLst/>
          </a:prstGeom>
          <a:noFill/>
        </p:spPr>
        <p:txBody>
          <a:bodyPr wrap="square">
            <a:spAutoFit/>
          </a:bodyPr>
          <a:lstStyle/>
          <a:p>
            <a:r>
              <a:rPr lang="en-US" altLang="en-US" sz="2000" b="1" i="1" dirty="0">
                <a:solidFill>
                  <a:srgbClr val="0000FF"/>
                </a:solidFill>
                <a:latin typeface="Times New Roman" panose="02020603050405020304" pitchFamily="18" charset="0"/>
                <a:cs typeface="Times New Roman" panose="02020603050405020304" pitchFamily="18" charset="0"/>
              </a:rPr>
              <a:t>Three independent confluent-hypergeometric classes</a:t>
            </a:r>
            <a:endParaRPr lang="en-US" sz="2000" dirty="0">
              <a:latin typeface="Times New Roman" panose="02020603050405020304" pitchFamily="18" charset="0"/>
              <a:cs typeface="Times New Roman" panose="02020603050405020304" pitchFamily="18" charset="0"/>
            </a:endParaRPr>
          </a:p>
        </p:txBody>
      </p:sp>
      <p:graphicFrame>
        <p:nvGraphicFramePr>
          <p:cNvPr id="13" name="Object 12">
            <a:extLst>
              <a:ext uri="{FF2B5EF4-FFF2-40B4-BE49-F238E27FC236}">
                <a16:creationId xmlns:a16="http://schemas.microsoft.com/office/drawing/2014/main" id="{050965D2-9519-1F65-861B-02B1ACC3FD48}"/>
              </a:ext>
            </a:extLst>
          </p:cNvPr>
          <p:cNvGraphicFramePr>
            <a:graphicFrameLocks noChangeAspect="1"/>
          </p:cNvGraphicFramePr>
          <p:nvPr>
            <p:extLst>
              <p:ext uri="{D42A27DB-BD31-4B8C-83A1-F6EECF244321}">
                <p14:modId xmlns:p14="http://schemas.microsoft.com/office/powerpoint/2010/main" val="2080376498"/>
              </p:ext>
            </p:extLst>
          </p:nvPr>
        </p:nvGraphicFramePr>
        <p:xfrm>
          <a:off x="3553532" y="836712"/>
          <a:ext cx="2818668" cy="733351"/>
        </p:xfrm>
        <a:graphic>
          <a:graphicData uri="http://schemas.openxmlformats.org/presentationml/2006/ole">
            <mc:AlternateContent xmlns:mc="http://schemas.openxmlformats.org/markup-compatibility/2006">
              <mc:Choice xmlns:v="urn:schemas-microsoft-com:vml" Requires="v">
                <p:oleObj name="Equation" r:id="rId2" imgW="1574640" imgH="431640" progId="Equation.DSMT4">
                  <p:embed/>
                </p:oleObj>
              </mc:Choice>
              <mc:Fallback>
                <p:oleObj name="Equation" r:id="rId2" imgW="1574640" imgH="431640" progId="Equation.DSMT4">
                  <p:embed/>
                  <p:pic>
                    <p:nvPicPr>
                      <p:cNvPr id="13" name="Object 12">
                        <a:extLst>
                          <a:ext uri="{FF2B5EF4-FFF2-40B4-BE49-F238E27FC236}">
                            <a16:creationId xmlns:a16="http://schemas.microsoft.com/office/drawing/2014/main" id="{050965D2-9519-1F65-861B-02B1ACC3FD48}"/>
                          </a:ext>
                        </a:extLst>
                      </p:cNvPr>
                      <p:cNvPicPr/>
                      <p:nvPr/>
                    </p:nvPicPr>
                    <p:blipFill>
                      <a:blip r:embed="rId3"/>
                      <a:stretch>
                        <a:fillRect/>
                      </a:stretch>
                    </p:blipFill>
                    <p:spPr>
                      <a:xfrm>
                        <a:off x="3553532" y="836712"/>
                        <a:ext cx="2818668" cy="733351"/>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69BCC70-38B6-4B97-95A0-B22186FBD078}"/>
              </a:ext>
            </a:extLst>
          </p:cNvPr>
          <p:cNvGraphicFramePr>
            <a:graphicFrameLocks noChangeAspect="1"/>
          </p:cNvGraphicFramePr>
          <p:nvPr>
            <p:extLst>
              <p:ext uri="{D42A27DB-BD31-4B8C-83A1-F6EECF244321}">
                <p14:modId xmlns:p14="http://schemas.microsoft.com/office/powerpoint/2010/main" val="3311991524"/>
              </p:ext>
            </p:extLst>
          </p:nvPr>
        </p:nvGraphicFramePr>
        <p:xfrm>
          <a:off x="2771993" y="2064356"/>
          <a:ext cx="1273174" cy="643740"/>
        </p:xfrm>
        <a:graphic>
          <a:graphicData uri="http://schemas.openxmlformats.org/presentationml/2006/ole">
            <mc:AlternateContent xmlns:mc="http://schemas.openxmlformats.org/markup-compatibility/2006">
              <mc:Choice xmlns:v="urn:schemas-microsoft-com:vml" Requires="v">
                <p:oleObj name="Equation" r:id="rId4" imgW="850531" imgH="431613" progId="Equation.DSMT4">
                  <p:embed/>
                </p:oleObj>
              </mc:Choice>
              <mc:Fallback>
                <p:oleObj name="Equation" r:id="rId4" imgW="850531" imgH="431613" progId="Equation.DSMT4">
                  <p:embed/>
                  <p:pic>
                    <p:nvPicPr>
                      <p:cNvPr id="14" name="Object 13">
                        <a:extLst>
                          <a:ext uri="{FF2B5EF4-FFF2-40B4-BE49-F238E27FC236}">
                            <a16:creationId xmlns:a16="http://schemas.microsoft.com/office/drawing/2014/main" id="{669BCC70-38B6-4B97-95A0-B22186FBD0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993" y="2064356"/>
                        <a:ext cx="1273174" cy="643740"/>
                      </a:xfrm>
                      <a:prstGeom prst="rect">
                        <a:avLst/>
                      </a:prstGeom>
                      <a:solidFill>
                        <a:srgbClr val="75EDFD"/>
                      </a:solidFill>
                    </p:spPr>
                  </p:pic>
                </p:oleObj>
              </mc:Fallback>
            </mc:AlternateContent>
          </a:graphicData>
        </a:graphic>
      </p:graphicFrame>
      <p:graphicFrame>
        <p:nvGraphicFramePr>
          <p:cNvPr id="22" name="Object 21">
            <a:extLst>
              <a:ext uri="{FF2B5EF4-FFF2-40B4-BE49-F238E27FC236}">
                <a16:creationId xmlns:a16="http://schemas.microsoft.com/office/drawing/2014/main" id="{A2E28331-D369-8B76-03FD-CDBA89EF016A}"/>
              </a:ext>
            </a:extLst>
          </p:cNvPr>
          <p:cNvGraphicFramePr>
            <a:graphicFrameLocks noChangeAspect="1"/>
          </p:cNvGraphicFramePr>
          <p:nvPr>
            <p:extLst>
              <p:ext uri="{D42A27DB-BD31-4B8C-83A1-F6EECF244321}">
                <p14:modId xmlns:p14="http://schemas.microsoft.com/office/powerpoint/2010/main" val="2104876630"/>
              </p:ext>
            </p:extLst>
          </p:nvPr>
        </p:nvGraphicFramePr>
        <p:xfrm>
          <a:off x="4351811" y="2064356"/>
          <a:ext cx="1273175" cy="679450"/>
        </p:xfrm>
        <a:graphic>
          <a:graphicData uri="http://schemas.openxmlformats.org/presentationml/2006/ole">
            <mc:AlternateContent xmlns:mc="http://schemas.openxmlformats.org/markup-compatibility/2006">
              <mc:Choice xmlns:v="urn:schemas-microsoft-com:vml" Requires="v">
                <p:oleObj name="Equation" r:id="rId6" imgW="863280" imgH="457200" progId="Equation.DSMT4">
                  <p:embed/>
                </p:oleObj>
              </mc:Choice>
              <mc:Fallback>
                <p:oleObj name="Equation" r:id="rId6" imgW="863280" imgH="457200" progId="Equation.DSMT4">
                  <p:embed/>
                  <p:pic>
                    <p:nvPicPr>
                      <p:cNvPr id="22" name="Object 21">
                        <a:extLst>
                          <a:ext uri="{FF2B5EF4-FFF2-40B4-BE49-F238E27FC236}">
                            <a16:creationId xmlns:a16="http://schemas.microsoft.com/office/drawing/2014/main" id="{A2E28331-D369-8B76-03FD-CDBA89EF016A}"/>
                          </a:ext>
                        </a:extLst>
                      </p:cNvPr>
                      <p:cNvPicPr>
                        <a:picLocks noChangeAspect="1" noChangeArrowheads="1"/>
                      </p:cNvPicPr>
                      <p:nvPr/>
                    </p:nvPicPr>
                    <p:blipFill>
                      <a:blip r:embed="rId7"/>
                      <a:srcRect/>
                      <a:stretch>
                        <a:fillRect/>
                      </a:stretch>
                    </p:blipFill>
                    <p:spPr bwMode="auto">
                      <a:xfrm>
                        <a:off x="4351811" y="2064356"/>
                        <a:ext cx="1273175" cy="679450"/>
                      </a:xfrm>
                      <a:prstGeom prst="rect">
                        <a:avLst/>
                      </a:prstGeom>
                      <a:solidFill>
                        <a:srgbClr val="75EDFD"/>
                      </a:solidFill>
                    </p:spPr>
                  </p:pic>
                </p:oleObj>
              </mc:Fallback>
            </mc:AlternateContent>
          </a:graphicData>
        </a:graphic>
      </p:graphicFrame>
      <p:graphicFrame>
        <p:nvGraphicFramePr>
          <p:cNvPr id="23" name="Object 22">
            <a:extLst>
              <a:ext uri="{FF2B5EF4-FFF2-40B4-BE49-F238E27FC236}">
                <a16:creationId xmlns:a16="http://schemas.microsoft.com/office/drawing/2014/main" id="{3FC4489C-D563-DC3F-AAAE-BDE29E0B9CCC}"/>
              </a:ext>
            </a:extLst>
          </p:cNvPr>
          <p:cNvGraphicFramePr>
            <a:graphicFrameLocks noChangeAspect="1"/>
          </p:cNvGraphicFramePr>
          <p:nvPr>
            <p:extLst>
              <p:ext uri="{D42A27DB-BD31-4B8C-83A1-F6EECF244321}">
                <p14:modId xmlns:p14="http://schemas.microsoft.com/office/powerpoint/2010/main" val="227757671"/>
              </p:ext>
            </p:extLst>
          </p:nvPr>
        </p:nvGraphicFramePr>
        <p:xfrm>
          <a:off x="3876675" y="2826126"/>
          <a:ext cx="1944410" cy="656153"/>
        </p:xfrm>
        <a:graphic>
          <a:graphicData uri="http://schemas.openxmlformats.org/presentationml/2006/ole">
            <mc:AlternateContent xmlns:mc="http://schemas.openxmlformats.org/markup-compatibility/2006">
              <mc:Choice xmlns:v="urn:schemas-microsoft-com:vml" Requires="v">
                <p:oleObj name="Equation" r:id="rId8" imgW="1269720" imgH="431640" progId="Equation.DSMT4">
                  <p:embed/>
                </p:oleObj>
              </mc:Choice>
              <mc:Fallback>
                <p:oleObj name="Equation" r:id="rId8" imgW="1269720" imgH="431640" progId="Equation.DSMT4">
                  <p:embed/>
                  <p:pic>
                    <p:nvPicPr>
                      <p:cNvPr id="23" name="Object 22">
                        <a:extLst>
                          <a:ext uri="{FF2B5EF4-FFF2-40B4-BE49-F238E27FC236}">
                            <a16:creationId xmlns:a16="http://schemas.microsoft.com/office/drawing/2014/main" id="{3FC4489C-D563-DC3F-AAAE-BDE29E0B9CCC}"/>
                          </a:ext>
                        </a:extLst>
                      </p:cNvPr>
                      <p:cNvPicPr>
                        <a:picLocks noChangeAspect="1" noChangeArrowheads="1"/>
                      </p:cNvPicPr>
                      <p:nvPr/>
                    </p:nvPicPr>
                    <p:blipFill>
                      <a:blip r:embed="rId9"/>
                      <a:srcRect/>
                      <a:stretch>
                        <a:fillRect/>
                      </a:stretch>
                    </p:blipFill>
                    <p:spPr bwMode="auto">
                      <a:xfrm>
                        <a:off x="3876675" y="2826126"/>
                        <a:ext cx="1944410" cy="656153"/>
                      </a:xfrm>
                      <a:prstGeom prst="rect">
                        <a:avLst/>
                      </a:prstGeom>
                      <a:noFill/>
                    </p:spPr>
                  </p:pic>
                </p:oleObj>
              </mc:Fallback>
            </mc:AlternateContent>
          </a:graphicData>
        </a:graphic>
      </p:graphicFrame>
      <p:sp>
        <p:nvSpPr>
          <p:cNvPr id="32" name="Rectangle 9">
            <a:extLst>
              <a:ext uri="{FF2B5EF4-FFF2-40B4-BE49-F238E27FC236}">
                <a16:creationId xmlns:a16="http://schemas.microsoft.com/office/drawing/2014/main" id="{4FC2D1C8-29CE-EB44-B90B-57A8D4B9BCF1}"/>
              </a:ext>
            </a:extLst>
          </p:cNvPr>
          <p:cNvSpPr>
            <a:spLocks noChangeArrowheads="1"/>
          </p:cNvSpPr>
          <p:nvPr/>
        </p:nvSpPr>
        <p:spPr bwMode="auto">
          <a:xfrm>
            <a:off x="1653999" y="458469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n-US" altLang="en-US" sz="12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Content Placeholder 2">
            <a:extLst>
              <a:ext uri="{FF2B5EF4-FFF2-40B4-BE49-F238E27FC236}">
                <a16:creationId xmlns:a16="http://schemas.microsoft.com/office/drawing/2014/main" id="{A56D7586-4E4C-2AE5-B1E8-19096F59705C}"/>
              </a:ext>
            </a:extLst>
          </p:cNvPr>
          <p:cNvSpPr txBox="1">
            <a:spLocks/>
          </p:cNvSpPr>
          <p:nvPr/>
        </p:nvSpPr>
        <p:spPr>
          <a:xfrm>
            <a:off x="827583" y="2937880"/>
            <a:ext cx="1944410" cy="567942"/>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a:spcBef>
                <a:spcPts val="600"/>
              </a:spcBef>
            </a:pPr>
            <a:r>
              <a:rPr lang="en-US" cap="none" dirty="0">
                <a:latin typeface="Times New Roman" panose="02020603050405020304" pitchFamily="18" charset="0"/>
                <a:cs typeface="Times New Roman" panose="02020603050405020304" pitchFamily="18" charset="0"/>
              </a:rPr>
              <a:t>For all three: </a:t>
            </a:r>
          </a:p>
          <a:p>
            <a:pPr marL="0" indent="0">
              <a:buFont typeface="Arial" panose="020B0604020202020204" pitchFamily="34" charset="0"/>
              <a:buNone/>
            </a:pPr>
            <a:endParaRPr lang="en-US" dirty="0">
              <a:latin typeface="Times New Roman" panose="02020603050405020304" pitchFamily="18" charset="0"/>
              <a:cs typeface="Times New Roman" panose="02020603050405020304" pitchFamily="18" charset="0"/>
            </a:endParaRPr>
          </a:p>
        </p:txBody>
      </p:sp>
      <p:sp>
        <p:nvSpPr>
          <p:cNvPr id="37" name="TextBox 36">
            <a:extLst>
              <a:ext uri="{FF2B5EF4-FFF2-40B4-BE49-F238E27FC236}">
                <a16:creationId xmlns:a16="http://schemas.microsoft.com/office/drawing/2014/main" id="{6296B9DD-69A2-2A49-588E-DAA87CB1BB16}"/>
              </a:ext>
            </a:extLst>
          </p:cNvPr>
          <p:cNvSpPr txBox="1"/>
          <p:nvPr/>
        </p:nvSpPr>
        <p:spPr>
          <a:xfrm>
            <a:off x="539552" y="4037186"/>
            <a:ext cx="3001513" cy="400110"/>
          </a:xfrm>
          <a:prstGeom prst="rect">
            <a:avLst/>
          </a:prstGeom>
          <a:noFill/>
        </p:spPr>
        <p:txBody>
          <a:bodyPr wrap="square">
            <a:spAutoFit/>
          </a:bodyPr>
          <a:lstStyle/>
          <a:p>
            <a:pPr marL="285750" indent="-285750">
              <a:buFont typeface="Arial" panose="020B0604020202020204" pitchFamily="34" charset="0"/>
              <a:buChar char="•"/>
            </a:pPr>
            <a:r>
              <a:rPr lang="en-US" sz="2000" dirty="0">
                <a:effectLst/>
                <a:latin typeface="Times New Roman" panose="02020603050405020304" pitchFamily="18" charset="0"/>
                <a:ea typeface="Times New Roman" panose="02020603050405020304" pitchFamily="18" charset="0"/>
              </a:rPr>
              <a:t>The first Nikitin model:</a:t>
            </a:r>
            <a:endParaRPr lang="en-US" sz="2000" dirty="0"/>
          </a:p>
        </p:txBody>
      </p:sp>
      <p:sp>
        <p:nvSpPr>
          <p:cNvPr id="38" name="Footer Placeholder 3">
            <a:extLst>
              <a:ext uri="{FF2B5EF4-FFF2-40B4-BE49-F238E27FC236}">
                <a16:creationId xmlns:a16="http://schemas.microsoft.com/office/drawing/2014/main" id="{A5652339-AA71-06E9-4AF5-D94527381632}"/>
              </a:ext>
            </a:extLst>
          </p:cNvPr>
          <p:cNvSpPr txBox="1">
            <a:spLocks/>
          </p:cNvSpPr>
          <p:nvPr/>
        </p:nvSpPr>
        <p:spPr>
          <a:xfrm>
            <a:off x="889248" y="4325218"/>
            <a:ext cx="7859216" cy="448206"/>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600" dirty="0" err="1">
                <a:latin typeface="Times New Roman" panose="02020603050405020304" pitchFamily="18" charset="0"/>
                <a:ea typeface="Times New Roman" panose="02020603050405020304" pitchFamily="18" charset="0"/>
              </a:rPr>
              <a:t>E.E.Nikitin</a:t>
            </a:r>
            <a:r>
              <a:rPr lang="en-US" sz="1600" dirty="0">
                <a:latin typeface="Times New Roman" panose="02020603050405020304" pitchFamily="18" charset="0"/>
                <a:ea typeface="Times New Roman" panose="02020603050405020304" pitchFamily="18" charset="0"/>
              </a:rPr>
              <a:t>, Opt. Spectroscopy </a:t>
            </a:r>
            <a:r>
              <a:rPr lang="en-US" sz="1600" b="1" dirty="0">
                <a:latin typeface="Times New Roman" panose="02020603050405020304" pitchFamily="18" charset="0"/>
                <a:ea typeface="Times New Roman" panose="02020603050405020304" pitchFamily="18" charset="0"/>
              </a:rPr>
              <a:t>6</a:t>
            </a:r>
            <a:r>
              <a:rPr lang="en-US" sz="1600" dirty="0">
                <a:latin typeface="Times New Roman" panose="02020603050405020304" pitchFamily="18" charset="0"/>
                <a:ea typeface="Times New Roman" panose="02020603050405020304" pitchFamily="18" charset="0"/>
              </a:rPr>
              <a:t>, 431-433 (1962);  </a:t>
            </a:r>
            <a:r>
              <a:rPr lang="en-US" sz="1600" dirty="0" err="1">
                <a:latin typeface="Times New Roman" panose="02020603050405020304" pitchFamily="18" charset="0"/>
                <a:ea typeface="Times New Roman" panose="02020603050405020304" pitchFamily="18" charset="0"/>
              </a:rPr>
              <a:t>Discuss.Faraday</a:t>
            </a:r>
            <a:r>
              <a:rPr lang="en-US" sz="1600" dirty="0">
                <a:latin typeface="Times New Roman" panose="02020603050405020304" pitchFamily="18" charset="0"/>
                <a:ea typeface="Times New Roman" panose="02020603050405020304" pitchFamily="18" charset="0"/>
              </a:rPr>
              <a:t> Soc. </a:t>
            </a:r>
            <a:r>
              <a:rPr lang="en-US" sz="1600" b="1" dirty="0">
                <a:latin typeface="Times New Roman" panose="02020603050405020304" pitchFamily="18" charset="0"/>
                <a:ea typeface="Times New Roman" panose="02020603050405020304" pitchFamily="18" charset="0"/>
              </a:rPr>
              <a:t>33</a:t>
            </a:r>
            <a:r>
              <a:rPr lang="en-US" sz="1600" dirty="0">
                <a:latin typeface="Times New Roman" panose="02020603050405020304" pitchFamily="18" charset="0"/>
                <a:ea typeface="Times New Roman" panose="02020603050405020304" pitchFamily="18" charset="0"/>
              </a:rPr>
              <a:t>, 14-21  (1962).</a:t>
            </a:r>
          </a:p>
        </p:txBody>
      </p:sp>
      <p:graphicFrame>
        <p:nvGraphicFramePr>
          <p:cNvPr id="6" name="Object 5">
            <a:extLst>
              <a:ext uri="{FF2B5EF4-FFF2-40B4-BE49-F238E27FC236}">
                <a16:creationId xmlns:a16="http://schemas.microsoft.com/office/drawing/2014/main" id="{1B262F33-3730-8FCB-09B3-A06A74BCFE40}"/>
              </a:ext>
            </a:extLst>
          </p:cNvPr>
          <p:cNvGraphicFramePr>
            <a:graphicFrameLocks noChangeAspect="1"/>
          </p:cNvGraphicFramePr>
          <p:nvPr>
            <p:extLst>
              <p:ext uri="{D42A27DB-BD31-4B8C-83A1-F6EECF244321}">
                <p14:modId xmlns:p14="http://schemas.microsoft.com/office/powerpoint/2010/main" val="3122766403"/>
              </p:ext>
            </p:extLst>
          </p:nvPr>
        </p:nvGraphicFramePr>
        <p:xfrm>
          <a:off x="5920824" y="2064356"/>
          <a:ext cx="1322694" cy="621265"/>
        </p:xfrm>
        <a:graphic>
          <a:graphicData uri="http://schemas.openxmlformats.org/presentationml/2006/ole">
            <mc:AlternateContent xmlns:mc="http://schemas.openxmlformats.org/markup-compatibility/2006">
              <mc:Choice xmlns:v="urn:schemas-microsoft-com:vml" Requires="v">
                <p:oleObj name="Equation" r:id="rId10" imgW="838080" imgH="393480" progId="Equation.DSMT4">
                  <p:embed/>
                </p:oleObj>
              </mc:Choice>
              <mc:Fallback>
                <p:oleObj name="Equation" r:id="rId10" imgW="838080" imgH="393480" progId="Equation.DSMT4">
                  <p:embed/>
                  <p:pic>
                    <p:nvPicPr>
                      <p:cNvPr id="0" name=""/>
                      <p:cNvPicPr/>
                      <p:nvPr/>
                    </p:nvPicPr>
                    <p:blipFill>
                      <a:blip r:embed="rId11"/>
                      <a:stretch>
                        <a:fillRect/>
                      </a:stretch>
                    </p:blipFill>
                    <p:spPr>
                      <a:xfrm>
                        <a:off x="5920824" y="2064356"/>
                        <a:ext cx="1322694" cy="621265"/>
                      </a:xfrm>
                      <a:prstGeom prst="rect">
                        <a:avLst/>
                      </a:prstGeom>
                      <a:solidFill>
                        <a:srgbClr val="75EDFD"/>
                      </a:solidFill>
                    </p:spPr>
                  </p:pic>
                </p:oleObj>
              </mc:Fallback>
            </mc:AlternateContent>
          </a:graphicData>
        </a:graphic>
      </p:graphicFrame>
      <p:sp>
        <p:nvSpPr>
          <p:cNvPr id="8" name="TextBox 7">
            <a:extLst>
              <a:ext uri="{FF2B5EF4-FFF2-40B4-BE49-F238E27FC236}">
                <a16:creationId xmlns:a16="http://schemas.microsoft.com/office/drawing/2014/main" id="{DCF2B544-1533-A824-B2B8-11259335A794}"/>
              </a:ext>
            </a:extLst>
          </p:cNvPr>
          <p:cNvSpPr txBox="1"/>
          <p:nvPr/>
        </p:nvSpPr>
        <p:spPr>
          <a:xfrm>
            <a:off x="539552" y="4869160"/>
            <a:ext cx="3001513" cy="400110"/>
          </a:xfrm>
          <a:prstGeom prst="rect">
            <a:avLst/>
          </a:prstGeom>
          <a:noFill/>
        </p:spPr>
        <p:txBody>
          <a:bodyPr wrap="square">
            <a:spAutoFit/>
          </a:bodyPr>
          <a:lstStyle/>
          <a:p>
            <a:pPr marL="285750" indent="-285750">
              <a:buFont typeface="Arial" panose="020B0604020202020204" pitchFamily="34" charset="0"/>
              <a:buChar char="•"/>
            </a:pPr>
            <a:r>
              <a:rPr lang="en-US" sz="2000" dirty="0">
                <a:effectLst/>
                <a:latin typeface="Times New Roman" panose="02020603050405020304" pitchFamily="18" charset="0"/>
                <a:ea typeface="Times New Roman" panose="02020603050405020304" pitchFamily="18" charset="0"/>
              </a:rPr>
              <a:t>Landau-Zener model:</a:t>
            </a:r>
            <a:endParaRPr lang="en-US" sz="2000" dirty="0"/>
          </a:p>
        </p:txBody>
      </p:sp>
      <p:sp>
        <p:nvSpPr>
          <p:cNvPr id="9" name="Footer Placeholder 3">
            <a:extLst>
              <a:ext uri="{FF2B5EF4-FFF2-40B4-BE49-F238E27FC236}">
                <a16:creationId xmlns:a16="http://schemas.microsoft.com/office/drawing/2014/main" id="{BE8B2928-07F4-92EC-9ECD-F465752C42A4}"/>
              </a:ext>
            </a:extLst>
          </p:cNvPr>
          <p:cNvSpPr txBox="1">
            <a:spLocks/>
          </p:cNvSpPr>
          <p:nvPr/>
        </p:nvSpPr>
        <p:spPr>
          <a:xfrm>
            <a:off x="852226" y="5285050"/>
            <a:ext cx="7680214" cy="448206"/>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just"/>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L.D. Landau, Phys. Z. </a:t>
            </a:r>
            <a:r>
              <a:rPr lang="en-US" sz="1600" dirty="0" err="1">
                <a:effectLst/>
                <a:latin typeface="Times New Roman" panose="02020603050405020304" pitchFamily="18" charset="0"/>
                <a:ea typeface="Times New Roman" panose="02020603050405020304" pitchFamily="18" charset="0"/>
                <a:cs typeface="Times New Roman" panose="02020603050405020304" pitchFamily="18" charset="0"/>
              </a:rPr>
              <a:t>Sowjetunion</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46-51 (1932); C. Zener, Proc. R. Soc. London, Ser. A 137, 696-702 (1932). </a:t>
            </a:r>
            <a:endParaRPr lang="en-US" sz="1600" dirty="0">
              <a:latin typeface="Times New Roman" panose="02020603050405020304" pitchFamily="18" charset="0"/>
              <a:ea typeface="Times New Roman" panose="02020603050405020304" pitchFamily="18" charset="0"/>
            </a:endParaRPr>
          </a:p>
        </p:txBody>
      </p:sp>
      <p:cxnSp>
        <p:nvCxnSpPr>
          <p:cNvPr id="10" name="Straight Connector 9">
            <a:extLst>
              <a:ext uri="{FF2B5EF4-FFF2-40B4-BE49-F238E27FC236}">
                <a16:creationId xmlns:a16="http://schemas.microsoft.com/office/drawing/2014/main" id="{2FFE9AAD-CD72-B2DC-B5E0-8B6C5C3C55E1}"/>
              </a:ext>
            </a:extLst>
          </p:cNvPr>
          <p:cNvCxnSpPr>
            <a:cxnSpLocks/>
          </p:cNvCxnSpPr>
          <p:nvPr/>
        </p:nvCxnSpPr>
        <p:spPr>
          <a:xfrm>
            <a:off x="395536" y="3861048"/>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F2AF3DA-675D-2121-F41F-A364F7D11727}"/>
              </a:ext>
            </a:extLst>
          </p:cNvPr>
          <p:cNvSpPr txBox="1"/>
          <p:nvPr/>
        </p:nvSpPr>
        <p:spPr>
          <a:xfrm>
            <a:off x="539552" y="5765194"/>
            <a:ext cx="4464496" cy="400110"/>
          </a:xfrm>
          <a:prstGeom prst="rect">
            <a:avLst/>
          </a:prstGeom>
          <a:noFill/>
        </p:spPr>
        <p:txBody>
          <a:bodyPr wrap="square">
            <a:spAutoFit/>
          </a:bodyPr>
          <a:lstStyle/>
          <a:p>
            <a:pPr marL="285750" indent="-285750">
              <a:buFont typeface="Arial" panose="020B0604020202020204" pitchFamily="34" charset="0"/>
              <a:buChar char="•"/>
            </a:pPr>
            <a:r>
              <a:rPr lang="en-US" sz="2000" dirty="0">
                <a:effectLst/>
                <a:latin typeface="Times New Roman" panose="02020603050405020304" pitchFamily="18" charset="0"/>
                <a:ea typeface="Times New Roman" panose="02020603050405020304" pitchFamily="18" charset="0"/>
              </a:rPr>
              <a:t>The second (standard) Nikitin model:</a:t>
            </a:r>
            <a:endParaRPr lang="en-US" sz="2000" dirty="0"/>
          </a:p>
        </p:txBody>
      </p:sp>
      <p:sp>
        <p:nvSpPr>
          <p:cNvPr id="12" name="Footer Placeholder 3">
            <a:extLst>
              <a:ext uri="{FF2B5EF4-FFF2-40B4-BE49-F238E27FC236}">
                <a16:creationId xmlns:a16="http://schemas.microsoft.com/office/drawing/2014/main" id="{17CF93B4-A8EB-6D85-BB36-90C0116835A5}"/>
              </a:ext>
            </a:extLst>
          </p:cNvPr>
          <p:cNvSpPr txBox="1">
            <a:spLocks/>
          </p:cNvSpPr>
          <p:nvPr/>
        </p:nvSpPr>
        <p:spPr>
          <a:xfrm>
            <a:off x="817240" y="6005130"/>
            <a:ext cx="7859216" cy="448206"/>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800" dirty="0">
                <a:latin typeface="Times New Roman" panose="02020603050405020304" pitchFamily="18" charset="0"/>
                <a:ea typeface="Times New Roman" panose="02020603050405020304" pitchFamily="18" charset="0"/>
              </a:rPr>
              <a:t> </a:t>
            </a:r>
            <a:r>
              <a:rPr lang="en-US" sz="1600" b="0" i="0" u="none" strike="noStrike" baseline="0" dirty="0">
                <a:latin typeface="Times-Roman"/>
              </a:rPr>
              <a:t>E.E. Nikitin and </a:t>
            </a:r>
            <a:r>
              <a:rPr lang="en-US" sz="1600" b="0" i="0" u="none" strike="noStrike" baseline="0" dirty="0" err="1">
                <a:latin typeface="Times-Roman"/>
              </a:rPr>
              <a:t>S.Ya</a:t>
            </a:r>
            <a:r>
              <a:rPr lang="en-US" sz="1600" b="0" i="0" u="none" strike="noStrike" baseline="0" dirty="0">
                <a:latin typeface="Times-Roman"/>
              </a:rPr>
              <a:t>. </a:t>
            </a:r>
            <a:r>
              <a:rPr lang="en-US" sz="1600" b="0" i="0" u="none" strike="noStrike" baseline="0" dirty="0" err="1">
                <a:latin typeface="Times-Roman"/>
              </a:rPr>
              <a:t>Umanski</a:t>
            </a:r>
            <a:r>
              <a:rPr lang="en-US" sz="1600" b="0" i="0" u="none" strike="noStrike" baseline="0" dirty="0">
                <a:latin typeface="Times-Roman"/>
              </a:rPr>
              <a:t>, </a:t>
            </a:r>
            <a:r>
              <a:rPr lang="en-US" sz="1600" b="0" i="1" u="none" strike="noStrike" baseline="0" dirty="0">
                <a:latin typeface="Times-Italic"/>
              </a:rPr>
              <a:t>Theory of Slow Atomic Collisions, </a:t>
            </a:r>
            <a:r>
              <a:rPr lang="en-US" sz="1600" b="0" i="0" u="none" strike="noStrike" baseline="0" dirty="0">
                <a:latin typeface="Times-Roman"/>
              </a:rPr>
              <a:t>Springer, Berlin, 1984.</a:t>
            </a:r>
            <a:endParaRPr lang="en-US" sz="1600" dirty="0">
              <a:latin typeface="Times New Roman" panose="02020603050405020304" pitchFamily="18" charset="0"/>
              <a:ea typeface="Times New Roman" panose="02020603050405020304" pitchFamily="18" charset="0"/>
            </a:endParaRPr>
          </a:p>
        </p:txBody>
      </p:sp>
      <p:graphicFrame>
        <p:nvGraphicFramePr>
          <p:cNvPr id="17" name="Object 16">
            <a:extLst>
              <a:ext uri="{FF2B5EF4-FFF2-40B4-BE49-F238E27FC236}">
                <a16:creationId xmlns:a16="http://schemas.microsoft.com/office/drawing/2014/main" id="{8475F0CA-A773-EEC0-6153-5BBD9509D8B5}"/>
              </a:ext>
            </a:extLst>
          </p:cNvPr>
          <p:cNvGraphicFramePr>
            <a:graphicFrameLocks noChangeAspect="1"/>
          </p:cNvGraphicFramePr>
          <p:nvPr>
            <p:extLst>
              <p:ext uri="{D42A27DB-BD31-4B8C-83A1-F6EECF244321}">
                <p14:modId xmlns:p14="http://schemas.microsoft.com/office/powerpoint/2010/main" val="754035229"/>
              </p:ext>
            </p:extLst>
          </p:nvPr>
        </p:nvGraphicFramePr>
        <p:xfrm>
          <a:off x="3491880" y="4005064"/>
          <a:ext cx="2109787" cy="379413"/>
        </p:xfrm>
        <a:graphic>
          <a:graphicData uri="http://schemas.openxmlformats.org/presentationml/2006/ole">
            <mc:AlternateContent xmlns:mc="http://schemas.openxmlformats.org/markup-compatibility/2006">
              <mc:Choice xmlns:v="urn:schemas-microsoft-com:vml" Requires="v">
                <p:oleObj name="Equation" r:id="rId12" imgW="1409400" imgH="253800" progId="Equation.DSMT4">
                  <p:embed/>
                </p:oleObj>
              </mc:Choice>
              <mc:Fallback>
                <p:oleObj name="Equation" r:id="rId12" imgW="1409400" imgH="253800" progId="Equation.DSMT4">
                  <p:embed/>
                  <p:pic>
                    <p:nvPicPr>
                      <p:cNvPr id="14" name="Object 13">
                        <a:extLst>
                          <a:ext uri="{FF2B5EF4-FFF2-40B4-BE49-F238E27FC236}">
                            <a16:creationId xmlns:a16="http://schemas.microsoft.com/office/drawing/2014/main" id="{669BCC70-38B6-4B97-95A0-B22186FBD078}"/>
                          </a:ext>
                        </a:extLst>
                      </p:cNvPr>
                      <p:cNvPicPr>
                        <a:picLocks noChangeAspect="1" noChangeArrowheads="1"/>
                      </p:cNvPicPr>
                      <p:nvPr/>
                    </p:nvPicPr>
                    <p:blipFill>
                      <a:blip r:embed="rId13"/>
                      <a:srcRect/>
                      <a:stretch>
                        <a:fillRect/>
                      </a:stretch>
                    </p:blipFill>
                    <p:spPr bwMode="auto">
                      <a:xfrm>
                        <a:off x="3491880" y="4005064"/>
                        <a:ext cx="2109787" cy="379413"/>
                      </a:xfrm>
                      <a:prstGeom prst="rect">
                        <a:avLst/>
                      </a:prstGeom>
                      <a:solidFill>
                        <a:srgbClr val="75EDFD"/>
                      </a:solidFill>
                    </p:spPr>
                  </p:pic>
                </p:oleObj>
              </mc:Fallback>
            </mc:AlternateContent>
          </a:graphicData>
        </a:graphic>
      </p:graphicFrame>
      <p:graphicFrame>
        <p:nvGraphicFramePr>
          <p:cNvPr id="18" name="Object 17">
            <a:extLst>
              <a:ext uri="{FF2B5EF4-FFF2-40B4-BE49-F238E27FC236}">
                <a16:creationId xmlns:a16="http://schemas.microsoft.com/office/drawing/2014/main" id="{FDCB8AAD-2626-35ED-02B4-3BE409C09ECA}"/>
              </a:ext>
            </a:extLst>
          </p:cNvPr>
          <p:cNvGraphicFramePr>
            <a:graphicFrameLocks noChangeAspect="1"/>
          </p:cNvGraphicFramePr>
          <p:nvPr>
            <p:extLst>
              <p:ext uri="{D42A27DB-BD31-4B8C-83A1-F6EECF244321}">
                <p14:modId xmlns:p14="http://schemas.microsoft.com/office/powerpoint/2010/main" val="3546884336"/>
              </p:ext>
            </p:extLst>
          </p:nvPr>
        </p:nvGraphicFramePr>
        <p:xfrm>
          <a:off x="3347864" y="4916185"/>
          <a:ext cx="2515244" cy="385023"/>
        </p:xfrm>
        <a:graphic>
          <a:graphicData uri="http://schemas.openxmlformats.org/presentationml/2006/ole">
            <mc:AlternateContent xmlns:mc="http://schemas.openxmlformats.org/markup-compatibility/2006">
              <mc:Choice xmlns:v="urn:schemas-microsoft-com:vml" Requires="v">
                <p:oleObj name="Equation" r:id="rId14" imgW="1498320" imgH="228600" progId="Equation.DSMT4">
                  <p:embed/>
                </p:oleObj>
              </mc:Choice>
              <mc:Fallback>
                <p:oleObj name="Equation" r:id="rId14" imgW="1498320" imgH="228600" progId="Equation.DSMT4">
                  <p:embed/>
                  <p:pic>
                    <p:nvPicPr>
                      <p:cNvPr id="0" name=""/>
                      <p:cNvPicPr/>
                      <p:nvPr/>
                    </p:nvPicPr>
                    <p:blipFill>
                      <a:blip r:embed="rId15"/>
                      <a:stretch>
                        <a:fillRect/>
                      </a:stretch>
                    </p:blipFill>
                    <p:spPr>
                      <a:xfrm>
                        <a:off x="3347864" y="4916185"/>
                        <a:ext cx="2515244" cy="385023"/>
                      </a:xfrm>
                      <a:prstGeom prst="rect">
                        <a:avLst/>
                      </a:prstGeom>
                      <a:solidFill>
                        <a:srgbClr val="75EDFD"/>
                      </a:solidFill>
                    </p:spPr>
                  </p:pic>
                </p:oleObj>
              </mc:Fallback>
            </mc:AlternateContent>
          </a:graphicData>
        </a:graphic>
      </p:graphicFrame>
      <p:graphicFrame>
        <p:nvGraphicFramePr>
          <p:cNvPr id="19" name="Object 18">
            <a:extLst>
              <a:ext uri="{FF2B5EF4-FFF2-40B4-BE49-F238E27FC236}">
                <a16:creationId xmlns:a16="http://schemas.microsoft.com/office/drawing/2014/main" id="{7B83180F-61FB-7EDC-EFAB-7BEF35190ABE}"/>
              </a:ext>
            </a:extLst>
          </p:cNvPr>
          <p:cNvGraphicFramePr>
            <a:graphicFrameLocks noChangeAspect="1"/>
          </p:cNvGraphicFramePr>
          <p:nvPr>
            <p:extLst>
              <p:ext uri="{D42A27DB-BD31-4B8C-83A1-F6EECF244321}">
                <p14:modId xmlns:p14="http://schemas.microsoft.com/office/powerpoint/2010/main" val="598963645"/>
              </p:ext>
            </p:extLst>
          </p:nvPr>
        </p:nvGraphicFramePr>
        <p:xfrm>
          <a:off x="4788023" y="5788598"/>
          <a:ext cx="2154613" cy="376705"/>
        </p:xfrm>
        <a:graphic>
          <a:graphicData uri="http://schemas.openxmlformats.org/presentationml/2006/ole">
            <mc:AlternateContent xmlns:mc="http://schemas.openxmlformats.org/markup-compatibility/2006">
              <mc:Choice xmlns:v="urn:schemas-microsoft-com:vml" Requires="v">
                <p:oleObj name="Equation" r:id="rId16" imgW="1523880" imgH="266400" progId="Equation.DSMT4">
                  <p:embed/>
                </p:oleObj>
              </mc:Choice>
              <mc:Fallback>
                <p:oleObj name="Equation" r:id="rId16" imgW="1523880" imgH="266400" progId="Equation.DSMT4">
                  <p:embed/>
                  <p:pic>
                    <p:nvPicPr>
                      <p:cNvPr id="0" name=""/>
                      <p:cNvPicPr/>
                      <p:nvPr/>
                    </p:nvPicPr>
                    <p:blipFill>
                      <a:blip r:embed="rId17"/>
                      <a:stretch>
                        <a:fillRect/>
                      </a:stretch>
                    </p:blipFill>
                    <p:spPr>
                      <a:xfrm>
                        <a:off x="4788023" y="5788598"/>
                        <a:ext cx="2154613" cy="376705"/>
                      </a:xfrm>
                      <a:prstGeom prst="rect">
                        <a:avLst/>
                      </a:prstGeom>
                      <a:solidFill>
                        <a:srgbClr val="75EDFD"/>
                      </a:solidFill>
                    </p:spPr>
                  </p:pic>
                </p:oleObj>
              </mc:Fallback>
            </mc:AlternateContent>
          </a:graphicData>
        </a:graphic>
      </p:graphicFrame>
      <p:sp>
        <p:nvSpPr>
          <p:cNvPr id="26" name="TextBox 25">
            <a:extLst>
              <a:ext uri="{FF2B5EF4-FFF2-40B4-BE49-F238E27FC236}">
                <a16:creationId xmlns:a16="http://schemas.microsoft.com/office/drawing/2014/main" id="{8081AF43-BF43-9CE3-6400-A541F47E1311}"/>
              </a:ext>
            </a:extLst>
          </p:cNvPr>
          <p:cNvSpPr txBox="1"/>
          <p:nvPr/>
        </p:nvSpPr>
        <p:spPr>
          <a:xfrm>
            <a:off x="6804247" y="3989226"/>
            <a:ext cx="1997423" cy="400110"/>
          </a:xfrm>
          <a:prstGeom prst="rect">
            <a:avLst/>
          </a:prstGeom>
          <a:noFill/>
        </p:spPr>
        <p:txBody>
          <a:bodyPr wrap="square">
            <a:spAutoFit/>
          </a:bodyPr>
          <a:lstStyle/>
          <a:p>
            <a:pPr marR="0" lvl="0" algn="l" defTabSz="914400" rtl="0" eaLnBrk="1" fontAlgn="auto" latinLnBrk="0" hangingPunct="1">
              <a:lnSpc>
                <a:spcPct val="100000"/>
              </a:lnSpc>
              <a:spcBef>
                <a:spcPct val="20000"/>
              </a:spcBef>
              <a:spcAft>
                <a:spcPts val="0"/>
              </a:spcAft>
              <a:buClr>
                <a:srgbClr val="00B0F0"/>
              </a:buClr>
              <a:buSzPct val="150000"/>
              <a:tabLst/>
              <a:defRPr/>
            </a:pPr>
            <a:r>
              <a:rPr kumimoji="0" lang="de-DE" sz="2000" b="1" i="0" u="none" strike="noStrike" kern="1200" cap="none" spc="0" normalizeH="0" baseline="0" noProof="0" dirty="0">
                <a:ln>
                  <a:noFill/>
                </a:ln>
                <a:solidFill>
                  <a:prstClr val="black"/>
                </a:solidFill>
                <a:effectLst/>
                <a:uLnTx/>
                <a:uFillTx/>
                <a:latin typeface="Times New Roman" pitchFamily="18" charset="0"/>
                <a:ea typeface="Arial Unicode MS" panose="020B0604020202020204" pitchFamily="34" charset="-128"/>
                <a:cs typeface="Times New Roman" pitchFamily="18" charset="0"/>
              </a:rPr>
              <a:t>Morse potential</a:t>
            </a:r>
          </a:p>
        </p:txBody>
      </p:sp>
      <p:sp>
        <p:nvSpPr>
          <p:cNvPr id="28" name="Arrow: Right 27">
            <a:extLst>
              <a:ext uri="{FF2B5EF4-FFF2-40B4-BE49-F238E27FC236}">
                <a16:creationId xmlns:a16="http://schemas.microsoft.com/office/drawing/2014/main" id="{8F7DAFFA-D707-74DA-C65F-DC11699574E0}"/>
              </a:ext>
            </a:extLst>
          </p:cNvPr>
          <p:cNvSpPr/>
          <p:nvPr/>
        </p:nvSpPr>
        <p:spPr>
          <a:xfrm>
            <a:off x="6012160" y="4183763"/>
            <a:ext cx="504056" cy="45719"/>
          </a:xfrm>
          <a:prstGeom prst="rightArrow">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EA0F2E3-B69A-F1B9-D9E7-4369ADF9BA5F}"/>
              </a:ext>
            </a:extLst>
          </p:cNvPr>
          <p:cNvSpPr txBox="1"/>
          <p:nvPr/>
        </p:nvSpPr>
        <p:spPr>
          <a:xfrm>
            <a:off x="6601913" y="4829090"/>
            <a:ext cx="2434583" cy="400110"/>
          </a:xfrm>
          <a:prstGeom prst="rect">
            <a:avLst/>
          </a:prstGeom>
          <a:noFill/>
        </p:spPr>
        <p:txBody>
          <a:bodyPr wrap="square">
            <a:spAutoFit/>
          </a:bodyPr>
          <a:lstStyle/>
          <a:p>
            <a:pPr marR="0" lvl="0" algn="l" defTabSz="914400" rtl="0" eaLnBrk="1" fontAlgn="auto" latinLnBrk="0" hangingPunct="1">
              <a:lnSpc>
                <a:spcPct val="100000"/>
              </a:lnSpc>
              <a:spcBef>
                <a:spcPct val="20000"/>
              </a:spcBef>
              <a:spcAft>
                <a:spcPts val="0"/>
              </a:spcAft>
              <a:buClr>
                <a:srgbClr val="00B0F0"/>
              </a:buClr>
              <a:buSzPct val="150000"/>
              <a:tabLst/>
              <a:defRPr/>
            </a:pPr>
            <a:r>
              <a:rPr lang="en-GB" sz="2000" b="1" dirty="0">
                <a:latin typeface="Times New Roman" pitchFamily="18" charset="0"/>
                <a:cs typeface="Times New Roman" pitchFamily="18" charset="0"/>
              </a:rPr>
              <a:t>Harmonic oscillator</a:t>
            </a:r>
            <a:endParaRPr kumimoji="0" lang="de-DE" sz="2000" b="0" i="0" u="none" strike="noStrike" kern="1200" cap="none" spc="0" normalizeH="0" baseline="0" noProof="0" dirty="0">
              <a:ln>
                <a:noFill/>
              </a:ln>
              <a:solidFill>
                <a:prstClr val="black"/>
              </a:solidFill>
              <a:effectLst/>
              <a:uLnTx/>
              <a:uFillTx/>
              <a:latin typeface="Times New Roman" pitchFamily="18" charset="0"/>
              <a:ea typeface="Arial Unicode MS" panose="020B0604020202020204" pitchFamily="34" charset="-128"/>
              <a:cs typeface="Times New Roman" pitchFamily="18" charset="0"/>
            </a:endParaRPr>
          </a:p>
        </p:txBody>
      </p:sp>
      <p:sp>
        <p:nvSpPr>
          <p:cNvPr id="34" name="Arrow: Right 33">
            <a:extLst>
              <a:ext uri="{FF2B5EF4-FFF2-40B4-BE49-F238E27FC236}">
                <a16:creationId xmlns:a16="http://schemas.microsoft.com/office/drawing/2014/main" id="{FCC99FA3-B5F6-95B0-CDBA-1F75B974807A}"/>
              </a:ext>
            </a:extLst>
          </p:cNvPr>
          <p:cNvSpPr/>
          <p:nvPr/>
        </p:nvSpPr>
        <p:spPr>
          <a:xfrm>
            <a:off x="6012160" y="5023627"/>
            <a:ext cx="504056" cy="45719"/>
          </a:xfrm>
          <a:prstGeom prst="rightArrow">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rrow: Right 38">
            <a:extLst>
              <a:ext uri="{FF2B5EF4-FFF2-40B4-BE49-F238E27FC236}">
                <a16:creationId xmlns:a16="http://schemas.microsoft.com/office/drawing/2014/main" id="{3C6F0976-0CC0-E379-0F47-333646B14F5C}"/>
              </a:ext>
            </a:extLst>
          </p:cNvPr>
          <p:cNvSpPr/>
          <p:nvPr/>
        </p:nvSpPr>
        <p:spPr>
          <a:xfrm>
            <a:off x="7092280" y="5975569"/>
            <a:ext cx="504056" cy="45719"/>
          </a:xfrm>
          <a:prstGeom prst="rightArrow">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83A5DA5-6E82-A717-001D-AC7E5B9EA254}"/>
              </a:ext>
            </a:extLst>
          </p:cNvPr>
          <p:cNvSpPr txBox="1"/>
          <p:nvPr/>
        </p:nvSpPr>
        <p:spPr>
          <a:xfrm>
            <a:off x="7745980" y="5780427"/>
            <a:ext cx="1290516" cy="400110"/>
          </a:xfrm>
          <a:prstGeom prst="rect">
            <a:avLst/>
          </a:prstGeom>
          <a:noFill/>
        </p:spPr>
        <p:txBody>
          <a:bodyPr wrap="square">
            <a:spAutoFit/>
          </a:bodyPr>
          <a:lstStyle/>
          <a:p>
            <a:r>
              <a:rPr kumimoji="0" lang="en-GB" sz="20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Coulomb</a:t>
            </a:r>
            <a:endParaRPr lang="en-US" sz="2000" dirty="0"/>
          </a:p>
        </p:txBody>
      </p:sp>
    </p:spTree>
    <p:extLst>
      <p:ext uri="{BB962C8B-B14F-4D97-AF65-F5344CB8AC3E}">
        <p14:creationId xmlns:p14="http://schemas.microsoft.com/office/powerpoint/2010/main" val="3910538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875162" y="258503"/>
            <a:ext cx="7801294" cy="718469"/>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Autofit/>
          </a:bodyPr>
          <a:lstStyle/>
          <a:p>
            <a:r>
              <a:rPr lang="en-US" sz="2800" b="1" cap="none" dirty="0">
                <a:latin typeface="Times New Roman" panose="02020603050405020304" pitchFamily="18" charset="0"/>
                <a:cs typeface="Times New Roman" panose="02020603050405020304" pitchFamily="18" charset="0"/>
              </a:rPr>
              <a:t>Classical ordinary-hypergeometric models</a:t>
            </a:r>
            <a:endParaRPr lang="ru-RU" sz="2800" b="1" cap="none"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27584" y="2276872"/>
            <a:ext cx="3785742" cy="382498"/>
          </a:xfrm>
        </p:spPr>
        <p:txBody>
          <a:bodyPr>
            <a:normAutofit fontScale="92500" lnSpcReduction="20000"/>
          </a:bodyPr>
          <a:lstStyle/>
          <a:p>
            <a:pPr>
              <a:spcBef>
                <a:spcPts val="600"/>
              </a:spcBef>
            </a:pPr>
            <a:r>
              <a:rPr lang="en-US" sz="2000" cap="none" dirty="0">
                <a:latin typeface="Times New Roman" panose="02020603050405020304" pitchFamily="18" charset="0"/>
                <a:cs typeface="Times New Roman" panose="02020603050405020304" pitchFamily="18" charset="0"/>
              </a:rPr>
              <a:t>Two classes of solvable models: </a:t>
            </a:r>
          </a:p>
          <a:p>
            <a:pPr marL="0" indent="0">
              <a:buNone/>
            </a:pPr>
            <a:endParaRPr lang="en-US" sz="20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3707904" y="4185503"/>
            <a:ext cx="5093240" cy="365125"/>
          </a:xfrm>
        </p:spPr>
        <p:txBody>
          <a:bodyPr/>
          <a:lstStyle/>
          <a:p>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A.M. Ishkhanyan, J. Phys. A </a:t>
            </a:r>
            <a:r>
              <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rPr>
              <a:t>33</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5539</a:t>
            </a:r>
            <a:r>
              <a:rPr lang="hy-AM" sz="1600" dirty="0">
                <a:effectLst/>
                <a:latin typeface="Times New Roman" panose="02020603050405020304" pitchFamily="18" charset="0"/>
                <a:ea typeface="Times New Roman" panose="02020603050405020304" pitchFamily="18" charset="0"/>
                <a:cs typeface="Times New Roman" panose="02020603050405020304" pitchFamily="18" charset="0"/>
              </a:rPr>
              <a:t>-5546</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(2000).</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604448" y="6381328"/>
            <a:ext cx="370384"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7</a:t>
            </a:fld>
            <a:endParaRPr lang="ru-RU" sz="2000" b="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9F7C1642-1FC4-6E3E-CDE5-C4FC53E155CE}"/>
              </a:ext>
            </a:extLst>
          </p:cNvPr>
          <p:cNvSpPr txBox="1"/>
          <p:nvPr/>
        </p:nvSpPr>
        <p:spPr>
          <a:xfrm>
            <a:off x="827583" y="1147662"/>
            <a:ext cx="4824537" cy="429413"/>
          </a:xfrm>
          <a:prstGeom prst="rect">
            <a:avLst/>
          </a:prstGeom>
          <a:noFill/>
        </p:spPr>
        <p:txBody>
          <a:bodyPr wrap="square">
            <a:spAutoFit/>
          </a:bodyPr>
          <a:lstStyle/>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Gauss ordinary-hypergeometric equation:</a:t>
            </a:r>
            <a:endParaRPr kumimoji="0" lang="en-US" sz="20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cxnSp>
        <p:nvCxnSpPr>
          <p:cNvPr id="27" name="Straight Connector 26">
            <a:extLst>
              <a:ext uri="{FF2B5EF4-FFF2-40B4-BE49-F238E27FC236}">
                <a16:creationId xmlns:a16="http://schemas.microsoft.com/office/drawing/2014/main" id="{C08C50AC-92D7-46C4-0DC9-CE6C004E5B95}"/>
              </a:ext>
            </a:extLst>
          </p:cNvPr>
          <p:cNvCxnSpPr>
            <a:cxnSpLocks/>
          </p:cNvCxnSpPr>
          <p:nvPr/>
        </p:nvCxnSpPr>
        <p:spPr>
          <a:xfrm>
            <a:off x="414337" y="6381328"/>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951C967-3142-3DDC-5CEE-F87917FA6F65}"/>
              </a:ext>
            </a:extLst>
          </p:cNvPr>
          <p:cNvSpPr txBox="1"/>
          <p:nvPr/>
        </p:nvSpPr>
        <p:spPr>
          <a:xfrm>
            <a:off x="1619673" y="6413266"/>
            <a:ext cx="6408712" cy="400110"/>
          </a:xfrm>
          <a:prstGeom prst="rect">
            <a:avLst/>
          </a:prstGeom>
          <a:noFill/>
        </p:spPr>
        <p:txBody>
          <a:bodyPr wrap="square">
            <a:spAutoFit/>
          </a:bodyPr>
          <a:lstStyle/>
          <a:p>
            <a:r>
              <a:rPr lang="en-US" altLang="en-US" sz="2000" b="1" i="1" dirty="0">
                <a:solidFill>
                  <a:srgbClr val="0000FF"/>
                </a:solidFill>
                <a:latin typeface="Times New Roman" panose="02020603050405020304" pitchFamily="18" charset="0"/>
                <a:cs typeface="Times New Roman" panose="02020603050405020304" pitchFamily="18" charset="0"/>
              </a:rPr>
              <a:t>Two independent ordinary-hypergeometric classes</a:t>
            </a:r>
            <a:endParaRPr lang="en-US" sz="2000" dirty="0">
              <a:latin typeface="Times New Roman" panose="02020603050405020304" pitchFamily="18" charset="0"/>
              <a:cs typeface="Times New Roman" panose="02020603050405020304" pitchFamily="18" charset="0"/>
            </a:endParaRPr>
          </a:p>
        </p:txBody>
      </p:sp>
      <p:graphicFrame>
        <p:nvGraphicFramePr>
          <p:cNvPr id="13" name="Object 12">
            <a:extLst>
              <a:ext uri="{FF2B5EF4-FFF2-40B4-BE49-F238E27FC236}">
                <a16:creationId xmlns:a16="http://schemas.microsoft.com/office/drawing/2014/main" id="{050965D2-9519-1F65-861B-02B1ACC3FD48}"/>
              </a:ext>
            </a:extLst>
          </p:cNvPr>
          <p:cNvGraphicFramePr>
            <a:graphicFrameLocks noChangeAspect="1"/>
          </p:cNvGraphicFramePr>
          <p:nvPr>
            <p:extLst>
              <p:ext uri="{D42A27DB-BD31-4B8C-83A1-F6EECF244321}">
                <p14:modId xmlns:p14="http://schemas.microsoft.com/office/powerpoint/2010/main" val="2647016182"/>
              </p:ext>
            </p:extLst>
          </p:nvPr>
        </p:nvGraphicFramePr>
        <p:xfrm>
          <a:off x="3070821" y="1570693"/>
          <a:ext cx="3485533" cy="701231"/>
        </p:xfrm>
        <a:graphic>
          <a:graphicData uri="http://schemas.openxmlformats.org/presentationml/2006/ole">
            <mc:AlternateContent xmlns:mc="http://schemas.openxmlformats.org/markup-compatibility/2006">
              <mc:Choice xmlns:v="urn:schemas-microsoft-com:vml" Requires="v">
                <p:oleObj name="Equation" r:id="rId2" imgW="2145960" imgH="431640" progId="Equation.DSMT4">
                  <p:embed/>
                </p:oleObj>
              </mc:Choice>
              <mc:Fallback>
                <p:oleObj name="Equation" r:id="rId2" imgW="2145960" imgH="431640" progId="Equation.DSMT4">
                  <p:embed/>
                  <p:pic>
                    <p:nvPicPr>
                      <p:cNvPr id="0" name=""/>
                      <p:cNvPicPr/>
                      <p:nvPr/>
                    </p:nvPicPr>
                    <p:blipFill>
                      <a:blip r:embed="rId3"/>
                      <a:stretch>
                        <a:fillRect/>
                      </a:stretch>
                    </p:blipFill>
                    <p:spPr>
                      <a:xfrm>
                        <a:off x="3070821" y="1570693"/>
                        <a:ext cx="3485533" cy="701231"/>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69BCC70-38B6-4B97-95A0-B22186FBD078}"/>
              </a:ext>
            </a:extLst>
          </p:cNvPr>
          <p:cNvGraphicFramePr>
            <a:graphicFrameLocks noChangeAspect="1"/>
          </p:cNvGraphicFramePr>
          <p:nvPr>
            <p:extLst>
              <p:ext uri="{D42A27DB-BD31-4B8C-83A1-F6EECF244321}">
                <p14:modId xmlns:p14="http://schemas.microsoft.com/office/powerpoint/2010/main" val="1908470656"/>
              </p:ext>
            </p:extLst>
          </p:nvPr>
        </p:nvGraphicFramePr>
        <p:xfrm>
          <a:off x="3199260" y="2725312"/>
          <a:ext cx="1331416" cy="673188"/>
        </p:xfrm>
        <a:graphic>
          <a:graphicData uri="http://schemas.openxmlformats.org/presentationml/2006/ole">
            <mc:AlternateContent xmlns:mc="http://schemas.openxmlformats.org/markup-compatibility/2006">
              <mc:Choice xmlns:v="urn:schemas-microsoft-com:vml" Requires="v">
                <p:oleObj name="Equation" r:id="rId4" imgW="850531" imgH="431613" progId="Equation.DSMT4">
                  <p:embed/>
                </p:oleObj>
              </mc:Choice>
              <mc:Fallback>
                <p:oleObj name="Equation" r:id="rId4" imgW="850531" imgH="431613"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9260" y="2725312"/>
                        <a:ext cx="1331416" cy="673188"/>
                      </a:xfrm>
                      <a:prstGeom prst="rect">
                        <a:avLst/>
                      </a:prstGeom>
                      <a:solidFill>
                        <a:srgbClr val="75EDFD"/>
                      </a:solidFill>
                    </p:spPr>
                  </p:pic>
                </p:oleObj>
              </mc:Fallback>
            </mc:AlternateContent>
          </a:graphicData>
        </a:graphic>
      </p:graphicFrame>
      <p:graphicFrame>
        <p:nvGraphicFramePr>
          <p:cNvPr id="22" name="Object 21">
            <a:extLst>
              <a:ext uri="{FF2B5EF4-FFF2-40B4-BE49-F238E27FC236}">
                <a16:creationId xmlns:a16="http://schemas.microsoft.com/office/drawing/2014/main" id="{A2E28331-D369-8B76-03FD-CDBA89EF016A}"/>
              </a:ext>
            </a:extLst>
          </p:cNvPr>
          <p:cNvGraphicFramePr>
            <a:graphicFrameLocks noChangeAspect="1"/>
          </p:cNvGraphicFramePr>
          <p:nvPr>
            <p:extLst>
              <p:ext uri="{D42A27DB-BD31-4B8C-83A1-F6EECF244321}">
                <p14:modId xmlns:p14="http://schemas.microsoft.com/office/powerpoint/2010/main" val="3771212218"/>
              </p:ext>
            </p:extLst>
          </p:nvPr>
        </p:nvGraphicFramePr>
        <p:xfrm>
          <a:off x="4770920" y="2708744"/>
          <a:ext cx="1817304" cy="718469"/>
        </p:xfrm>
        <a:graphic>
          <a:graphicData uri="http://schemas.openxmlformats.org/presentationml/2006/ole">
            <mc:AlternateContent xmlns:mc="http://schemas.openxmlformats.org/markup-compatibility/2006">
              <mc:Choice xmlns:v="urn:schemas-microsoft-com:vml" Requires="v">
                <p:oleObj name="Equation" r:id="rId6" imgW="1231366" imgH="482391" progId="Equation.DSMT4">
                  <p:embed/>
                </p:oleObj>
              </mc:Choice>
              <mc:Fallback>
                <p:oleObj name="Equation" r:id="rId6" imgW="1231366" imgH="482391" progId="Equation.DSMT4">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70920" y="2708744"/>
                        <a:ext cx="1817304" cy="718469"/>
                      </a:xfrm>
                      <a:prstGeom prst="rect">
                        <a:avLst/>
                      </a:prstGeom>
                      <a:solidFill>
                        <a:srgbClr val="75EDFD"/>
                      </a:solidFill>
                    </p:spPr>
                  </p:pic>
                </p:oleObj>
              </mc:Fallback>
            </mc:AlternateContent>
          </a:graphicData>
        </a:graphic>
      </p:graphicFrame>
      <p:graphicFrame>
        <p:nvGraphicFramePr>
          <p:cNvPr id="23" name="Object 22">
            <a:extLst>
              <a:ext uri="{FF2B5EF4-FFF2-40B4-BE49-F238E27FC236}">
                <a16:creationId xmlns:a16="http://schemas.microsoft.com/office/drawing/2014/main" id="{3FC4489C-D563-DC3F-AAAE-BDE29E0B9CCC}"/>
              </a:ext>
            </a:extLst>
          </p:cNvPr>
          <p:cNvGraphicFramePr>
            <a:graphicFrameLocks noChangeAspect="1"/>
          </p:cNvGraphicFramePr>
          <p:nvPr>
            <p:extLst>
              <p:ext uri="{D42A27DB-BD31-4B8C-83A1-F6EECF244321}">
                <p14:modId xmlns:p14="http://schemas.microsoft.com/office/powerpoint/2010/main" val="3446850965"/>
              </p:ext>
            </p:extLst>
          </p:nvPr>
        </p:nvGraphicFramePr>
        <p:xfrm>
          <a:off x="3778688" y="3537431"/>
          <a:ext cx="2362958" cy="718468"/>
        </p:xfrm>
        <a:graphic>
          <a:graphicData uri="http://schemas.openxmlformats.org/presentationml/2006/ole">
            <mc:AlternateContent xmlns:mc="http://schemas.openxmlformats.org/markup-compatibility/2006">
              <mc:Choice xmlns:v="urn:schemas-microsoft-com:vml" Requires="v">
                <p:oleObj name="Equation" r:id="rId8" imgW="1409400" imgH="431640" progId="Equation.DSMT4">
                  <p:embed/>
                </p:oleObj>
              </mc:Choice>
              <mc:Fallback>
                <p:oleObj name="Equation" r:id="rId8" imgW="1409400" imgH="431640" progId="Equation.DSMT4">
                  <p:embed/>
                  <p:pic>
                    <p:nvPicPr>
                      <p:cNvPr id="0" name="Object 1"/>
                      <p:cNvPicPr>
                        <a:picLocks noChangeAspect="1" noChangeArrowheads="1"/>
                      </p:cNvPicPr>
                      <p:nvPr/>
                    </p:nvPicPr>
                    <p:blipFill>
                      <a:blip r:embed="rId9"/>
                      <a:srcRect/>
                      <a:stretch>
                        <a:fillRect/>
                      </a:stretch>
                    </p:blipFill>
                    <p:spPr bwMode="auto">
                      <a:xfrm>
                        <a:off x="3778688" y="3537431"/>
                        <a:ext cx="2362958" cy="718468"/>
                      </a:xfrm>
                      <a:prstGeom prst="rect">
                        <a:avLst/>
                      </a:prstGeom>
                      <a:noFill/>
                    </p:spPr>
                  </p:pic>
                </p:oleObj>
              </mc:Fallback>
            </mc:AlternateContent>
          </a:graphicData>
        </a:graphic>
      </p:graphicFrame>
      <p:sp>
        <p:nvSpPr>
          <p:cNvPr id="32" name="Rectangle 9">
            <a:extLst>
              <a:ext uri="{FF2B5EF4-FFF2-40B4-BE49-F238E27FC236}">
                <a16:creationId xmlns:a16="http://schemas.microsoft.com/office/drawing/2014/main" id="{4FC2D1C8-29CE-EB44-B90B-57A8D4B9BCF1}"/>
              </a:ext>
            </a:extLst>
          </p:cNvPr>
          <p:cNvSpPr>
            <a:spLocks noChangeArrowheads="1"/>
          </p:cNvSpPr>
          <p:nvPr/>
        </p:nvSpPr>
        <p:spPr bwMode="auto">
          <a:xfrm>
            <a:off x="1653999" y="4584697"/>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457200" algn="l"/>
              </a:tabLst>
            </a:pPr>
            <a:r>
              <a:rPr kumimoji="0" lang="en-US" altLang="en-US" sz="12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Content Placeholder 2">
            <a:extLst>
              <a:ext uri="{FF2B5EF4-FFF2-40B4-BE49-F238E27FC236}">
                <a16:creationId xmlns:a16="http://schemas.microsoft.com/office/drawing/2014/main" id="{A56D7586-4E4C-2AE5-B1E8-19096F59705C}"/>
              </a:ext>
            </a:extLst>
          </p:cNvPr>
          <p:cNvSpPr txBox="1">
            <a:spLocks/>
          </p:cNvSpPr>
          <p:nvPr/>
        </p:nvSpPr>
        <p:spPr>
          <a:xfrm>
            <a:off x="827583" y="3599904"/>
            <a:ext cx="2393492" cy="567942"/>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a:spcBef>
                <a:spcPts val="600"/>
              </a:spcBef>
            </a:pPr>
            <a:r>
              <a:rPr lang="en-US" cap="none" dirty="0">
                <a:latin typeface="Times New Roman" panose="02020603050405020304" pitchFamily="18" charset="0"/>
                <a:cs typeface="Times New Roman" panose="02020603050405020304" pitchFamily="18" charset="0"/>
              </a:rPr>
              <a:t>For both of them: </a:t>
            </a:r>
          </a:p>
          <a:p>
            <a:pPr marL="0" indent="0">
              <a:buFont typeface="Arial" panose="020B0604020202020204" pitchFamily="34" charset="0"/>
              <a:buNone/>
            </a:pPr>
            <a:endParaRPr lang="en-US" dirty="0">
              <a:latin typeface="Times New Roman" panose="02020603050405020304" pitchFamily="18" charset="0"/>
              <a:cs typeface="Times New Roman" panose="02020603050405020304" pitchFamily="18" charset="0"/>
            </a:endParaRPr>
          </a:p>
        </p:txBody>
      </p:sp>
      <p:sp>
        <p:nvSpPr>
          <p:cNvPr id="37" name="TextBox 36">
            <a:extLst>
              <a:ext uri="{FF2B5EF4-FFF2-40B4-BE49-F238E27FC236}">
                <a16:creationId xmlns:a16="http://schemas.microsoft.com/office/drawing/2014/main" id="{6296B9DD-69A2-2A49-588E-DAA87CB1BB16}"/>
              </a:ext>
            </a:extLst>
          </p:cNvPr>
          <p:cNvSpPr txBox="1"/>
          <p:nvPr/>
        </p:nvSpPr>
        <p:spPr>
          <a:xfrm>
            <a:off x="827584" y="4725144"/>
            <a:ext cx="4464496" cy="400110"/>
          </a:xfrm>
          <a:prstGeom prst="rect">
            <a:avLst/>
          </a:prstGeom>
          <a:noFill/>
        </p:spPr>
        <p:txBody>
          <a:bodyPr wrap="square">
            <a:spAutoFit/>
          </a:bodyPr>
          <a:lstStyle/>
          <a:p>
            <a:pPr marL="285750" indent="-285750">
              <a:buFont typeface="Arial" panose="020B0604020202020204" pitchFamily="34" charset="0"/>
              <a:buChar char="•"/>
            </a:pPr>
            <a:r>
              <a:rPr lang="en-US" sz="2000" dirty="0">
                <a:effectLst/>
                <a:latin typeface="Times New Roman" panose="02020603050405020304" pitchFamily="18" charset="0"/>
                <a:ea typeface="Times New Roman" panose="02020603050405020304" pitchFamily="18" charset="0"/>
              </a:rPr>
              <a:t>The first Demkov-Kunike model DK1</a:t>
            </a:r>
            <a:endParaRPr lang="en-US" sz="2000" dirty="0"/>
          </a:p>
        </p:txBody>
      </p:sp>
      <p:sp>
        <p:nvSpPr>
          <p:cNvPr id="38" name="Footer Placeholder 3">
            <a:extLst>
              <a:ext uri="{FF2B5EF4-FFF2-40B4-BE49-F238E27FC236}">
                <a16:creationId xmlns:a16="http://schemas.microsoft.com/office/drawing/2014/main" id="{A5652339-AA71-06E9-4AF5-D94527381632}"/>
              </a:ext>
            </a:extLst>
          </p:cNvPr>
          <p:cNvSpPr txBox="1">
            <a:spLocks/>
          </p:cNvSpPr>
          <p:nvPr/>
        </p:nvSpPr>
        <p:spPr>
          <a:xfrm>
            <a:off x="1106471" y="5589240"/>
            <a:ext cx="7714001" cy="646331"/>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800" dirty="0">
                <a:latin typeface="Times New Roman" panose="02020603050405020304" pitchFamily="18" charset="0"/>
                <a:ea typeface="Times New Roman" panose="02020603050405020304" pitchFamily="18" charset="0"/>
              </a:rPr>
              <a:t>1. </a:t>
            </a:r>
            <a:r>
              <a:rPr lang="en-US" sz="1800" dirty="0" err="1">
                <a:latin typeface="Times New Roman" panose="02020603050405020304" pitchFamily="18" charset="0"/>
                <a:ea typeface="Times New Roman" panose="02020603050405020304" pitchFamily="18" charset="0"/>
              </a:rPr>
              <a:t>Yu.N</a:t>
            </a:r>
            <a:r>
              <a:rPr lang="en-US" sz="1800" dirty="0">
                <a:latin typeface="Times New Roman" panose="02020603050405020304" pitchFamily="18" charset="0"/>
                <a:ea typeface="Times New Roman" panose="02020603050405020304" pitchFamily="18" charset="0"/>
              </a:rPr>
              <a:t>. Demkov and M. Kunike, </a:t>
            </a:r>
            <a:r>
              <a:rPr lang="en-US" sz="1800" dirty="0" err="1">
                <a:latin typeface="Times New Roman" panose="02020603050405020304" pitchFamily="18" charset="0"/>
                <a:ea typeface="Times New Roman" panose="02020603050405020304" pitchFamily="18" charset="0"/>
              </a:rPr>
              <a:t>Vestn</a:t>
            </a:r>
            <a:r>
              <a:rPr lang="en-US" sz="1800" dirty="0">
                <a:latin typeface="Times New Roman" panose="02020603050405020304" pitchFamily="18" charset="0"/>
                <a:ea typeface="Times New Roman" panose="02020603050405020304" pitchFamily="18" charset="0"/>
              </a:rPr>
              <a:t>. </a:t>
            </a:r>
            <a:r>
              <a:rPr lang="en-US" sz="1800" dirty="0" err="1">
                <a:latin typeface="Times New Roman" panose="02020603050405020304" pitchFamily="18" charset="0"/>
                <a:ea typeface="Times New Roman" panose="02020603050405020304" pitchFamily="18" charset="0"/>
              </a:rPr>
              <a:t>Leningr</a:t>
            </a:r>
            <a:r>
              <a:rPr lang="en-US" sz="1800" dirty="0">
                <a:latin typeface="Times New Roman" panose="02020603050405020304" pitchFamily="18" charset="0"/>
                <a:ea typeface="Times New Roman" panose="02020603050405020304" pitchFamily="18" charset="0"/>
              </a:rPr>
              <a:t>. Univ. </a:t>
            </a:r>
            <a:r>
              <a:rPr lang="en-US" sz="1800" dirty="0" err="1">
                <a:latin typeface="Times New Roman" panose="02020603050405020304" pitchFamily="18" charset="0"/>
                <a:ea typeface="Times New Roman" panose="02020603050405020304" pitchFamily="18" charset="0"/>
              </a:rPr>
              <a:t>Fis</a:t>
            </a:r>
            <a:r>
              <a:rPr lang="en-US" sz="1800" dirty="0">
                <a:latin typeface="Times New Roman" panose="02020603050405020304" pitchFamily="18" charset="0"/>
                <a:ea typeface="Times New Roman" panose="02020603050405020304" pitchFamily="18" charset="0"/>
              </a:rPr>
              <a:t>. </a:t>
            </a:r>
            <a:r>
              <a:rPr lang="en-US" sz="1800" dirty="0" err="1">
                <a:latin typeface="Times New Roman" panose="02020603050405020304" pitchFamily="18" charset="0"/>
                <a:ea typeface="Times New Roman" panose="02020603050405020304" pitchFamily="18" charset="0"/>
              </a:rPr>
              <a:t>Khim</a:t>
            </a:r>
            <a:r>
              <a:rPr lang="en-US" sz="1800" dirty="0">
                <a:latin typeface="Times New Roman" panose="02020603050405020304" pitchFamily="18" charset="0"/>
                <a:ea typeface="Times New Roman" panose="02020603050405020304" pitchFamily="18" charset="0"/>
              </a:rPr>
              <a:t>. </a:t>
            </a:r>
            <a:r>
              <a:rPr lang="en-US" sz="1800" b="1" dirty="0">
                <a:latin typeface="Times New Roman" panose="02020603050405020304" pitchFamily="18" charset="0"/>
                <a:ea typeface="Times New Roman" panose="02020603050405020304" pitchFamily="18" charset="0"/>
              </a:rPr>
              <a:t>16</a:t>
            </a:r>
            <a:r>
              <a:rPr lang="en-US" sz="1800" dirty="0">
                <a:latin typeface="Times New Roman" panose="02020603050405020304" pitchFamily="18" charset="0"/>
                <a:ea typeface="Times New Roman" panose="02020603050405020304" pitchFamily="18" charset="0"/>
              </a:rPr>
              <a:t>, 39 (1969).</a:t>
            </a:r>
          </a:p>
          <a:p>
            <a:r>
              <a:rPr lang="en-US" sz="1800" dirty="0">
                <a:latin typeface="Times New Roman" panose="02020603050405020304" pitchFamily="18" charset="0"/>
                <a:cs typeface="Times New Roman" panose="02020603050405020304" pitchFamily="18" charset="0"/>
              </a:rPr>
              <a:t>2. K.A. </a:t>
            </a:r>
            <a:r>
              <a:rPr lang="en-US" sz="1800" dirty="0" err="1">
                <a:latin typeface="Times New Roman" panose="02020603050405020304" pitchFamily="18" charset="0"/>
                <a:cs typeface="Times New Roman" panose="02020603050405020304" pitchFamily="18" charset="0"/>
              </a:rPr>
              <a:t>Suominen</a:t>
            </a:r>
            <a:r>
              <a:rPr lang="en-US" sz="1800" dirty="0">
                <a:latin typeface="Times New Roman" panose="02020603050405020304" pitchFamily="18" charset="0"/>
                <a:cs typeface="Times New Roman" panose="02020603050405020304" pitchFamily="18" charset="0"/>
              </a:rPr>
              <a:t>, B.M. Garraway,  Phys. Rev. A </a:t>
            </a:r>
            <a:r>
              <a:rPr lang="en-US" sz="1800" b="1" dirty="0">
                <a:latin typeface="Times New Roman" panose="02020603050405020304" pitchFamily="18" charset="0"/>
                <a:cs typeface="Times New Roman" panose="02020603050405020304" pitchFamily="18" charset="0"/>
              </a:rPr>
              <a:t>45</a:t>
            </a:r>
            <a:r>
              <a:rPr lang="en-US" sz="1800" dirty="0">
                <a:latin typeface="Times New Roman" panose="02020603050405020304" pitchFamily="18" charset="0"/>
                <a:cs typeface="Times New Roman" panose="02020603050405020304" pitchFamily="18" charset="0"/>
              </a:rPr>
              <a:t>, 374 (1992).</a:t>
            </a:r>
            <a:endParaRPr lang="ru-RU" sz="1800" b="1" dirty="0">
              <a:latin typeface="Times New Roman" panose="02020603050405020304" pitchFamily="18" charset="0"/>
              <a:cs typeface="Times New Roman" panose="02020603050405020304" pitchFamily="18" charset="0"/>
            </a:endParaRPr>
          </a:p>
        </p:txBody>
      </p:sp>
      <p:cxnSp>
        <p:nvCxnSpPr>
          <p:cNvPr id="2" name="Straight Connector 1">
            <a:extLst>
              <a:ext uri="{FF2B5EF4-FFF2-40B4-BE49-F238E27FC236}">
                <a16:creationId xmlns:a16="http://schemas.microsoft.com/office/drawing/2014/main" id="{154337F2-9342-3FDA-DE66-3663FEDBFEE6}"/>
              </a:ext>
            </a:extLst>
          </p:cNvPr>
          <p:cNvCxnSpPr>
            <a:cxnSpLocks/>
          </p:cNvCxnSpPr>
          <p:nvPr/>
        </p:nvCxnSpPr>
        <p:spPr>
          <a:xfrm>
            <a:off x="395536" y="4581128"/>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50DBC68-8AC8-B088-4C58-A3EBE54FD385}"/>
              </a:ext>
            </a:extLst>
          </p:cNvPr>
          <p:cNvSpPr txBox="1"/>
          <p:nvPr/>
        </p:nvSpPr>
        <p:spPr>
          <a:xfrm>
            <a:off x="827584" y="5189130"/>
            <a:ext cx="4824536" cy="400110"/>
          </a:xfrm>
          <a:prstGeom prst="rect">
            <a:avLst/>
          </a:prstGeom>
          <a:noFill/>
        </p:spPr>
        <p:txBody>
          <a:bodyPr wrap="square">
            <a:spAutoFit/>
          </a:bodyPr>
          <a:lstStyle/>
          <a:p>
            <a:pPr marL="285750" indent="-285750">
              <a:buFont typeface="Arial" panose="020B0604020202020204" pitchFamily="34" charset="0"/>
              <a:buChar char="•"/>
            </a:pPr>
            <a:r>
              <a:rPr lang="en-US" sz="2000" dirty="0">
                <a:effectLst/>
                <a:latin typeface="Times New Roman" panose="02020603050405020304" pitchFamily="18" charset="0"/>
                <a:ea typeface="Times New Roman" panose="02020603050405020304" pitchFamily="18" charset="0"/>
              </a:rPr>
              <a:t>The second Demkov-Kunike model DK2</a:t>
            </a:r>
            <a:endParaRPr lang="en-US" sz="2000" dirty="0"/>
          </a:p>
        </p:txBody>
      </p:sp>
      <p:sp>
        <p:nvSpPr>
          <p:cNvPr id="12" name="Arrow: Right 11">
            <a:extLst>
              <a:ext uri="{FF2B5EF4-FFF2-40B4-BE49-F238E27FC236}">
                <a16:creationId xmlns:a16="http://schemas.microsoft.com/office/drawing/2014/main" id="{29C43D78-0D29-C6BF-D78B-12479A40E85F}"/>
              </a:ext>
            </a:extLst>
          </p:cNvPr>
          <p:cNvSpPr/>
          <p:nvPr/>
        </p:nvSpPr>
        <p:spPr>
          <a:xfrm>
            <a:off x="5427544" y="4941168"/>
            <a:ext cx="504056" cy="45719"/>
          </a:xfrm>
          <a:prstGeom prst="rightArrow">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Right 15">
            <a:extLst>
              <a:ext uri="{FF2B5EF4-FFF2-40B4-BE49-F238E27FC236}">
                <a16:creationId xmlns:a16="http://schemas.microsoft.com/office/drawing/2014/main" id="{4F730C99-10D9-F082-CF78-F369271A8523}"/>
              </a:ext>
            </a:extLst>
          </p:cNvPr>
          <p:cNvSpPr/>
          <p:nvPr/>
        </p:nvSpPr>
        <p:spPr>
          <a:xfrm>
            <a:off x="5750468" y="5373216"/>
            <a:ext cx="504056" cy="45719"/>
          </a:xfrm>
          <a:prstGeom prst="rightArrow">
            <a:avLst/>
          </a:prstGeom>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25915A79-2B23-1298-3A1A-21C4811F6DE5}"/>
              </a:ext>
            </a:extLst>
          </p:cNvPr>
          <p:cNvSpPr txBox="1"/>
          <p:nvPr/>
        </p:nvSpPr>
        <p:spPr>
          <a:xfrm>
            <a:off x="6576662" y="5157192"/>
            <a:ext cx="2087081" cy="400110"/>
          </a:xfrm>
          <a:prstGeom prst="rect">
            <a:avLst/>
          </a:prstGeom>
          <a:noFill/>
        </p:spPr>
        <p:txBody>
          <a:bodyPr wrap="square">
            <a:spAutoFit/>
          </a:bodyPr>
          <a:lstStyle/>
          <a:p>
            <a:pPr lvl="0">
              <a:spcBef>
                <a:spcPct val="20000"/>
              </a:spcBef>
              <a:buClr>
                <a:srgbClr val="00B0F0"/>
              </a:buClr>
              <a:buSzPct val="150000"/>
            </a:pPr>
            <a:r>
              <a:rPr lang="en-GB" sz="2000" b="1" dirty="0">
                <a:latin typeface="Times New Roman" pitchFamily="18" charset="0"/>
                <a:cs typeface="Times New Roman" pitchFamily="18" charset="0"/>
              </a:rPr>
              <a:t>Eckart </a:t>
            </a:r>
            <a:r>
              <a:rPr lang="en-US" sz="2000" b="1" dirty="0">
                <a:latin typeface="Times New Roman" pitchFamily="18" charset="0"/>
                <a:cs typeface="Times New Roman" pitchFamily="18" charset="0"/>
              </a:rPr>
              <a:t>potential</a:t>
            </a:r>
          </a:p>
        </p:txBody>
      </p:sp>
      <p:sp>
        <p:nvSpPr>
          <p:cNvPr id="20" name="TextBox 19">
            <a:extLst>
              <a:ext uri="{FF2B5EF4-FFF2-40B4-BE49-F238E27FC236}">
                <a16:creationId xmlns:a16="http://schemas.microsoft.com/office/drawing/2014/main" id="{C408818D-B1FA-ED8B-4C92-E185E4205B27}"/>
              </a:ext>
            </a:extLst>
          </p:cNvPr>
          <p:cNvSpPr txBox="1"/>
          <p:nvPr/>
        </p:nvSpPr>
        <p:spPr>
          <a:xfrm>
            <a:off x="6225999" y="4742679"/>
            <a:ext cx="2748833" cy="400110"/>
          </a:xfrm>
          <a:prstGeom prst="rect">
            <a:avLst/>
          </a:prstGeom>
          <a:noFill/>
        </p:spPr>
        <p:txBody>
          <a:bodyPr wrap="square">
            <a:spAutoFit/>
          </a:bodyPr>
          <a:lstStyle/>
          <a:p>
            <a:pPr marR="0" lvl="0" algn="l" defTabSz="914400" rtl="0" eaLnBrk="1" fontAlgn="auto" latinLnBrk="0" hangingPunct="1">
              <a:lnSpc>
                <a:spcPct val="100000"/>
              </a:lnSpc>
              <a:spcBef>
                <a:spcPct val="20000"/>
              </a:spcBef>
              <a:spcAft>
                <a:spcPts val="0"/>
              </a:spcAft>
              <a:buClr>
                <a:srgbClr val="00B0F0"/>
              </a:buClr>
              <a:buSzPct val="150000"/>
              <a:tabLst/>
              <a:defRPr/>
            </a:pPr>
            <a:r>
              <a:rPr kumimoji="0" lang="en-GB" sz="20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Pöschl</a:t>
            </a:r>
            <a:r>
              <a:rPr kumimoji="0" lang="en-GB" sz="20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-Teller </a:t>
            </a:r>
            <a:r>
              <a:rPr kumimoji="0" lang="en-US" sz="20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potential</a:t>
            </a:r>
          </a:p>
        </p:txBody>
      </p:sp>
    </p:spTree>
    <p:extLst>
      <p:ext uri="{BB962C8B-B14F-4D97-AF65-F5344CB8AC3E}">
        <p14:creationId xmlns:p14="http://schemas.microsoft.com/office/powerpoint/2010/main" val="2267318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8640"/>
            <a:ext cx="7433232" cy="646331"/>
          </a:xfrm>
          <a:solidFill>
            <a:schemeClr val="bg2">
              <a:lumMod val="20000"/>
              <a:lumOff val="80000"/>
            </a:schemeClr>
          </a:solidFill>
          <a:ln>
            <a:noFill/>
          </a:ln>
        </p:spPr>
        <p:style>
          <a:lnRef idx="1">
            <a:schemeClr val="accent4"/>
          </a:lnRef>
          <a:fillRef idx="2">
            <a:schemeClr val="accent4"/>
          </a:fillRef>
          <a:effectRef idx="1">
            <a:schemeClr val="accent4"/>
          </a:effectRef>
          <a:fontRef idx="minor">
            <a:schemeClr val="dk1"/>
          </a:fontRef>
        </p:style>
        <p:txBody>
          <a:bodyPr>
            <a:normAutofit/>
          </a:bodyPr>
          <a:lstStyle/>
          <a:p>
            <a:r>
              <a:rPr lang="en-US" sz="2800" b="1" cap="none" dirty="0">
                <a:latin typeface="Times New Roman" panose="02020603050405020304" pitchFamily="18" charset="0"/>
                <a:cs typeface="Times New Roman" panose="02020603050405020304" pitchFamily="18" charset="0"/>
              </a:rPr>
              <a:t>The two Demkov-Kunike models</a:t>
            </a:r>
            <a:endParaRPr lang="ru-RU" sz="2800" b="1" cap="none" dirty="0">
              <a:latin typeface="Times New Roman" panose="02020603050405020304" pitchFamily="18" charset="0"/>
              <a:cs typeface="Times New Roman" panose="02020603050405020304" pitchFamily="18" charset="0"/>
            </a:endParaRPr>
          </a:p>
        </p:txBody>
      </p:sp>
      <p:sp>
        <p:nvSpPr>
          <p:cNvPr id="15" name="Footer Placeholder 3"/>
          <p:cNvSpPr>
            <a:spLocks noGrp="1"/>
          </p:cNvSpPr>
          <p:nvPr>
            <p:ph type="ftr" sz="quarter" idx="11"/>
          </p:nvPr>
        </p:nvSpPr>
        <p:spPr>
          <a:xfrm>
            <a:off x="912390" y="4726885"/>
            <a:ext cx="7113507" cy="646331"/>
          </a:xfrm>
        </p:spPr>
        <p:txBody>
          <a:bodyPr/>
          <a:lstStyle/>
          <a:p>
            <a:pPr algn="l"/>
            <a:r>
              <a:rPr lang="en-US" sz="1600" dirty="0">
                <a:solidFill>
                  <a:schemeClr val="tx1"/>
                </a:solidFill>
                <a:effectLst/>
                <a:latin typeface="Times New Roman" panose="02020603050405020304" pitchFamily="18" charset="0"/>
                <a:ea typeface="Times New Roman" panose="02020603050405020304" pitchFamily="18" charset="0"/>
              </a:rPr>
              <a:t>1. </a:t>
            </a:r>
            <a:r>
              <a:rPr lang="en-US" sz="1600" dirty="0" err="1">
                <a:solidFill>
                  <a:schemeClr val="tx1"/>
                </a:solidFill>
                <a:effectLst/>
                <a:latin typeface="Times New Roman" panose="02020603050405020304" pitchFamily="18" charset="0"/>
                <a:ea typeface="Times New Roman" panose="02020603050405020304" pitchFamily="18" charset="0"/>
              </a:rPr>
              <a:t>Yu.N</a:t>
            </a:r>
            <a:r>
              <a:rPr lang="en-US" sz="1600" dirty="0">
                <a:solidFill>
                  <a:schemeClr val="tx1"/>
                </a:solidFill>
                <a:effectLst/>
                <a:latin typeface="Times New Roman" panose="02020603050405020304" pitchFamily="18" charset="0"/>
                <a:ea typeface="Times New Roman" panose="02020603050405020304" pitchFamily="18" charset="0"/>
              </a:rPr>
              <a:t>. </a:t>
            </a:r>
            <a:r>
              <a:rPr lang="en-US" sz="1600" dirty="0" err="1">
                <a:solidFill>
                  <a:schemeClr val="tx1"/>
                </a:solidFill>
                <a:effectLst/>
                <a:latin typeface="Times New Roman" panose="02020603050405020304" pitchFamily="18" charset="0"/>
                <a:ea typeface="Times New Roman" panose="02020603050405020304" pitchFamily="18" charset="0"/>
              </a:rPr>
              <a:t>Demkov</a:t>
            </a:r>
            <a:r>
              <a:rPr lang="en-US" sz="1600" dirty="0">
                <a:solidFill>
                  <a:schemeClr val="tx1"/>
                </a:solidFill>
                <a:effectLst/>
                <a:latin typeface="Times New Roman" panose="02020603050405020304" pitchFamily="18" charset="0"/>
                <a:ea typeface="Times New Roman" panose="02020603050405020304" pitchFamily="18" charset="0"/>
              </a:rPr>
              <a:t> and M. </a:t>
            </a:r>
            <a:r>
              <a:rPr lang="en-US" sz="1600" dirty="0" err="1">
                <a:solidFill>
                  <a:schemeClr val="tx1"/>
                </a:solidFill>
                <a:effectLst/>
                <a:latin typeface="Times New Roman" panose="02020603050405020304" pitchFamily="18" charset="0"/>
                <a:ea typeface="Times New Roman" panose="02020603050405020304" pitchFamily="18" charset="0"/>
              </a:rPr>
              <a:t>Kunike</a:t>
            </a:r>
            <a:r>
              <a:rPr lang="en-US" sz="1600" dirty="0">
                <a:solidFill>
                  <a:schemeClr val="tx1"/>
                </a:solidFill>
                <a:effectLst/>
                <a:latin typeface="Times New Roman" panose="02020603050405020304" pitchFamily="18" charset="0"/>
                <a:ea typeface="Times New Roman" panose="02020603050405020304" pitchFamily="18" charset="0"/>
              </a:rPr>
              <a:t>, </a:t>
            </a:r>
            <a:r>
              <a:rPr lang="en-US" sz="1600" dirty="0" err="1">
                <a:solidFill>
                  <a:schemeClr val="tx1"/>
                </a:solidFill>
                <a:effectLst/>
                <a:latin typeface="Times New Roman" panose="02020603050405020304" pitchFamily="18" charset="0"/>
                <a:ea typeface="Times New Roman" panose="02020603050405020304" pitchFamily="18" charset="0"/>
              </a:rPr>
              <a:t>Vestn</a:t>
            </a:r>
            <a:r>
              <a:rPr lang="en-US" sz="1600" dirty="0">
                <a:solidFill>
                  <a:schemeClr val="tx1"/>
                </a:solidFill>
                <a:effectLst/>
                <a:latin typeface="Times New Roman" panose="02020603050405020304" pitchFamily="18" charset="0"/>
                <a:ea typeface="Times New Roman" panose="02020603050405020304" pitchFamily="18" charset="0"/>
              </a:rPr>
              <a:t>. </a:t>
            </a:r>
            <a:r>
              <a:rPr lang="en-US" sz="1600" dirty="0" err="1">
                <a:solidFill>
                  <a:schemeClr val="tx1"/>
                </a:solidFill>
                <a:effectLst/>
                <a:latin typeface="Times New Roman" panose="02020603050405020304" pitchFamily="18" charset="0"/>
                <a:ea typeface="Times New Roman" panose="02020603050405020304" pitchFamily="18" charset="0"/>
              </a:rPr>
              <a:t>Leningr</a:t>
            </a:r>
            <a:r>
              <a:rPr lang="en-US" sz="1600" dirty="0">
                <a:solidFill>
                  <a:schemeClr val="tx1"/>
                </a:solidFill>
                <a:effectLst/>
                <a:latin typeface="Times New Roman" panose="02020603050405020304" pitchFamily="18" charset="0"/>
                <a:ea typeface="Times New Roman" panose="02020603050405020304" pitchFamily="18" charset="0"/>
              </a:rPr>
              <a:t>. Univ. </a:t>
            </a:r>
            <a:r>
              <a:rPr lang="en-US" sz="1600" dirty="0" err="1">
                <a:solidFill>
                  <a:schemeClr val="tx1"/>
                </a:solidFill>
                <a:effectLst/>
                <a:latin typeface="Times New Roman" panose="02020603050405020304" pitchFamily="18" charset="0"/>
                <a:ea typeface="Times New Roman" panose="02020603050405020304" pitchFamily="18" charset="0"/>
              </a:rPr>
              <a:t>Fis</a:t>
            </a:r>
            <a:r>
              <a:rPr lang="en-US" sz="1600" dirty="0">
                <a:solidFill>
                  <a:schemeClr val="tx1"/>
                </a:solidFill>
                <a:effectLst/>
                <a:latin typeface="Times New Roman" panose="02020603050405020304" pitchFamily="18" charset="0"/>
                <a:ea typeface="Times New Roman" panose="02020603050405020304" pitchFamily="18" charset="0"/>
              </a:rPr>
              <a:t>. </a:t>
            </a:r>
            <a:r>
              <a:rPr lang="en-US" sz="1600" dirty="0" err="1">
                <a:solidFill>
                  <a:schemeClr val="tx1"/>
                </a:solidFill>
                <a:effectLst/>
                <a:latin typeface="Times New Roman" panose="02020603050405020304" pitchFamily="18" charset="0"/>
                <a:ea typeface="Times New Roman" panose="02020603050405020304" pitchFamily="18" charset="0"/>
              </a:rPr>
              <a:t>Khim</a:t>
            </a:r>
            <a:r>
              <a:rPr lang="en-US" sz="1600" dirty="0">
                <a:solidFill>
                  <a:schemeClr val="tx1"/>
                </a:solidFill>
                <a:effectLst/>
                <a:latin typeface="Times New Roman" panose="02020603050405020304" pitchFamily="18" charset="0"/>
                <a:ea typeface="Times New Roman" panose="02020603050405020304" pitchFamily="18" charset="0"/>
              </a:rPr>
              <a:t>. </a:t>
            </a:r>
            <a:r>
              <a:rPr lang="en-US" sz="1600" b="1" dirty="0">
                <a:solidFill>
                  <a:schemeClr val="tx1"/>
                </a:solidFill>
                <a:effectLst/>
                <a:latin typeface="Times New Roman" panose="02020603050405020304" pitchFamily="18" charset="0"/>
                <a:ea typeface="Times New Roman" panose="02020603050405020304" pitchFamily="18" charset="0"/>
              </a:rPr>
              <a:t>16</a:t>
            </a:r>
            <a:r>
              <a:rPr lang="en-US" sz="1600" dirty="0">
                <a:solidFill>
                  <a:schemeClr val="tx1"/>
                </a:solidFill>
                <a:effectLst/>
                <a:latin typeface="Times New Roman" panose="02020603050405020304" pitchFamily="18" charset="0"/>
                <a:ea typeface="Times New Roman" panose="02020603050405020304" pitchFamily="18" charset="0"/>
              </a:rPr>
              <a:t>, 39 (1969).</a:t>
            </a:r>
          </a:p>
          <a:p>
            <a:pPr algn="l"/>
            <a:r>
              <a:rPr lang="en-US" sz="1600" dirty="0">
                <a:solidFill>
                  <a:schemeClr val="tx1"/>
                </a:solidFill>
                <a:latin typeface="Times New Roman" panose="02020603050405020304" pitchFamily="18" charset="0"/>
                <a:cs typeface="Times New Roman" panose="02020603050405020304" pitchFamily="18" charset="0"/>
              </a:rPr>
              <a:t>2. K.A. </a:t>
            </a:r>
            <a:r>
              <a:rPr lang="en-US" sz="1600" dirty="0" err="1">
                <a:solidFill>
                  <a:schemeClr val="tx1"/>
                </a:solidFill>
                <a:latin typeface="Times New Roman" panose="02020603050405020304" pitchFamily="18" charset="0"/>
                <a:cs typeface="Times New Roman" panose="02020603050405020304" pitchFamily="18" charset="0"/>
              </a:rPr>
              <a:t>Suominen</a:t>
            </a:r>
            <a:r>
              <a:rPr lang="en-US" sz="1600" dirty="0">
                <a:solidFill>
                  <a:schemeClr val="tx1"/>
                </a:solidFill>
                <a:latin typeface="Times New Roman" panose="02020603050405020304" pitchFamily="18" charset="0"/>
                <a:cs typeface="Times New Roman" panose="02020603050405020304" pitchFamily="18" charset="0"/>
              </a:rPr>
              <a:t>, </a:t>
            </a:r>
            <a:r>
              <a:rPr lang="en-US" sz="1600" dirty="0" err="1">
                <a:solidFill>
                  <a:schemeClr val="tx1"/>
                </a:solidFill>
                <a:latin typeface="Times New Roman" panose="02020603050405020304" pitchFamily="18" charset="0"/>
                <a:cs typeface="Times New Roman" panose="02020603050405020304" pitchFamily="18" charset="0"/>
              </a:rPr>
              <a:t>B.M</a:t>
            </a:r>
            <a:r>
              <a:rPr lang="en-US" sz="1600" dirty="0">
                <a:solidFill>
                  <a:schemeClr val="tx1"/>
                </a:solidFill>
                <a:latin typeface="Times New Roman" panose="02020603050405020304" pitchFamily="18" charset="0"/>
                <a:cs typeface="Times New Roman" panose="02020603050405020304" pitchFamily="18" charset="0"/>
              </a:rPr>
              <a:t>. Garraway,  Phys. Rev. A </a:t>
            </a:r>
            <a:r>
              <a:rPr lang="en-US" sz="1600" b="1" dirty="0">
                <a:solidFill>
                  <a:schemeClr val="tx1"/>
                </a:solidFill>
                <a:latin typeface="Times New Roman" panose="02020603050405020304" pitchFamily="18" charset="0"/>
                <a:cs typeface="Times New Roman" panose="02020603050405020304" pitchFamily="18" charset="0"/>
              </a:rPr>
              <a:t>45</a:t>
            </a:r>
            <a:r>
              <a:rPr lang="en-US" sz="1600" dirty="0">
                <a:solidFill>
                  <a:schemeClr val="tx1"/>
                </a:solidFill>
                <a:latin typeface="Times New Roman" panose="02020603050405020304" pitchFamily="18" charset="0"/>
                <a:cs typeface="Times New Roman" panose="02020603050405020304" pitchFamily="18" charset="0"/>
              </a:rPr>
              <a:t>, 374 (1992).</a:t>
            </a:r>
            <a:endParaRPr lang="ru-RU" sz="1600" b="1"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8604448" y="6376243"/>
            <a:ext cx="370384" cy="365125"/>
          </a:xfrm>
        </p:spPr>
        <p:txBody>
          <a:bodyPr/>
          <a:lstStyle/>
          <a:p>
            <a:fld id="{129B996F-24E1-4816-B953-20C49A0F668E}" type="slidenum">
              <a:rPr lang="ru-RU" sz="2000" b="1" smtClean="0">
                <a:latin typeface="Times New Roman" panose="02020603050405020304" pitchFamily="18" charset="0"/>
                <a:cs typeface="Times New Roman" panose="02020603050405020304" pitchFamily="18" charset="0"/>
              </a:rPr>
              <a:t>8</a:t>
            </a:fld>
            <a:endParaRPr lang="ru-RU" sz="2000" b="1" dirty="0">
              <a:latin typeface="Times New Roman" panose="02020603050405020304" pitchFamily="18" charset="0"/>
              <a:cs typeface="Times New Roman" panose="02020603050405020304" pitchFamily="18"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2897606047"/>
              </p:ext>
            </p:extLst>
          </p:nvPr>
        </p:nvGraphicFramePr>
        <p:xfrm>
          <a:off x="5796136" y="3502293"/>
          <a:ext cx="2276195" cy="720384"/>
        </p:xfrm>
        <a:graphic>
          <a:graphicData uri="http://schemas.openxmlformats.org/presentationml/2006/ole">
            <mc:AlternateContent xmlns:mc="http://schemas.openxmlformats.org/markup-compatibility/2006">
              <mc:Choice xmlns:v="urn:schemas-microsoft-com:vml" Requires="v">
                <p:oleObj name="Equation" r:id="rId2" imgW="1523880" imgH="482400" progId="Equation.DSMT4">
                  <p:embed/>
                </p:oleObj>
              </mc:Choice>
              <mc:Fallback>
                <p:oleObj name="Equation" r:id="rId2" imgW="1523880" imgH="482400" progId="Equation.DSMT4">
                  <p:embed/>
                  <p:pic>
                    <p:nvPicPr>
                      <p:cNvPr id="7" name="Object 6"/>
                      <p:cNvPicPr/>
                      <p:nvPr/>
                    </p:nvPicPr>
                    <p:blipFill>
                      <a:blip r:embed="rId3"/>
                      <a:stretch>
                        <a:fillRect/>
                      </a:stretch>
                    </p:blipFill>
                    <p:spPr>
                      <a:xfrm>
                        <a:off x="5796136" y="3502293"/>
                        <a:ext cx="2276195" cy="720384"/>
                      </a:xfrm>
                      <a:prstGeom prst="rect">
                        <a:avLst/>
                      </a:prstGeom>
                      <a:solidFill>
                        <a:srgbClr val="75EDFD"/>
                      </a:solid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044278372"/>
              </p:ext>
            </p:extLst>
          </p:nvPr>
        </p:nvGraphicFramePr>
        <p:xfrm>
          <a:off x="1716714" y="3412754"/>
          <a:ext cx="2282995" cy="767064"/>
        </p:xfrm>
        <a:graphic>
          <a:graphicData uri="http://schemas.openxmlformats.org/presentationml/2006/ole">
            <mc:AlternateContent xmlns:mc="http://schemas.openxmlformats.org/markup-compatibility/2006">
              <mc:Choice xmlns:v="urn:schemas-microsoft-com:vml" Requires="v">
                <p:oleObj name="Equation" r:id="rId4" imgW="1511280" imgH="507960" progId="Equation.DSMT4">
                  <p:embed/>
                </p:oleObj>
              </mc:Choice>
              <mc:Fallback>
                <p:oleObj name="Equation" r:id="rId4" imgW="1511280" imgH="507960" progId="Equation.DSMT4">
                  <p:embed/>
                  <p:pic>
                    <p:nvPicPr>
                      <p:cNvPr id="11" name="Object 10"/>
                      <p:cNvPicPr>
                        <a:picLocks noChangeAspect="1" noChangeArrowheads="1"/>
                      </p:cNvPicPr>
                      <p:nvPr/>
                    </p:nvPicPr>
                    <p:blipFill>
                      <a:blip r:embed="rId5"/>
                      <a:srcRect/>
                      <a:stretch>
                        <a:fillRect/>
                      </a:stretch>
                    </p:blipFill>
                    <p:spPr bwMode="auto">
                      <a:xfrm>
                        <a:off x="1716714" y="3412754"/>
                        <a:ext cx="2282995" cy="767064"/>
                      </a:xfrm>
                      <a:prstGeom prst="rect">
                        <a:avLst/>
                      </a:prstGeom>
                      <a:noFill/>
                      <a:ln>
                        <a:noFill/>
                      </a:ln>
                    </p:spPr>
                  </p:pic>
                </p:oleObj>
              </mc:Fallback>
            </mc:AlternateContent>
          </a:graphicData>
        </a:graphic>
      </p:graphicFrame>
      <p:sp>
        <p:nvSpPr>
          <p:cNvPr id="3" name="TextBox 2">
            <a:extLst>
              <a:ext uri="{FF2B5EF4-FFF2-40B4-BE49-F238E27FC236}">
                <a16:creationId xmlns:a16="http://schemas.microsoft.com/office/drawing/2014/main" id="{F74B391C-E918-452C-916B-9C1C40143B7F}"/>
              </a:ext>
            </a:extLst>
          </p:cNvPr>
          <p:cNvSpPr txBox="1"/>
          <p:nvPr/>
        </p:nvSpPr>
        <p:spPr>
          <a:xfrm>
            <a:off x="971600" y="5363108"/>
            <a:ext cx="6870192"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solution of the two-state problem for these models is written in terms of ordinary Gauss hypergeometric functions </a:t>
            </a:r>
          </a:p>
        </p:txBody>
      </p:sp>
      <p:grpSp>
        <p:nvGrpSpPr>
          <p:cNvPr id="6" name="Group 5"/>
          <p:cNvGrpSpPr/>
          <p:nvPr/>
        </p:nvGrpSpPr>
        <p:grpSpPr>
          <a:xfrm>
            <a:off x="1021297" y="1124744"/>
            <a:ext cx="3334679" cy="1976184"/>
            <a:chOff x="1691680" y="1474118"/>
            <a:chExt cx="3501752" cy="2285073"/>
          </a:xfrm>
        </p:grpSpPr>
        <p:pic>
          <p:nvPicPr>
            <p:cNvPr id="5179" name="Picture 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1680" y="1474118"/>
              <a:ext cx="3501752" cy="2285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835089" y="1658785"/>
              <a:ext cx="711793" cy="42706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a:latin typeface="Times New Roman" panose="02020603050405020304" pitchFamily="18" charset="0"/>
                  <a:cs typeface="Times New Roman" panose="02020603050405020304" pitchFamily="18" charset="0"/>
                </a:rPr>
                <a:t>DK1</a:t>
              </a:r>
              <a:endParaRPr lang="ru-RU" dirty="0">
                <a:latin typeface="Times New Roman" panose="02020603050405020304" pitchFamily="18" charset="0"/>
                <a:cs typeface="Times New Roman" panose="02020603050405020304" pitchFamily="18" charset="0"/>
              </a:endParaRPr>
            </a:p>
          </p:txBody>
        </p:sp>
      </p:grpSp>
      <p:grpSp>
        <p:nvGrpSpPr>
          <p:cNvPr id="8" name="Group 7"/>
          <p:cNvGrpSpPr/>
          <p:nvPr/>
        </p:nvGrpSpPr>
        <p:grpSpPr>
          <a:xfrm>
            <a:off x="5269769" y="1124744"/>
            <a:ext cx="3334679" cy="1984754"/>
            <a:chOff x="5426050" y="1456977"/>
            <a:chExt cx="3528019" cy="2302213"/>
          </a:xfrm>
        </p:grpSpPr>
        <p:pic>
          <p:nvPicPr>
            <p:cNvPr id="5180" name="Picture 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26050" y="1456977"/>
              <a:ext cx="3528019" cy="230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5652120" y="1615622"/>
              <a:ext cx="711730" cy="42840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dirty="0">
                  <a:latin typeface="Times New Roman" panose="02020603050405020304" pitchFamily="18" charset="0"/>
                  <a:cs typeface="Times New Roman" panose="02020603050405020304" pitchFamily="18" charset="0"/>
                </a:rPr>
                <a:t>DK2</a:t>
              </a:r>
              <a:endParaRPr lang="ru-RU" dirty="0">
                <a:latin typeface="Times New Roman" panose="02020603050405020304" pitchFamily="18" charset="0"/>
                <a:cs typeface="Times New Roman" panose="02020603050405020304" pitchFamily="18" charset="0"/>
              </a:endParaRPr>
            </a:p>
          </p:txBody>
        </p:sp>
      </p:grpSp>
      <p:graphicFrame>
        <p:nvGraphicFramePr>
          <p:cNvPr id="9" name="Object 8"/>
          <p:cNvGraphicFramePr>
            <a:graphicFrameLocks noChangeAspect="1"/>
          </p:cNvGraphicFramePr>
          <p:nvPr>
            <p:extLst>
              <p:ext uri="{D42A27DB-BD31-4B8C-83A1-F6EECF244321}">
                <p14:modId xmlns:p14="http://schemas.microsoft.com/office/powerpoint/2010/main" val="2204032884"/>
              </p:ext>
            </p:extLst>
          </p:nvPr>
        </p:nvGraphicFramePr>
        <p:xfrm>
          <a:off x="5724128" y="5661248"/>
          <a:ext cx="1150938" cy="323850"/>
        </p:xfrm>
        <a:graphic>
          <a:graphicData uri="http://schemas.openxmlformats.org/presentationml/2006/ole">
            <mc:AlternateContent xmlns:mc="http://schemas.openxmlformats.org/markup-compatibility/2006">
              <mc:Choice xmlns:v="urn:schemas-microsoft-com:vml" Requires="v">
                <p:oleObj name="Equation" r:id="rId8" imgW="812520" imgH="228600" progId="Equation.DSMT4">
                  <p:embed/>
                </p:oleObj>
              </mc:Choice>
              <mc:Fallback>
                <p:oleObj name="Equation" r:id="rId8" imgW="812520" imgH="228600" progId="Equation.DSMT4">
                  <p:embed/>
                  <p:pic>
                    <p:nvPicPr>
                      <p:cNvPr id="9" name="Object 8"/>
                      <p:cNvPicPr/>
                      <p:nvPr/>
                    </p:nvPicPr>
                    <p:blipFill>
                      <a:blip r:embed="rId9"/>
                      <a:stretch>
                        <a:fillRect/>
                      </a:stretch>
                    </p:blipFill>
                    <p:spPr>
                      <a:xfrm>
                        <a:off x="5724128" y="5661248"/>
                        <a:ext cx="1150938" cy="32385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4CBA41B6-693D-9C66-3CA0-96E7FA8C0ED7}"/>
              </a:ext>
            </a:extLst>
          </p:cNvPr>
          <p:cNvSpPr txBox="1"/>
          <p:nvPr/>
        </p:nvSpPr>
        <p:spPr>
          <a:xfrm>
            <a:off x="611560" y="6165304"/>
            <a:ext cx="7793272" cy="646331"/>
          </a:xfrm>
          <a:prstGeom prst="rect">
            <a:avLst/>
          </a:prstGeom>
          <a:noFill/>
        </p:spPr>
        <p:txBody>
          <a:bodyPr wrap="square" rtlCol="0">
            <a:spAutoFit/>
          </a:bodyPr>
          <a:lstStyle/>
          <a:p>
            <a:pPr algn="ctr"/>
            <a:r>
              <a:rPr lang="en-US" b="1" dirty="0">
                <a:solidFill>
                  <a:srgbClr val="0000FF"/>
                </a:solidFill>
                <a:latin typeface="Times New Roman" panose="02020603050405020304" pitchFamily="18" charset="0"/>
                <a:cs typeface="Times New Roman" panose="02020603050405020304" pitchFamily="18" charset="0"/>
              </a:rPr>
              <a:t>The second Demkov-Kunike model is unique. </a:t>
            </a:r>
          </a:p>
          <a:p>
            <a:pPr algn="ctr"/>
            <a:r>
              <a:rPr lang="en-US" b="1" dirty="0">
                <a:solidFill>
                  <a:srgbClr val="0000FF"/>
                </a:solidFill>
                <a:latin typeface="Times New Roman" panose="02020603050405020304" pitchFamily="18" charset="0"/>
                <a:cs typeface="Times New Roman" panose="02020603050405020304" pitchFamily="18" charset="0"/>
              </a:rPr>
              <a:t>Its symmetric version belongs to both ordinary-hypergeometric classes.</a:t>
            </a:r>
          </a:p>
        </p:txBody>
      </p:sp>
      <p:cxnSp>
        <p:nvCxnSpPr>
          <p:cNvPr id="13" name="Straight Connector 12">
            <a:extLst>
              <a:ext uri="{FF2B5EF4-FFF2-40B4-BE49-F238E27FC236}">
                <a16:creationId xmlns:a16="http://schemas.microsoft.com/office/drawing/2014/main" id="{8D0006B2-6D20-8BDB-447A-A4EBEB9FDA55}"/>
              </a:ext>
            </a:extLst>
          </p:cNvPr>
          <p:cNvCxnSpPr>
            <a:cxnSpLocks/>
          </p:cNvCxnSpPr>
          <p:nvPr/>
        </p:nvCxnSpPr>
        <p:spPr>
          <a:xfrm>
            <a:off x="486345" y="6093296"/>
            <a:ext cx="840613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4" name="Object 13">
            <a:extLst>
              <a:ext uri="{FF2B5EF4-FFF2-40B4-BE49-F238E27FC236}">
                <a16:creationId xmlns:a16="http://schemas.microsoft.com/office/drawing/2014/main" id="{1D940A87-BCE3-08CA-2D94-B2D989744FA2}"/>
              </a:ext>
            </a:extLst>
          </p:cNvPr>
          <p:cNvGraphicFramePr>
            <a:graphicFrameLocks noChangeAspect="1"/>
          </p:cNvGraphicFramePr>
          <p:nvPr>
            <p:extLst>
              <p:ext uri="{D42A27DB-BD31-4B8C-83A1-F6EECF244321}">
                <p14:modId xmlns:p14="http://schemas.microsoft.com/office/powerpoint/2010/main" val="3306647117"/>
              </p:ext>
            </p:extLst>
          </p:nvPr>
        </p:nvGraphicFramePr>
        <p:xfrm>
          <a:off x="1835696" y="4321504"/>
          <a:ext cx="1716714" cy="403640"/>
        </p:xfrm>
        <a:graphic>
          <a:graphicData uri="http://schemas.openxmlformats.org/presentationml/2006/ole">
            <mc:AlternateContent xmlns:mc="http://schemas.openxmlformats.org/markup-compatibility/2006">
              <mc:Choice xmlns:v="urn:schemas-microsoft-com:vml" Requires="v">
                <p:oleObj name="Equation" r:id="rId10" imgW="1094458" imgH="256830" progId="Equation.DSMT4">
                  <p:embed/>
                </p:oleObj>
              </mc:Choice>
              <mc:Fallback>
                <p:oleObj name="Equation" r:id="rId10" imgW="1094458" imgH="256830" progId="Equation.DSMT4">
                  <p:embed/>
                  <p:pic>
                    <p:nvPicPr>
                      <p:cNvPr id="0" name=""/>
                      <p:cNvPicPr/>
                      <p:nvPr/>
                    </p:nvPicPr>
                    <p:blipFill>
                      <a:blip r:embed="rId11"/>
                      <a:stretch>
                        <a:fillRect/>
                      </a:stretch>
                    </p:blipFill>
                    <p:spPr>
                      <a:xfrm>
                        <a:off x="1835696" y="4321504"/>
                        <a:ext cx="1716714" cy="40364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307CEDA7-A71F-F968-DE35-EB70E304D67D}"/>
              </a:ext>
            </a:extLst>
          </p:cNvPr>
          <p:cNvGraphicFramePr>
            <a:graphicFrameLocks noChangeAspect="1"/>
          </p:cNvGraphicFramePr>
          <p:nvPr>
            <p:extLst>
              <p:ext uri="{D42A27DB-BD31-4B8C-83A1-F6EECF244321}">
                <p14:modId xmlns:p14="http://schemas.microsoft.com/office/powerpoint/2010/main" val="3607973431"/>
              </p:ext>
            </p:extLst>
          </p:nvPr>
        </p:nvGraphicFramePr>
        <p:xfrm>
          <a:off x="6432422" y="4328857"/>
          <a:ext cx="847725" cy="423862"/>
        </p:xfrm>
        <a:graphic>
          <a:graphicData uri="http://schemas.openxmlformats.org/presentationml/2006/ole">
            <mc:AlternateContent xmlns:mc="http://schemas.openxmlformats.org/markup-compatibility/2006">
              <mc:Choice xmlns:v="urn:schemas-microsoft-com:vml" Requires="v">
                <p:oleObj name="Equation" r:id="rId12" imgW="482400" imgH="241200" progId="Equation.DSMT4">
                  <p:embed/>
                </p:oleObj>
              </mc:Choice>
              <mc:Fallback>
                <p:oleObj name="Equation" r:id="rId12" imgW="482400" imgH="241200" progId="Equation.DSMT4">
                  <p:embed/>
                  <p:pic>
                    <p:nvPicPr>
                      <p:cNvPr id="0" name=""/>
                      <p:cNvPicPr/>
                      <p:nvPr/>
                    </p:nvPicPr>
                    <p:blipFill>
                      <a:blip r:embed="rId13"/>
                      <a:stretch>
                        <a:fillRect/>
                      </a:stretch>
                    </p:blipFill>
                    <p:spPr>
                      <a:xfrm>
                        <a:off x="6432422" y="4328857"/>
                        <a:ext cx="847725" cy="423862"/>
                      </a:xfrm>
                      <a:prstGeom prst="rect">
                        <a:avLst/>
                      </a:prstGeom>
                    </p:spPr>
                  </p:pic>
                </p:oleObj>
              </mc:Fallback>
            </mc:AlternateContent>
          </a:graphicData>
        </a:graphic>
      </p:graphicFrame>
    </p:spTree>
    <p:extLst>
      <p:ext uri="{BB962C8B-B14F-4D97-AF65-F5344CB8AC3E}">
        <p14:creationId xmlns:p14="http://schemas.microsoft.com/office/powerpoint/2010/main" val="1288101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7" name="Rectangle 14"/>
          <p:cNvSpPr>
            <a:spLocks noChangeArrowheads="1"/>
          </p:cNvSpPr>
          <p:nvPr/>
        </p:nvSpPr>
        <p:spPr bwMode="auto">
          <a:xfrm>
            <a:off x="0" y="-184666"/>
            <a:ext cx="184731" cy="369332"/>
          </a:xfrm>
          <a:prstGeom prst="rect">
            <a:avLst/>
          </a:prstGeom>
          <a:noFill/>
          <a:ln w="9525">
            <a:noFill/>
            <a:miter lim="800000"/>
            <a:headEnd/>
            <a:tailEnd/>
          </a:ln>
        </p:spPr>
        <p:txBody>
          <a:bodyPr wrap="none" anchor="ctr">
            <a:spAutoFit/>
          </a:bodyPr>
          <a:lstStyle/>
          <a:p>
            <a:endParaRPr lang="en-US">
              <a:latin typeface="Times New Roman" panose="02020603050405020304" pitchFamily="18" charset="0"/>
              <a:cs typeface="Times New Roman" panose="02020603050405020304" pitchFamily="18" charset="0"/>
            </a:endParaRPr>
          </a:p>
        </p:txBody>
      </p:sp>
      <p:sp>
        <p:nvSpPr>
          <p:cNvPr id="5128" name="Rectangle 18"/>
          <p:cNvSpPr>
            <a:spLocks noChangeArrowheads="1"/>
          </p:cNvSpPr>
          <p:nvPr/>
        </p:nvSpPr>
        <p:spPr bwMode="auto">
          <a:xfrm>
            <a:off x="0" y="-184666"/>
            <a:ext cx="184731" cy="369332"/>
          </a:xfrm>
          <a:prstGeom prst="rect">
            <a:avLst/>
          </a:prstGeom>
          <a:noFill/>
          <a:ln w="9525">
            <a:noFill/>
            <a:miter lim="800000"/>
            <a:headEnd/>
            <a:tailEnd/>
          </a:ln>
        </p:spPr>
        <p:txBody>
          <a:bodyPr wrap="none" anchor="ctr">
            <a:spAutoFit/>
          </a:bodyPr>
          <a:lstStyle/>
          <a:p>
            <a:endParaRPr lang="en-US">
              <a:latin typeface="Times New Roman" panose="02020603050405020304" pitchFamily="18" charset="0"/>
              <a:cs typeface="Times New Roman" panose="02020603050405020304" pitchFamily="18" charset="0"/>
            </a:endParaRPr>
          </a:p>
        </p:txBody>
      </p:sp>
      <p:sp>
        <p:nvSpPr>
          <p:cNvPr id="5129" name="TextBox 21"/>
          <p:cNvSpPr txBox="1">
            <a:spLocks noChangeArrowheads="1"/>
          </p:cNvSpPr>
          <p:nvPr/>
        </p:nvSpPr>
        <p:spPr bwMode="auto">
          <a:xfrm>
            <a:off x="685800" y="3568024"/>
            <a:ext cx="2878088" cy="369332"/>
          </a:xfrm>
          <a:prstGeom prst="rect">
            <a:avLst/>
          </a:prstGeom>
          <a:noFill/>
          <a:ln w="9525">
            <a:noFill/>
            <a:miter lim="800000"/>
            <a:headEnd/>
            <a:tailEnd/>
          </a:ln>
        </p:spPr>
        <p:txBody>
          <a:bodyPr wrap="square">
            <a:spAutoFit/>
          </a:bodyPr>
          <a:lstStyle/>
          <a:p>
            <a:r>
              <a:rPr lang="en-US" b="1" dirty="0">
                <a:latin typeface="Times New Roman" panose="02020603050405020304" pitchFamily="18" charset="0"/>
                <a:cs typeface="Times New Roman" panose="02020603050405020304" pitchFamily="18" charset="0"/>
              </a:rPr>
              <a:t>1. General Heun equation</a:t>
            </a:r>
          </a:p>
        </p:txBody>
      </p:sp>
      <p:sp>
        <p:nvSpPr>
          <p:cNvPr id="5130" name="Rectangle 2"/>
          <p:cNvSpPr>
            <a:spLocks noChangeArrowheads="1"/>
          </p:cNvSpPr>
          <p:nvPr/>
        </p:nvSpPr>
        <p:spPr bwMode="auto">
          <a:xfrm>
            <a:off x="0" y="-184666"/>
            <a:ext cx="184731" cy="369332"/>
          </a:xfrm>
          <a:prstGeom prst="rect">
            <a:avLst/>
          </a:prstGeom>
          <a:noFill/>
          <a:ln w="9525">
            <a:noFill/>
            <a:miter lim="800000"/>
            <a:headEnd/>
            <a:tailEnd/>
          </a:ln>
        </p:spPr>
        <p:txBody>
          <a:bodyPr wrap="none" anchor="ctr">
            <a:spAutoFit/>
          </a:bodyPr>
          <a:lstStyle/>
          <a:p>
            <a:endParaRPr lang="en-US">
              <a:latin typeface="Times New Roman" panose="02020603050405020304" pitchFamily="18" charset="0"/>
              <a:cs typeface="Times New Roman" panose="02020603050405020304" pitchFamily="18" charset="0"/>
            </a:endParaRPr>
          </a:p>
        </p:txBody>
      </p:sp>
      <p:graphicFrame>
        <p:nvGraphicFramePr>
          <p:cNvPr id="5122" name="Object 2"/>
          <p:cNvGraphicFramePr>
            <a:graphicFrameLocks noChangeAspect="1"/>
          </p:cNvGraphicFramePr>
          <p:nvPr>
            <p:extLst>
              <p:ext uri="{D42A27DB-BD31-4B8C-83A1-F6EECF244321}">
                <p14:modId xmlns:p14="http://schemas.microsoft.com/office/powerpoint/2010/main" val="2305214599"/>
              </p:ext>
            </p:extLst>
          </p:nvPr>
        </p:nvGraphicFramePr>
        <p:xfrm>
          <a:off x="1828800" y="4074992"/>
          <a:ext cx="5334000" cy="849147"/>
        </p:xfrm>
        <a:graphic>
          <a:graphicData uri="http://schemas.openxmlformats.org/presentationml/2006/ole">
            <mc:AlternateContent xmlns:mc="http://schemas.openxmlformats.org/markup-compatibility/2006">
              <mc:Choice xmlns:v="urn:schemas-microsoft-com:vml" Requires="v">
                <p:oleObj name="Equation" r:id="rId2" imgW="3098520" imgH="469800" progId="Equation.DSMT4">
                  <p:embed/>
                </p:oleObj>
              </mc:Choice>
              <mc:Fallback>
                <p:oleObj name="Equation" r:id="rId2" imgW="3098520" imgH="469800" progId="Equation.DSMT4">
                  <p:embed/>
                  <p:pic>
                    <p:nvPicPr>
                      <p:cNvPr id="5122"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4074992"/>
                        <a:ext cx="5334000" cy="849147"/>
                      </a:xfrm>
                      <a:prstGeom prst="rect">
                        <a:avLst/>
                      </a:prstGeom>
                      <a:solidFill>
                        <a:srgbClr val="73FCFF"/>
                      </a:solidFill>
                    </p:spPr>
                  </p:pic>
                </p:oleObj>
              </mc:Fallback>
            </mc:AlternateContent>
          </a:graphicData>
        </a:graphic>
      </p:graphicFrame>
      <p:sp>
        <p:nvSpPr>
          <p:cNvPr id="5131" name="Rectangle 4"/>
          <p:cNvSpPr>
            <a:spLocks noChangeArrowheads="1"/>
          </p:cNvSpPr>
          <p:nvPr/>
        </p:nvSpPr>
        <p:spPr bwMode="auto">
          <a:xfrm>
            <a:off x="0" y="-184666"/>
            <a:ext cx="184731" cy="369332"/>
          </a:xfrm>
          <a:prstGeom prst="rect">
            <a:avLst/>
          </a:prstGeom>
          <a:noFill/>
          <a:ln w="9525">
            <a:noFill/>
            <a:miter lim="800000"/>
            <a:headEnd/>
            <a:tailEnd/>
          </a:ln>
        </p:spPr>
        <p:txBody>
          <a:bodyPr wrap="none" anchor="ctr">
            <a:spAutoFit/>
          </a:bodyPr>
          <a:lstStyle/>
          <a:p>
            <a:endParaRPr lang="en-US">
              <a:latin typeface="Times New Roman" panose="02020603050405020304" pitchFamily="18" charset="0"/>
              <a:cs typeface="Times New Roman" panose="02020603050405020304" pitchFamily="18" charset="0"/>
            </a:endParaRPr>
          </a:p>
        </p:txBody>
      </p:sp>
      <p:sp>
        <p:nvSpPr>
          <p:cNvPr id="5132" name="Rectangle 6"/>
          <p:cNvSpPr>
            <a:spLocks noChangeArrowheads="1"/>
          </p:cNvSpPr>
          <p:nvPr/>
        </p:nvSpPr>
        <p:spPr bwMode="auto">
          <a:xfrm>
            <a:off x="0" y="-184666"/>
            <a:ext cx="184731" cy="369332"/>
          </a:xfrm>
          <a:prstGeom prst="rect">
            <a:avLst/>
          </a:prstGeom>
          <a:noFill/>
          <a:ln w="9525">
            <a:noFill/>
            <a:miter lim="800000"/>
            <a:headEnd/>
            <a:tailEnd/>
          </a:ln>
        </p:spPr>
        <p:txBody>
          <a:bodyPr wrap="none" anchor="ctr">
            <a:spAutoFit/>
          </a:bodyPr>
          <a:lstStyle/>
          <a:p>
            <a:endParaRPr lang="en-US">
              <a:latin typeface="Times New Roman" panose="02020603050405020304" pitchFamily="18" charset="0"/>
              <a:cs typeface="Times New Roman" panose="02020603050405020304" pitchFamily="18" charset="0"/>
            </a:endParaRPr>
          </a:p>
        </p:txBody>
      </p:sp>
      <p:sp>
        <p:nvSpPr>
          <p:cNvPr id="5133" name="Title 16"/>
          <p:cNvSpPr>
            <a:spLocks noGrp="1"/>
          </p:cNvSpPr>
          <p:nvPr>
            <p:ph type="title"/>
          </p:nvPr>
        </p:nvSpPr>
        <p:spPr>
          <a:xfrm>
            <a:off x="1828800" y="260648"/>
            <a:ext cx="5500687" cy="579438"/>
          </a:xfrm>
          <a:solidFill>
            <a:schemeClr val="bg2">
              <a:lumMod val="40000"/>
              <a:lumOff val="60000"/>
            </a:schemeClr>
          </a:solidFill>
        </p:spPr>
        <p:txBody>
          <a:bodyPr>
            <a:normAutofit/>
          </a:bodyPr>
          <a:lstStyle/>
          <a:p>
            <a:pPr algn="ctr"/>
            <a:r>
              <a:rPr lang="en-US" sz="2800" b="1" cap="none" dirty="0">
                <a:latin typeface="Times New Roman" panose="02020603050405020304" pitchFamily="18" charset="0"/>
                <a:ea typeface="Arial Unicode MS" panose="020B0604020202020204" pitchFamily="34" charset="-128"/>
                <a:cs typeface="Times New Roman" panose="02020603050405020304" pitchFamily="18" charset="0"/>
              </a:rPr>
              <a:t>The general Heun equation</a:t>
            </a:r>
            <a:endParaRPr lang="en-US" sz="2800" dirty="0">
              <a:latin typeface="Times New Roman" panose="02020603050405020304" pitchFamily="18" charset="0"/>
              <a:cs typeface="Times New Roman" panose="02020603050405020304" pitchFamily="18" charset="0"/>
            </a:endParaRPr>
          </a:p>
        </p:txBody>
      </p:sp>
      <p:sp>
        <p:nvSpPr>
          <p:cNvPr id="5135" name="Rectangle 7"/>
          <p:cNvSpPr>
            <a:spLocks noChangeArrowheads="1"/>
          </p:cNvSpPr>
          <p:nvPr/>
        </p:nvSpPr>
        <p:spPr bwMode="auto">
          <a:xfrm>
            <a:off x="0" y="-184666"/>
            <a:ext cx="184731" cy="369332"/>
          </a:xfrm>
          <a:prstGeom prst="rect">
            <a:avLst/>
          </a:prstGeom>
          <a:noFill/>
          <a:ln w="31750" algn="ctr">
            <a:noFill/>
            <a:miter lim="800000"/>
            <a:headEnd/>
            <a:tailEnd/>
          </a:ln>
        </p:spPr>
        <p:txBody>
          <a:bodyPr wrap="none" anchor="ctr">
            <a:spAutoFit/>
          </a:bodyPr>
          <a:lstStyle/>
          <a:p>
            <a:endParaRPr lang="en-US">
              <a:latin typeface="Times New Roman" panose="02020603050405020304" pitchFamily="18" charset="0"/>
              <a:cs typeface="Times New Roman" panose="02020603050405020304" pitchFamily="18" charset="0"/>
            </a:endParaRPr>
          </a:p>
        </p:txBody>
      </p:sp>
      <p:sp>
        <p:nvSpPr>
          <p:cNvPr id="5137" name="Rectangle 9"/>
          <p:cNvSpPr>
            <a:spLocks noChangeArrowheads="1"/>
          </p:cNvSpPr>
          <p:nvPr/>
        </p:nvSpPr>
        <p:spPr bwMode="auto">
          <a:xfrm>
            <a:off x="0" y="-184666"/>
            <a:ext cx="184731" cy="369332"/>
          </a:xfrm>
          <a:prstGeom prst="rect">
            <a:avLst/>
          </a:prstGeom>
          <a:noFill/>
          <a:ln w="31750" algn="ctr">
            <a:noFill/>
            <a:miter lim="800000"/>
            <a:headEnd/>
            <a:tailEnd/>
          </a:ln>
        </p:spPr>
        <p:txBody>
          <a:bodyPr wrap="none" anchor="ctr">
            <a:spAutoFit/>
          </a:bodyPr>
          <a:lstStyle/>
          <a:p>
            <a:endParaRPr lang="en-US">
              <a:latin typeface="Times New Roman" panose="02020603050405020304" pitchFamily="18" charset="0"/>
              <a:cs typeface="Times New Roman" panose="02020603050405020304" pitchFamily="18" charset="0"/>
            </a:endParaRPr>
          </a:p>
        </p:txBody>
      </p:sp>
      <p:sp>
        <p:nvSpPr>
          <p:cNvPr id="19" name="Slide Number Placeholder 18"/>
          <p:cNvSpPr>
            <a:spLocks noGrp="1"/>
          </p:cNvSpPr>
          <p:nvPr>
            <p:ph type="sldNum" sz="quarter" idx="4294967295"/>
          </p:nvPr>
        </p:nvSpPr>
        <p:spPr>
          <a:xfrm>
            <a:off x="8129016" y="5734050"/>
            <a:ext cx="609600" cy="521208"/>
          </a:xfrm>
          <a:prstGeom prst="rect">
            <a:avLst/>
          </a:prstGeom>
        </p:spPr>
        <p:txBody>
          <a:bodyPr/>
          <a:lstStyle/>
          <a:p>
            <a:pPr>
              <a:defRPr/>
            </a:pPr>
            <a:fld id="{47D87883-D9E6-4A05-A16F-7F6A8D448805}" type="slidenum">
              <a:rPr lang="en-US" sz="2000" b="1" smtClean="0">
                <a:latin typeface="Times New Roman" panose="02020603050405020304" pitchFamily="18" charset="0"/>
                <a:cs typeface="Times New Roman" panose="02020603050405020304" pitchFamily="18" charset="0"/>
              </a:rPr>
              <a:pPr>
                <a:defRPr/>
              </a:pPr>
              <a:t>9</a:t>
            </a:fld>
            <a:endParaRPr lang="en-US" sz="2000" b="1" dirty="0">
              <a:latin typeface="Times New Roman" panose="02020603050405020304" pitchFamily="18" charset="0"/>
              <a:cs typeface="Times New Roman" panose="02020603050405020304" pitchFamily="18" charset="0"/>
            </a:endParaRPr>
          </a:p>
        </p:txBody>
      </p:sp>
      <p:graphicFrame>
        <p:nvGraphicFramePr>
          <p:cNvPr id="30725" name="Object 2"/>
          <p:cNvGraphicFramePr>
            <a:graphicFrameLocks noChangeAspect="1"/>
          </p:cNvGraphicFramePr>
          <p:nvPr>
            <p:extLst>
              <p:ext uri="{D42A27DB-BD31-4B8C-83A1-F6EECF244321}">
                <p14:modId xmlns:p14="http://schemas.microsoft.com/office/powerpoint/2010/main" val="2484600363"/>
              </p:ext>
            </p:extLst>
          </p:nvPr>
        </p:nvGraphicFramePr>
        <p:xfrm>
          <a:off x="1327150" y="1412776"/>
          <a:ext cx="6875463" cy="785813"/>
        </p:xfrm>
        <a:graphic>
          <a:graphicData uri="http://schemas.openxmlformats.org/presentationml/2006/ole">
            <mc:AlternateContent xmlns:mc="http://schemas.openxmlformats.org/markup-compatibility/2006">
              <mc:Choice xmlns:v="urn:schemas-microsoft-com:vml" Requires="v">
                <p:oleObj name="Equation" r:id="rId4" imgW="4025880" imgH="457200" progId="Equation.DSMT4">
                  <p:embed/>
                </p:oleObj>
              </mc:Choice>
              <mc:Fallback>
                <p:oleObj name="Equation" r:id="rId4" imgW="4025880" imgH="457200" progId="Equation.DSMT4">
                  <p:embed/>
                  <p:pic>
                    <p:nvPicPr>
                      <p:cNvPr id="30725"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7150" y="1412776"/>
                        <a:ext cx="6875463" cy="785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Box 21"/>
          <p:cNvSpPr txBox="1">
            <a:spLocks noChangeArrowheads="1"/>
          </p:cNvSpPr>
          <p:nvPr/>
        </p:nvSpPr>
        <p:spPr bwMode="auto">
          <a:xfrm>
            <a:off x="611560" y="1052736"/>
            <a:ext cx="3096344" cy="369332"/>
          </a:xfrm>
          <a:prstGeom prst="rect">
            <a:avLst/>
          </a:prstGeom>
          <a:noFill/>
          <a:ln w="9525">
            <a:noFill/>
            <a:miter lim="800000"/>
            <a:headEnd/>
            <a:tailEnd/>
          </a:ln>
        </p:spPr>
        <p:txBody>
          <a:bodyPr wrap="square">
            <a:spAutoFit/>
          </a:bodyPr>
          <a:lstStyle/>
          <a:p>
            <a:pPr>
              <a:buClr>
                <a:srgbClr val="00B0F0"/>
              </a:buClr>
              <a:buSzPct val="150000"/>
            </a:pPr>
            <a:r>
              <a:rPr lang="en-US" b="1" dirty="0">
                <a:latin typeface="Times New Roman" panose="02020603050405020304" pitchFamily="18" charset="0"/>
                <a:cs typeface="Times New Roman" panose="02020603050405020304" pitchFamily="18" charset="0"/>
              </a:rPr>
              <a:t>  Equations of the Heun class</a:t>
            </a:r>
          </a:p>
        </p:txBody>
      </p:sp>
      <p:graphicFrame>
        <p:nvGraphicFramePr>
          <p:cNvPr id="30726" name="Object 6"/>
          <p:cNvGraphicFramePr>
            <a:graphicFrameLocks noChangeAspect="1"/>
          </p:cNvGraphicFramePr>
          <p:nvPr>
            <p:extLst>
              <p:ext uri="{D42A27DB-BD31-4B8C-83A1-F6EECF244321}">
                <p14:modId xmlns:p14="http://schemas.microsoft.com/office/powerpoint/2010/main" val="1019731786"/>
              </p:ext>
            </p:extLst>
          </p:nvPr>
        </p:nvGraphicFramePr>
        <p:xfrm>
          <a:off x="2812425" y="2276872"/>
          <a:ext cx="3454213" cy="381000"/>
        </p:xfrm>
        <a:graphic>
          <a:graphicData uri="http://schemas.openxmlformats.org/presentationml/2006/ole">
            <mc:AlternateContent xmlns:mc="http://schemas.openxmlformats.org/markup-compatibility/2006">
              <mc:Choice xmlns:v="urn:schemas-microsoft-com:vml" Requires="v">
                <p:oleObj name="Equation" r:id="rId6" imgW="2070000" imgH="228600" progId="Equation.3">
                  <p:embed/>
                </p:oleObj>
              </mc:Choice>
              <mc:Fallback>
                <p:oleObj name="Equation" r:id="rId6" imgW="2070000" imgH="228600" progId="Equation.3">
                  <p:embed/>
                  <p:pic>
                    <p:nvPicPr>
                      <p:cNvPr id="30726"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2425" y="2276872"/>
                        <a:ext cx="3454213"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27" name="Object 8"/>
          <p:cNvGraphicFramePr>
            <a:graphicFrameLocks noChangeAspect="1"/>
          </p:cNvGraphicFramePr>
          <p:nvPr>
            <p:extLst>
              <p:ext uri="{D42A27DB-BD31-4B8C-83A1-F6EECF244321}">
                <p14:modId xmlns:p14="http://schemas.microsoft.com/office/powerpoint/2010/main" val="3209847516"/>
              </p:ext>
            </p:extLst>
          </p:nvPr>
        </p:nvGraphicFramePr>
        <p:xfrm>
          <a:off x="2401888" y="2882900"/>
          <a:ext cx="1958975" cy="401638"/>
        </p:xfrm>
        <a:graphic>
          <a:graphicData uri="http://schemas.openxmlformats.org/presentationml/2006/ole">
            <mc:AlternateContent xmlns:mc="http://schemas.openxmlformats.org/markup-compatibility/2006">
              <mc:Choice xmlns:v="urn:schemas-microsoft-com:vml" Requires="v">
                <p:oleObj name="Equation" r:id="rId8" imgW="901440" imgH="190440" progId="Equation.DSMT4">
                  <p:embed/>
                </p:oleObj>
              </mc:Choice>
              <mc:Fallback>
                <p:oleObj name="Equation" r:id="rId8" imgW="901440" imgH="190440" progId="Equation.DSMT4">
                  <p:embed/>
                  <p:pic>
                    <p:nvPicPr>
                      <p:cNvPr id="30727" name="Object 8"/>
                      <p:cNvPicPr>
                        <a:picLocks noChangeAspect="1" noChangeArrowheads="1"/>
                      </p:cNvPicPr>
                      <p:nvPr/>
                    </p:nvPicPr>
                    <p:blipFill>
                      <a:blip r:embed="rId9"/>
                      <a:srcRect/>
                      <a:stretch>
                        <a:fillRect/>
                      </a:stretch>
                    </p:blipFill>
                    <p:spPr bwMode="auto">
                      <a:xfrm>
                        <a:off x="2401888" y="2882900"/>
                        <a:ext cx="1958975" cy="401638"/>
                      </a:xfrm>
                      <a:prstGeom prst="rect">
                        <a:avLst/>
                      </a:prstGeom>
                      <a:noFill/>
                    </p:spPr>
                  </p:pic>
                </p:oleObj>
              </mc:Fallback>
            </mc:AlternateContent>
          </a:graphicData>
        </a:graphic>
      </p:graphicFrame>
      <p:graphicFrame>
        <p:nvGraphicFramePr>
          <p:cNvPr id="30728" name="Object 10"/>
          <p:cNvGraphicFramePr>
            <a:graphicFrameLocks noChangeAspect="1"/>
          </p:cNvGraphicFramePr>
          <p:nvPr>
            <p:extLst>
              <p:ext uri="{D42A27DB-BD31-4B8C-83A1-F6EECF244321}">
                <p14:modId xmlns:p14="http://schemas.microsoft.com/office/powerpoint/2010/main" val="3427988954"/>
              </p:ext>
            </p:extLst>
          </p:nvPr>
        </p:nvGraphicFramePr>
        <p:xfrm>
          <a:off x="4563106" y="2903984"/>
          <a:ext cx="2458291" cy="381000"/>
        </p:xfrm>
        <a:graphic>
          <a:graphicData uri="http://schemas.openxmlformats.org/presentationml/2006/ole">
            <mc:AlternateContent xmlns:mc="http://schemas.openxmlformats.org/markup-compatibility/2006">
              <mc:Choice xmlns:v="urn:schemas-microsoft-com:vml" Requires="v">
                <p:oleObj name="Equation" r:id="rId10" imgW="1473120" imgH="228600" progId="Equation.DSMT4">
                  <p:embed/>
                </p:oleObj>
              </mc:Choice>
              <mc:Fallback>
                <p:oleObj name="Equation" r:id="rId10" imgW="1473120" imgH="228600" progId="Equation.DSMT4">
                  <p:embed/>
                  <p:pic>
                    <p:nvPicPr>
                      <p:cNvPr id="30728"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63106" y="2903984"/>
                        <a:ext cx="2458291" cy="381000"/>
                      </a:xfrm>
                      <a:prstGeom prst="rect">
                        <a:avLst/>
                      </a:prstGeom>
                      <a:solidFill>
                        <a:srgbClr val="73FCFF"/>
                      </a:solidFill>
                      <a:ln>
                        <a:noFill/>
                      </a:ln>
                      <a:effectLst/>
                    </p:spPr>
                  </p:pic>
                </p:oleObj>
              </mc:Fallback>
            </mc:AlternateContent>
          </a:graphicData>
        </a:graphic>
      </p:graphicFrame>
      <p:graphicFrame>
        <p:nvGraphicFramePr>
          <p:cNvPr id="30729" name="Object 2"/>
          <p:cNvGraphicFramePr>
            <a:graphicFrameLocks noChangeAspect="1"/>
          </p:cNvGraphicFramePr>
          <p:nvPr>
            <p:extLst>
              <p:ext uri="{D42A27DB-BD31-4B8C-83A1-F6EECF244321}">
                <p14:modId xmlns:p14="http://schemas.microsoft.com/office/powerpoint/2010/main" val="2683534911"/>
              </p:ext>
            </p:extLst>
          </p:nvPr>
        </p:nvGraphicFramePr>
        <p:xfrm>
          <a:off x="4067944" y="5261124"/>
          <a:ext cx="3051175" cy="1192212"/>
        </p:xfrm>
        <a:graphic>
          <a:graphicData uri="http://schemas.openxmlformats.org/presentationml/2006/ole">
            <mc:AlternateContent xmlns:mc="http://schemas.openxmlformats.org/markup-compatibility/2006">
              <mc:Choice xmlns:v="urn:schemas-microsoft-com:vml" Requires="v">
                <p:oleObj name="Equation" r:id="rId12" imgW="1828800" imgH="711000" progId="Equation.DSMT4">
                  <p:embed/>
                </p:oleObj>
              </mc:Choice>
              <mc:Fallback>
                <p:oleObj name="Equation" r:id="rId12" imgW="1828800" imgH="711000" progId="Equation.DSMT4">
                  <p:embed/>
                  <p:pic>
                    <p:nvPicPr>
                      <p:cNvPr id="30729" name="Object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67944" y="5261124"/>
                        <a:ext cx="3051175" cy="1192212"/>
                      </a:xfrm>
                      <a:prstGeom prst="rect">
                        <a:avLst/>
                      </a:prstGeom>
                      <a:solidFill>
                        <a:srgbClr val="73FCFF"/>
                      </a:solidFill>
                    </p:spPr>
                  </p:pic>
                </p:oleObj>
              </mc:Fallback>
            </mc:AlternateContent>
          </a:graphicData>
        </a:graphic>
      </p:graphicFrame>
      <p:sp>
        <p:nvSpPr>
          <p:cNvPr id="2" name="TextBox 21">
            <a:extLst>
              <a:ext uri="{FF2B5EF4-FFF2-40B4-BE49-F238E27FC236}">
                <a16:creationId xmlns:a16="http://schemas.microsoft.com/office/drawing/2014/main" id="{19443063-9DAA-C90C-B11A-61DF79AEED9A}"/>
              </a:ext>
            </a:extLst>
          </p:cNvPr>
          <p:cNvSpPr txBox="1">
            <a:spLocks noChangeArrowheads="1"/>
          </p:cNvSpPr>
          <p:nvPr/>
        </p:nvSpPr>
        <p:spPr bwMode="auto">
          <a:xfrm>
            <a:off x="1749794" y="5589240"/>
            <a:ext cx="2102126" cy="369332"/>
          </a:xfrm>
          <a:prstGeom prst="rect">
            <a:avLst/>
          </a:prstGeom>
          <a:noFill/>
          <a:ln w="9525">
            <a:noFill/>
            <a:miter lim="800000"/>
            <a:headEnd/>
            <a:tailEnd/>
          </a:ln>
        </p:spPr>
        <p:txBody>
          <a:bodyPr wrap="square">
            <a:spAutoFit/>
          </a:bodyPr>
          <a:lstStyle/>
          <a:p>
            <a:r>
              <a:rPr lang="en-US" dirty="0">
                <a:latin typeface="Times New Roman" panose="02020603050405020304" pitchFamily="18" charset="0"/>
                <a:cs typeface="Times New Roman" panose="02020603050405020304" pitchFamily="18" charset="0"/>
              </a:rPr>
              <a:t>Riemann P-symbol:</a:t>
            </a:r>
            <a:endParaRPr lang="en-US" b="1" dirty="0">
              <a:latin typeface="Times New Roman" panose="02020603050405020304" pitchFamily="18" charset="0"/>
              <a:cs typeface="Times New Roman" panose="02020603050405020304" pitchFamily="18" charset="0"/>
            </a:endParaRPr>
          </a:p>
        </p:txBody>
      </p:sp>
    </p:spTree>
  </p:cSld>
  <p:clrMapOvr>
    <a:masterClrMapping/>
  </p:clrMapOvr>
  <p:transition/>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TM04033925[[fn=Droplet]]</Template>
  <TotalTime>4402</TotalTime>
  <Words>1867</Words>
  <Application>Microsoft Office PowerPoint</Application>
  <PresentationFormat>On-screen Show (4:3)</PresentationFormat>
  <Paragraphs>209</Paragraphs>
  <Slides>25</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25</vt:i4>
      </vt:variant>
    </vt:vector>
  </HeadingPairs>
  <TitlesOfParts>
    <vt:vector size="34" baseType="lpstr">
      <vt:lpstr>Arial</vt:lpstr>
      <vt:lpstr>Calibri</vt:lpstr>
      <vt:lpstr>Times New Roman</vt:lpstr>
      <vt:lpstr>Times-Italic</vt:lpstr>
      <vt:lpstr>Times-Roman</vt:lpstr>
      <vt:lpstr>Tw Cen MT</vt:lpstr>
      <vt:lpstr>Droplet</vt:lpstr>
      <vt:lpstr>Equation</vt:lpstr>
      <vt:lpstr>MathType 7.0 Equation</vt:lpstr>
      <vt:lpstr>PowerPoint Presentation</vt:lpstr>
      <vt:lpstr>Quantum time-dependent two-state problem</vt:lpstr>
      <vt:lpstr>Shortcut to the Schrödinger equation</vt:lpstr>
      <vt:lpstr>Theorem: Class property of solvable models</vt:lpstr>
      <vt:lpstr>General reduction procedure</vt:lpstr>
      <vt:lpstr>Classical confluent-hypergeometric models</vt:lpstr>
      <vt:lpstr>Classical ordinary-hypergeometric models</vt:lpstr>
      <vt:lpstr>The two Demkov-Kunike models</vt:lpstr>
      <vt:lpstr>The general Heun equation</vt:lpstr>
      <vt:lpstr>The four confluent Heun equations</vt:lpstr>
      <vt:lpstr>Reduction to the general Heun equation</vt:lpstr>
      <vt:lpstr>Solutions of the general Heun equation in terms of 3F2</vt:lpstr>
      <vt:lpstr>A new time-dependent two-state 2F1 model</vt:lpstr>
      <vt:lpstr>Asymptotes at infinity: </vt:lpstr>
      <vt:lpstr>PowerPoint Presentation</vt:lpstr>
      <vt:lpstr>Solution of the two-state problem  in terms of the Clausen function</vt:lpstr>
      <vt:lpstr>Non-transition probability</vt:lpstr>
      <vt:lpstr>A nice plot</vt:lpstr>
      <vt:lpstr>A periodic level-crossing two-state model</vt:lpstr>
      <vt:lpstr>Reduction to the confluent Heun equation</vt:lpstr>
      <vt:lpstr>Reduction to the biconfluent Heun equation</vt:lpstr>
      <vt:lpstr>Discussion_1</vt:lpstr>
      <vt:lpstr>Discussion_2</vt:lpstr>
      <vt:lpstr>Future directions</vt:lpstr>
      <vt:lpstr>Thank you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Artur Ishkhanyan</cp:lastModifiedBy>
  <cp:revision>394</cp:revision>
  <dcterms:created xsi:type="dcterms:W3CDTF">2022-08-28T18:35:44Z</dcterms:created>
  <dcterms:modified xsi:type="dcterms:W3CDTF">2022-09-07T17:44:42Z</dcterms:modified>
</cp:coreProperties>
</file>